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317" r:id="rId2"/>
    <p:sldId id="2261" r:id="rId3"/>
    <p:sldId id="2320" r:id="rId4"/>
    <p:sldId id="2296" r:id="rId5"/>
    <p:sldId id="2244" r:id="rId6"/>
    <p:sldId id="2309" r:id="rId7"/>
    <p:sldId id="2319" r:id="rId8"/>
    <p:sldId id="2304" r:id="rId9"/>
    <p:sldId id="2243" r:id="rId10"/>
    <p:sldId id="2322" r:id="rId11"/>
    <p:sldId id="2323" r:id="rId12"/>
    <p:sldId id="2325" r:id="rId13"/>
    <p:sldId id="2268" r:id="rId14"/>
    <p:sldId id="2321" r:id="rId15"/>
    <p:sldId id="2249" r:id="rId16"/>
    <p:sldId id="2227" r:id="rId17"/>
  </p:sldIdLst>
  <p:sldSz cx="24377650" cy="13716000"/>
  <p:notesSz cx="6858000" cy="9144000"/>
  <p:defaultTextStyle>
    <a:defPPr>
      <a:defRPr lang="en-US"/>
    </a:defPPr>
    <a:lvl1pPr algn="l" defTabSz="1827213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1pPr>
    <a:lvl2pPr marL="912813" indent="-455613" algn="l" defTabSz="1827213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2pPr>
    <a:lvl3pPr marL="1827213" indent="-912813" algn="l" defTabSz="1827213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3pPr>
    <a:lvl4pPr marL="2741613" indent="-1370013" algn="l" defTabSz="1827213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4pPr>
    <a:lvl5pPr marL="3656013" indent="-1827213" algn="l" defTabSz="1827213" rtl="0" fontAlgn="base">
      <a:spcBef>
        <a:spcPct val="0"/>
      </a:spcBef>
      <a:spcAft>
        <a:spcPct val="0"/>
      </a:spcAft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5pPr>
    <a:lvl6pPr marL="2286000" algn="l" defTabSz="914400" rtl="0" eaLnBrk="1" latinLnBrk="0" hangingPunct="1"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6pPr>
    <a:lvl7pPr marL="2743200" algn="l" defTabSz="914400" rtl="0" eaLnBrk="1" latinLnBrk="0" hangingPunct="1"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7pPr>
    <a:lvl8pPr marL="3200400" algn="l" defTabSz="914400" rtl="0" eaLnBrk="1" latinLnBrk="0" hangingPunct="1"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8pPr>
    <a:lvl9pPr marL="3657600" algn="l" defTabSz="914400" rtl="0" eaLnBrk="1" latinLnBrk="0" hangingPunct="1">
      <a:defRPr sz="3600" kern="1200">
        <a:solidFill>
          <a:schemeClr val="tx1"/>
        </a:solidFill>
        <a:latin typeface="Lato Light"/>
        <a:ea typeface="ＭＳ Ｐゴシック"/>
        <a:cs typeface="ＭＳ Ｐゴシック"/>
      </a:defRPr>
    </a:lvl9pPr>
  </p:defaultTextStyle>
  <p:extLst>
    <p:ext uri="{EFAFB233-063F-42B5-8137-9DF3F51BA10A}">
      <p15:sldGuideLst xmlns:p15="http://schemas.microsoft.com/office/powerpoint/2012/main">
        <p15:guide id="1" orient="horz" pos="8639">
          <p15:clr>
            <a:srgbClr val="A4A3A4"/>
          </p15:clr>
        </p15:guide>
        <p15:guide id="2" pos="1535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Tetyana Grischenko" initials="" lastIdx="6" clrIdx="0"/>
  <p:cmAuthor id="1" name="Perelyhina-Kovalchuk Hanna" initials="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FFFFF"/>
    <a:srgbClr val="19B49B"/>
    <a:srgbClr val="00534C"/>
    <a:srgbClr val="4B5050"/>
    <a:srgbClr val="041B31"/>
    <a:srgbClr val="2750F0"/>
    <a:srgbClr val="19D3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06"/>
    <p:restoredTop sz="88312" autoAdjust="0"/>
  </p:normalViewPr>
  <p:slideViewPr>
    <p:cSldViewPr snapToGrid="0" snapToObjects="1">
      <p:cViewPr varScale="1">
        <p:scale>
          <a:sx n="30" d="100"/>
          <a:sy n="30" d="100"/>
        </p:scale>
        <p:origin x="1248" y="90"/>
      </p:cViewPr>
      <p:guideLst>
        <p:guide orient="horz" pos="8639"/>
        <p:guide pos="15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uk-UA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3EA21A8D-0943-4E12-A7F1-9884DEDD4D2E}" type="datetimeFigureOut">
              <a:rPr lang="uk-UA"/>
              <a:pPr/>
              <a:t>04.07.2019</a:t>
            </a:fld>
            <a:endParaRPr lang="uk-UA"/>
          </a:p>
        </p:txBody>
      </p:sp>
      <p:sp>
        <p:nvSpPr>
          <p:cNvPr id="327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endParaRPr lang="uk-UA"/>
          </a:p>
        </p:txBody>
      </p:sp>
      <p:sp>
        <p:nvSpPr>
          <p:cNvPr id="327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742D27B4-046D-4219-A1A3-A3934403C865}" type="slidenum">
              <a:rPr lang="uk-UA"/>
              <a:pPr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707702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6CCB008-6A31-47E6-B1EE-780284A299D4}" type="datetimeFigureOut">
              <a:rPr lang="en-US" altLang="en-US"/>
              <a:pPr>
                <a:defRPr/>
              </a:pPr>
              <a:t>7/4/2019</a:t>
            </a:fld>
            <a:endParaRPr lang="en-US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1828434" eaLnBrk="1" fontAlgn="auto" hangingPunct="1">
              <a:spcBef>
                <a:spcPts val="0"/>
              </a:spcBef>
              <a:spcAft>
                <a:spcPts val="0"/>
              </a:spcAft>
              <a:defRPr sz="1200" dirty="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757AEEEE-183E-4FBA-BCC1-13AECCB5E7AF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5704458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1pPr>
    <a:lvl2pPr marL="9128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2pPr>
    <a:lvl3pPr marL="18272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3pPr>
    <a:lvl4pPr marL="27416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4pPr>
    <a:lvl5pPr marL="3656013" algn="l" defTabSz="912813" rtl="0" eaLnBrk="0" fontAlgn="base" hangingPunct="0">
      <a:spcBef>
        <a:spcPct val="3000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charset="-128"/>
        <a:cs typeface="ＭＳ Ｐゴシック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>
              <a:ea typeface="ＭＳ Ｐゴシック"/>
            </a:endParaRPr>
          </a:p>
        </p:txBody>
      </p:sp>
      <p:sp>
        <p:nvSpPr>
          <p:cNvPr id="71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0AE045E-7585-47CF-8B61-DE0754E635AD}" type="slidenum">
              <a:rPr lang="en-US" altLang="en-US">
                <a:ea typeface="ＭＳ Ｐゴシック"/>
                <a:cs typeface="ＭＳ Ｐゴシック"/>
              </a:rPr>
              <a:pPr/>
              <a:t>1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479834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>
              <a:ea typeface="ＭＳ Ｐゴシック"/>
            </a:endParaRPr>
          </a:p>
        </p:txBody>
      </p:sp>
      <p:sp>
        <p:nvSpPr>
          <p:cNvPr id="1331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4734CA8-A3E8-4F4A-A0B7-5C3CB8794905}" type="slidenum">
              <a:rPr lang="en-US" altLang="en-US">
                <a:ea typeface="ＭＳ Ｐゴシック"/>
                <a:cs typeface="ＭＳ Ｐゴシック"/>
              </a:rPr>
              <a:pPr/>
              <a:t>6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369106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en-US">
              <a:ea typeface="ＭＳ Ｐゴシック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78DF1F-1786-4441-8F7E-5B227506B93F}" type="slidenum">
              <a:rPr lang="en-US" altLang="en-US">
                <a:ea typeface="ＭＳ Ｐゴシック"/>
                <a:cs typeface="ＭＳ Ｐゴシック"/>
              </a:rPr>
              <a:pPr/>
              <a:t>8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35885128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>
              <a:ea typeface="ＭＳ Ｐゴシック"/>
            </a:endParaRPr>
          </a:p>
        </p:txBody>
      </p:sp>
      <p:sp>
        <p:nvSpPr>
          <p:cNvPr id="194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A00FFDD-25D5-4970-BF31-9A06D73B8C59}" type="slidenum">
              <a:rPr lang="en-US" altLang="en-US">
                <a:ea typeface="ＭＳ Ｐゴシック"/>
                <a:cs typeface="ＭＳ Ｐゴシック"/>
              </a:rPr>
              <a:pPr/>
              <a:t>10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93360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>
              <a:ea typeface="ＭＳ Ｐゴシック"/>
            </a:endParaRPr>
          </a:p>
        </p:txBody>
      </p:sp>
      <p:sp>
        <p:nvSpPr>
          <p:cNvPr id="215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12F8922-E833-41C6-86E7-F958AD187238}" type="slidenum">
              <a:rPr lang="en-US" altLang="en-US">
                <a:ea typeface="ＭＳ Ｐゴシック"/>
                <a:cs typeface="ＭＳ Ｐゴシック"/>
              </a:rPr>
              <a:pPr/>
              <a:t>11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4222001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>
              <a:ea typeface="ＭＳ Ｐゴシック"/>
            </a:endParaRPr>
          </a:p>
        </p:txBody>
      </p:sp>
      <p:sp>
        <p:nvSpPr>
          <p:cNvPr id="235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8EA14ED-262E-44F3-9D78-DE158A3930DE}" type="slidenum">
              <a:rPr lang="en-US" altLang="en-US">
                <a:ea typeface="ＭＳ Ｐゴシック"/>
                <a:cs typeface="ＭＳ Ｐゴシック"/>
              </a:rPr>
              <a:pPr/>
              <a:t>12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136793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>
              <a:ea typeface="ＭＳ Ｐゴシック"/>
            </a:endParaRPr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665B9E6-E2D8-427B-926F-04AEA921C5F0}" type="slidenum">
              <a:rPr lang="en-US" altLang="en-US">
                <a:ea typeface="ＭＳ Ｐゴシック"/>
                <a:cs typeface="ＭＳ Ｐゴシック"/>
              </a:rPr>
              <a:pPr/>
              <a:t>15</a:t>
            </a:fld>
            <a:endParaRPr lang="en-US" altLang="en-US">
              <a:ea typeface="ＭＳ Ｐゴシック"/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590330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Gener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"/>
          <p:cNvSpPr/>
          <p:nvPr userDrawn="1"/>
        </p:nvSpPr>
        <p:spPr>
          <a:xfrm>
            <a:off x="22967950" y="757238"/>
            <a:ext cx="1028700" cy="10302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3" name="TextBox 21"/>
          <p:cNvSpPr txBox="1">
            <a:spLocks noChangeArrowheads="1"/>
          </p:cNvSpPr>
          <p:nvPr userDrawn="1"/>
        </p:nvSpPr>
        <p:spPr bwMode="auto">
          <a:xfrm>
            <a:off x="23109238" y="973138"/>
            <a:ext cx="746125" cy="554037"/>
          </a:xfrm>
          <a:prstGeom prst="rect">
            <a:avLst/>
          </a:prstGeom>
          <a:noFill/>
          <a:ln>
            <a:noFill/>
          </a:ln>
        </p:spPr>
        <p:txBody>
          <a:bodyPr wrap="none" lIns="182843" tIns="91422" rIns="182843" bIns="91422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D0E0CDB5-5FC7-4996-9755-8F1FDA2362D1}" type="slidenum">
              <a:rPr lang="id-ID" altLang="en-US" sz="2400" b="1" smtClean="0">
                <a:solidFill>
                  <a:schemeClr val="bg1"/>
                </a:solidFill>
                <a:latin typeface="Arial" charset="0"/>
                <a:cs typeface="+mn-cs"/>
              </a:rPr>
              <a:pPr algn="ctr">
                <a:defRPr/>
              </a:pPr>
              <a:t>‹#›</a:t>
            </a:fld>
            <a:endParaRPr lang="id-ID" altLang="en-US" sz="24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icture Placeholder 13"/>
          <p:cNvSpPr>
            <a:spLocks noGrp="1"/>
          </p:cNvSpPr>
          <p:nvPr>
            <p:ph type="pic" sz="quarter" idx="22"/>
          </p:nvPr>
        </p:nvSpPr>
        <p:spPr>
          <a:xfrm>
            <a:off x="0" y="0"/>
            <a:ext cx="24377650" cy="13716000"/>
          </a:xfrm>
          <a:effectLst/>
        </p:spPr>
        <p:txBody>
          <a:bodyPr rtlCol="0">
            <a:normAutofit/>
          </a:bodyPr>
          <a:lstStyle>
            <a:lvl1pPr marL="0" indent="0">
              <a:buNone/>
              <a:defRPr sz="28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pPr lvl="0"/>
            <a:endParaRPr lang="en-US" noProof="0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 userDrawn="1"/>
        </p:nvSpPr>
        <p:spPr>
          <a:xfrm>
            <a:off x="22967950" y="757238"/>
            <a:ext cx="1028700" cy="103028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en-US"/>
          </a:p>
        </p:txBody>
      </p:sp>
      <p:sp>
        <p:nvSpPr>
          <p:cNvPr id="4" name="TextBox 21"/>
          <p:cNvSpPr txBox="1">
            <a:spLocks noChangeArrowheads="1"/>
          </p:cNvSpPr>
          <p:nvPr userDrawn="1"/>
        </p:nvSpPr>
        <p:spPr bwMode="auto">
          <a:xfrm>
            <a:off x="23109238" y="973138"/>
            <a:ext cx="746125" cy="554037"/>
          </a:xfrm>
          <a:prstGeom prst="rect">
            <a:avLst/>
          </a:prstGeom>
          <a:noFill/>
          <a:ln>
            <a:noFill/>
          </a:ln>
        </p:spPr>
        <p:txBody>
          <a:bodyPr wrap="none" lIns="182843" tIns="91422" rIns="182843" bIns="91422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fld id="{9136C0A6-AC82-47AB-B328-651CC166742A}" type="slidenum">
              <a:rPr lang="id-ID" altLang="en-US" sz="2400" b="1" smtClean="0">
                <a:solidFill>
                  <a:schemeClr val="bg1"/>
                </a:solidFill>
                <a:latin typeface="Arial" charset="0"/>
                <a:cs typeface="+mn-cs"/>
              </a:rPr>
              <a:pPr algn="ctr">
                <a:defRPr/>
              </a:pPr>
              <a:t>‹#›</a:t>
            </a:fld>
            <a:endParaRPr lang="id-ID" altLang="en-US" sz="2400" dirty="0">
              <a:solidFill>
                <a:schemeClr val="bg1"/>
              </a:solidFill>
              <a:latin typeface="Arial" charset="0"/>
              <a:cs typeface="+mn-cs"/>
            </a:endParaRPr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1784663" y="4008753"/>
            <a:ext cx="7573145" cy="6526312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 sz="2400" baseline="0"/>
            </a:lvl1pPr>
          </a:lstStyle>
          <a:p>
            <a:pPr lvl="0"/>
            <a:r>
              <a:rPr lang="en-US" noProof="0"/>
              <a:t>Click icon to add picture</a:t>
            </a:r>
            <a:endParaRPr lang="en-US" noProof="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676400" y="3651250"/>
            <a:ext cx="21024850" cy="870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43" tIns="91422" rIns="182843" bIns="914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pic>
        <p:nvPicPr>
          <p:cNvPr id="1027" name="Picture 1"/>
          <p:cNvPicPr>
            <a:picLocks noChangeAspect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>
            <a:off x="1676400" y="730250"/>
            <a:ext cx="5032375" cy="125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transition spd="slow"/>
  <p:hf sldNum="0" hdr="0" ftr="0" dt="0"/>
  <p:txStyles>
    <p:titleStyle>
      <a:lvl1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lang="en-US" sz="6000" kern="12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1pPr>
      <a:lvl2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2pPr>
      <a:lvl3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3pPr>
      <a:lvl4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4pPr>
      <a:lvl5pPr algn="l" defTabSz="1827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Helvetica Neue" charset="0"/>
          <a:ea typeface="Helvetica Neue" charset="0"/>
          <a:cs typeface="Helvetica Neue" charset="0"/>
        </a:defRPr>
      </a:lvl5pPr>
      <a:lvl6pPr marL="4572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Regular" charset="0"/>
          <a:ea typeface="ＭＳ Ｐゴシック" charset="-128"/>
        </a:defRPr>
      </a:lvl6pPr>
      <a:lvl7pPr marL="9144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Regular" charset="0"/>
          <a:ea typeface="ＭＳ Ｐゴシック" charset="-128"/>
        </a:defRPr>
      </a:lvl7pPr>
      <a:lvl8pPr marL="13716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Regular" charset="0"/>
          <a:ea typeface="ＭＳ Ｐゴシック" charset="-128"/>
        </a:defRPr>
      </a:lvl8pPr>
      <a:lvl9pPr marL="1828800" algn="l" defTabSz="1827213" rtl="0" fontAlgn="base">
        <a:lnSpc>
          <a:spcPct val="90000"/>
        </a:lnSpc>
        <a:spcBef>
          <a:spcPct val="0"/>
        </a:spcBef>
        <a:spcAft>
          <a:spcPct val="0"/>
        </a:spcAft>
        <a:defRPr sz="6000">
          <a:solidFill>
            <a:schemeClr val="tx1"/>
          </a:solidFill>
          <a:latin typeface="Lato Regular" charset="0"/>
          <a:ea typeface="ＭＳ Ｐゴシック" charset="-128"/>
        </a:defRPr>
      </a:lvl9pPr>
    </p:titleStyle>
    <p:bodyStyle>
      <a:lvl1pPr marL="455613" indent="-455613" algn="l" defTabSz="1827213" rtl="0" eaLnBrk="0" fontAlgn="base" hangingPunct="0">
        <a:lnSpc>
          <a:spcPct val="90000"/>
        </a:lnSpc>
        <a:spcBef>
          <a:spcPts val="2000"/>
        </a:spcBef>
        <a:spcAft>
          <a:spcPct val="0"/>
        </a:spcAft>
        <a:buFont typeface="Arial" charset="0"/>
        <a:buChar char="•"/>
        <a:defRPr lang="en-US" sz="4800" kern="1200" dirty="0">
          <a:solidFill>
            <a:schemeClr val="tx1"/>
          </a:solidFill>
          <a:latin typeface="Arial" charset="0"/>
          <a:ea typeface="Arial" charset="0"/>
          <a:cs typeface="Arial" charset="0"/>
        </a:defRPr>
      </a:lvl1pPr>
      <a:lvl2pPr marL="13700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4000" kern="1200" dirty="0">
          <a:solidFill>
            <a:schemeClr val="tx1"/>
          </a:solidFill>
          <a:latin typeface="Arial" charset="0"/>
          <a:ea typeface="Arial" charset="0"/>
          <a:cs typeface="Arial" charset="0"/>
        </a:defRPr>
      </a:lvl2pPr>
      <a:lvl3pPr marL="22844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600" kern="1200" dirty="0">
          <a:solidFill>
            <a:schemeClr val="tx1"/>
          </a:solidFill>
          <a:latin typeface="Arial" charset="0"/>
          <a:ea typeface="Arial" charset="0"/>
          <a:cs typeface="Arial" charset="0"/>
        </a:defRPr>
      </a:lvl3pPr>
      <a:lvl4pPr marL="31988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Arial" charset="0"/>
          <a:ea typeface="Arial" charset="0"/>
          <a:cs typeface="Arial" charset="0"/>
        </a:defRPr>
      </a:lvl4pPr>
      <a:lvl5pPr marL="4113213" indent="-455613" algn="l" defTabSz="1827213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lang="en-US" sz="3200" kern="1200" dirty="0">
          <a:solidFill>
            <a:schemeClr val="tx1"/>
          </a:solidFill>
          <a:latin typeface="Arial" charset="0"/>
          <a:ea typeface="Arial" charset="0"/>
          <a:cs typeface="Arial" charset="0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TextBox 8"/>
          <p:cNvSpPr txBox="1">
            <a:spLocks noChangeArrowheads="1"/>
          </p:cNvSpPr>
          <p:nvPr/>
        </p:nvSpPr>
        <p:spPr bwMode="auto">
          <a:xfrm>
            <a:off x="1371600" y="3609975"/>
            <a:ext cx="2207101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uk-UA" sz="8000" b="1" dirty="0"/>
              <a:t>ПРОЕКТ ПОЛОЖЕННЯ</a:t>
            </a:r>
          </a:p>
          <a:p>
            <a:pPr algn="ctr" eaLnBrk="0" hangingPunct="0"/>
            <a:r>
              <a:rPr lang="uk-UA" sz="8000" b="1" dirty="0"/>
              <a:t>  </a:t>
            </a:r>
            <a:endParaRPr lang="en-US" sz="8000" b="1" dirty="0"/>
          </a:p>
          <a:p>
            <a:pPr algn="ctr" eaLnBrk="0" hangingPunct="0"/>
            <a:r>
              <a:rPr lang="uk-UA" sz="8000" b="1" dirty="0"/>
              <a:t>«ПРО ПОРЯДОК АТЕСТАЦІЇ ФАХІВЦІВ З ПИТАНЬ ФОНДОВОГО РИНКУ»</a:t>
            </a:r>
            <a:endParaRPr lang="ru-RU" sz="8000" b="1" dirty="0"/>
          </a:p>
        </p:txBody>
      </p:sp>
    </p:spTree>
  </p:cSld>
  <p:clrMapOvr>
    <a:masterClrMapping/>
  </p:clrMapOvr>
  <p:transition advClick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3" name="Группа 95"/>
          <p:cNvGrpSpPr>
            <a:grpSpLocks/>
          </p:cNvGrpSpPr>
          <p:nvPr/>
        </p:nvGrpSpPr>
        <p:grpSpPr bwMode="auto">
          <a:xfrm>
            <a:off x="18575338" y="3240088"/>
            <a:ext cx="5040312" cy="10080625"/>
            <a:chOff x="11903" y="4310262"/>
            <a:chExt cx="3689976" cy="2213985"/>
          </a:xfrm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Скругленный прямоугольник 4"/>
            <p:cNvSpPr/>
            <p:nvPr/>
          </p:nvSpPr>
          <p:spPr>
            <a:xfrm>
              <a:off x="76986" y="4375113"/>
              <a:ext cx="3559810" cy="20842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/>
            </a:p>
          </p:txBody>
        </p:sp>
      </p:grpSp>
      <p:grpSp>
        <p:nvGrpSpPr>
          <p:cNvPr id="18434" name="Группа 92"/>
          <p:cNvGrpSpPr>
            <a:grpSpLocks/>
          </p:cNvGrpSpPr>
          <p:nvPr/>
        </p:nvGrpSpPr>
        <p:grpSpPr bwMode="auto">
          <a:xfrm>
            <a:off x="12979400" y="3162300"/>
            <a:ext cx="5040313" cy="10080625"/>
            <a:chOff x="11903" y="4310262"/>
            <a:chExt cx="3689976" cy="2213985"/>
          </a:xfrm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5" name="Скругленный прямоугольник 4"/>
            <p:cNvSpPr/>
            <p:nvPr/>
          </p:nvSpPr>
          <p:spPr>
            <a:xfrm>
              <a:off x="76986" y="4375113"/>
              <a:ext cx="3559810" cy="20842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/>
            </a:p>
          </p:txBody>
        </p:sp>
      </p:grpSp>
      <p:grpSp>
        <p:nvGrpSpPr>
          <p:cNvPr id="18435" name="Группа 89"/>
          <p:cNvGrpSpPr>
            <a:grpSpLocks/>
          </p:cNvGrpSpPr>
          <p:nvPr/>
        </p:nvGrpSpPr>
        <p:grpSpPr bwMode="auto">
          <a:xfrm>
            <a:off x="7559675" y="3240088"/>
            <a:ext cx="5040313" cy="10080625"/>
            <a:chOff x="11903" y="4310262"/>
            <a:chExt cx="3689976" cy="2213985"/>
          </a:xfrm>
        </p:grpSpPr>
        <p:sp>
          <p:nvSpPr>
            <p:cNvPr id="91" name="Скругленный прямоугольник 90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" name="Скругленный прямоугольник 4"/>
            <p:cNvSpPr/>
            <p:nvPr/>
          </p:nvSpPr>
          <p:spPr>
            <a:xfrm>
              <a:off x="76986" y="4375113"/>
              <a:ext cx="3559810" cy="208428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/>
            </a:p>
          </p:txBody>
        </p:sp>
      </p:grpSp>
      <p:sp>
        <p:nvSpPr>
          <p:cNvPr id="17" name="Rectangle 19"/>
          <p:cNvSpPr>
            <a:spLocks/>
          </p:cNvSpPr>
          <p:nvPr/>
        </p:nvSpPr>
        <p:spPr bwMode="auto">
          <a:xfrm>
            <a:off x="1403350" y="720725"/>
            <a:ext cx="21570950" cy="9223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Визначення юридичної особи Атестаційним Центром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720000" y="3240000"/>
            <a:ext cx="6480000" cy="10080000"/>
            <a:chOff x="11903" y="4310262"/>
            <a:chExt cx="3689976" cy="2213985"/>
          </a:xfrm>
          <a:solidFill>
            <a:schemeClr val="accent1"/>
          </a:solidFill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Скругленный прямоугольник 4"/>
            <p:cNvSpPr/>
            <p:nvPr/>
          </p:nvSpPr>
          <p:spPr>
            <a:xfrm>
              <a:off x="76748" y="4375107"/>
              <a:ext cx="3560286" cy="2084295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6500">
                <a:highlight>
                  <a:srgbClr val="000080"/>
                </a:highlight>
              </a:endParaRPr>
            </a:p>
          </p:txBody>
        </p:sp>
      </p:grpSp>
      <p:grpSp>
        <p:nvGrpSpPr>
          <p:cNvPr id="18438" name="Группа 43"/>
          <p:cNvGrpSpPr>
            <a:grpSpLocks/>
          </p:cNvGrpSpPr>
          <p:nvPr/>
        </p:nvGrpSpPr>
        <p:grpSpPr bwMode="auto">
          <a:xfrm>
            <a:off x="5351463" y="1800225"/>
            <a:ext cx="1079500" cy="1079500"/>
            <a:chOff x="14535673" y="-457557"/>
            <a:chExt cx="782274" cy="915114"/>
          </a:xfrm>
        </p:grpSpPr>
        <p:sp>
          <p:nvSpPr>
            <p:cNvPr id="45" name="Стрелка вправо 44"/>
            <p:cNvSpPr/>
            <p:nvPr/>
          </p:nvSpPr>
          <p:spPr>
            <a:xfrm>
              <a:off x="14535673" y="-457557"/>
              <a:ext cx="782274" cy="9151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Стрелка вправо 4"/>
            <p:cNvSpPr/>
            <p:nvPr/>
          </p:nvSpPr>
          <p:spPr>
            <a:xfrm>
              <a:off x="14535673" y="-274534"/>
              <a:ext cx="547592" cy="5490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8224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4100"/>
            </a:p>
          </p:txBody>
        </p:sp>
      </p:grpSp>
      <p:sp>
        <p:nvSpPr>
          <p:cNvPr id="81" name="TextBox 93"/>
          <p:cNvSpPr txBox="1">
            <a:spLocks noChangeArrowheads="1"/>
          </p:cNvSpPr>
          <p:nvPr/>
        </p:nvSpPr>
        <p:spPr bwMode="auto">
          <a:xfrm>
            <a:off x="8351838" y="1865313"/>
            <a:ext cx="2879725" cy="9493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Рішення НКЦПФР</a:t>
            </a:r>
            <a:endParaRPr lang="en-US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82" name="TextBox 93"/>
          <p:cNvSpPr txBox="1">
            <a:spLocks noChangeArrowheads="1"/>
          </p:cNvSpPr>
          <p:nvPr/>
        </p:nvSpPr>
        <p:spPr bwMode="auto">
          <a:xfrm>
            <a:off x="1800225" y="2064459"/>
            <a:ext cx="3551238" cy="47448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Умови</a:t>
            </a:r>
            <a:endParaRPr lang="en-US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84" name="TextBox 93"/>
          <p:cNvSpPr txBox="1">
            <a:spLocks noChangeArrowheads="1"/>
          </p:cNvSpPr>
          <p:nvPr/>
        </p:nvSpPr>
        <p:spPr bwMode="auto">
          <a:xfrm>
            <a:off x="19053175" y="2055813"/>
            <a:ext cx="3959225" cy="9489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Скасування Рішення</a:t>
            </a:r>
            <a:endParaRPr lang="en-US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cs typeface="+mn-cs"/>
            </a:endParaRPr>
          </a:p>
        </p:txBody>
      </p:sp>
      <p:sp>
        <p:nvSpPr>
          <p:cNvPr id="85" name="Rectangle 33"/>
          <p:cNvSpPr>
            <a:spLocks noChangeArrowheads="1"/>
          </p:cNvSpPr>
          <p:nvPr/>
        </p:nvSpPr>
        <p:spPr bwMode="auto">
          <a:xfrm>
            <a:off x="765862" y="3162300"/>
            <a:ext cx="6478588" cy="10387423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АЦ</a:t>
            </a: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МЦ</a:t>
            </a: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Організатор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 навчання;</a:t>
            </a: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Юридична особа за законодавством України, не зареєстрована на окупованій території;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В структурі власності не може бути осіб, які є прямими власниками та/або </a:t>
            </a:r>
            <a:r>
              <a:rPr 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UBO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 МЦ;</a:t>
            </a: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Частка в структурі власності/ вирішальний вплив </a:t>
            </a:r>
            <a:r>
              <a:rPr lang="uk-UA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профучасника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 (прямо, опосередковано) не може дорівнювати або перевищувати 5 %;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Має приміщення, матеріально-технічну базу;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Укладено договір з МЦ;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Має власний веб-сайт з можливістю електронного подання документів </a:t>
            </a: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аплікантами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87" name="Rectangle 33"/>
          <p:cNvSpPr>
            <a:spLocks noChangeArrowheads="1"/>
          </p:cNvSpPr>
          <p:nvPr/>
        </p:nvSpPr>
        <p:spPr bwMode="auto">
          <a:xfrm>
            <a:off x="7559675" y="3455988"/>
            <a:ext cx="5040313" cy="6186273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НКЦПФР розглядає перелік документів, наданих заявником для визначення (п. 5 гл.1 р.</a:t>
            </a:r>
            <a:r>
              <a:rPr lang="en-US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 IV 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Положення) протягом 30 роб. днів: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Залишення документів без розгляду;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Відмова у визначенні АЦ;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Про визначення АЦ (якщо додержано умови).</a:t>
            </a:r>
          </a:p>
        </p:txBody>
      </p:sp>
      <p:sp>
        <p:nvSpPr>
          <p:cNvPr id="88" name="Rectangle 33"/>
          <p:cNvSpPr>
            <a:spLocks noChangeArrowheads="1"/>
          </p:cNvSpPr>
          <p:nvPr/>
        </p:nvSpPr>
        <p:spPr bwMode="auto">
          <a:xfrm>
            <a:off x="13068300" y="3455988"/>
            <a:ext cx="5040313" cy="6186273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заявника про залишення без розгляду;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про відмову у визначенні АЦ;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про  визначення АЦ;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Оприлюднення рішення на офіційному веб-сайті НКЦПФР.</a:t>
            </a:r>
          </a:p>
          <a:p>
            <a:pPr marL="342900" indent="-342900" algn="just">
              <a:lnSpc>
                <a:spcPct val="150000"/>
              </a:lnSpc>
            </a:pP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89" name="Rectangle 33"/>
          <p:cNvSpPr>
            <a:spLocks noChangeArrowheads="1"/>
          </p:cNvSpPr>
          <p:nvPr/>
        </p:nvSpPr>
        <p:spPr bwMode="auto">
          <a:xfrm>
            <a:off x="18575338" y="3455988"/>
            <a:ext cx="5040312" cy="9112971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Підстави: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Заява про намір припинення діяльності АЦ;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Припинення юридичної особи;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Невиконання або неналежне виконання умов договору з НКЦПФР;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Подання недостовірної інформації для визначення;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Невиконання вимоги НКЦПФП про усунення порушення умов договору з НКЦПФР та/або вимог Положення.</a:t>
            </a:r>
          </a:p>
        </p:txBody>
      </p:sp>
      <p:grpSp>
        <p:nvGrpSpPr>
          <p:cNvPr id="18446" name="Группа 101"/>
          <p:cNvGrpSpPr>
            <a:grpSpLocks/>
          </p:cNvGrpSpPr>
          <p:nvPr/>
        </p:nvGrpSpPr>
        <p:grpSpPr bwMode="auto">
          <a:xfrm>
            <a:off x="11447463" y="1800225"/>
            <a:ext cx="1081087" cy="1079500"/>
            <a:chOff x="14535673" y="-457557"/>
            <a:chExt cx="782274" cy="915114"/>
          </a:xfrm>
        </p:grpSpPr>
        <p:sp>
          <p:nvSpPr>
            <p:cNvPr id="103" name="Стрелка вправо 102"/>
            <p:cNvSpPr/>
            <p:nvPr/>
          </p:nvSpPr>
          <p:spPr>
            <a:xfrm>
              <a:off x="14535673" y="-457557"/>
              <a:ext cx="782274" cy="9151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4" name="Стрелка вправо 4"/>
            <p:cNvSpPr/>
            <p:nvPr/>
          </p:nvSpPr>
          <p:spPr>
            <a:xfrm>
              <a:off x="14535673" y="-274534"/>
              <a:ext cx="547936" cy="54906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8224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4100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3473113" y="1722438"/>
            <a:ext cx="3960812" cy="14398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  <a:defRPr/>
            </a:pP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charset="-128"/>
                <a:cs typeface="+mn-cs"/>
              </a:rPr>
              <a:t>Повідомлення</a:t>
            </a:r>
          </a:p>
          <a:p>
            <a:pPr algn="ctr">
              <a:spcAft>
                <a:spcPts val="0"/>
              </a:spcAft>
              <a:defRPr/>
            </a:pP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ＭＳ Ｐゴシック" charset="-128"/>
                <a:cs typeface="+mn-cs"/>
              </a:rPr>
              <a:t>Оприлюднення</a:t>
            </a:r>
            <a:endParaRPr lang="en-US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ＭＳ Ｐゴシック" charset="-128"/>
              <a:cs typeface="+mn-cs"/>
            </a:endParaRPr>
          </a:p>
        </p:txBody>
      </p:sp>
    </p:spTree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Группа 95"/>
          <p:cNvGrpSpPr>
            <a:grpSpLocks/>
          </p:cNvGrpSpPr>
          <p:nvPr/>
        </p:nvGrpSpPr>
        <p:grpSpPr bwMode="auto">
          <a:xfrm>
            <a:off x="19511963" y="3600450"/>
            <a:ext cx="4500562" cy="10079038"/>
            <a:chOff x="11903" y="4310262"/>
            <a:chExt cx="3689976" cy="2213985"/>
          </a:xfrm>
        </p:grpSpPr>
        <p:sp>
          <p:nvSpPr>
            <p:cNvPr id="97" name="Скругленный прямоугольник 96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8" name="Скругленный прямоугольник 4"/>
            <p:cNvSpPr/>
            <p:nvPr/>
          </p:nvSpPr>
          <p:spPr>
            <a:xfrm>
              <a:off x="76982" y="4375123"/>
              <a:ext cx="3559818" cy="2084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spcAft>
                  <a:spcPts val="0"/>
                </a:spcAft>
                <a:defRPr/>
              </a:pPr>
              <a:endParaRPr lang="uk-UA" sz="6500"/>
            </a:p>
          </p:txBody>
        </p:sp>
      </p:grpSp>
      <p:grpSp>
        <p:nvGrpSpPr>
          <p:cNvPr id="20482" name="Группа 92"/>
          <p:cNvGrpSpPr>
            <a:grpSpLocks/>
          </p:cNvGrpSpPr>
          <p:nvPr/>
        </p:nvGrpSpPr>
        <p:grpSpPr bwMode="auto">
          <a:xfrm>
            <a:off x="14724063" y="3600450"/>
            <a:ext cx="4500562" cy="10079038"/>
            <a:chOff x="11903" y="4310262"/>
            <a:chExt cx="3689976" cy="2213985"/>
          </a:xfrm>
        </p:grpSpPr>
        <p:sp>
          <p:nvSpPr>
            <p:cNvPr id="94" name="Скругленный прямоугольник 93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5" name="Скругленный прямоугольник 4"/>
            <p:cNvSpPr/>
            <p:nvPr/>
          </p:nvSpPr>
          <p:spPr>
            <a:xfrm>
              <a:off x="76982" y="4375123"/>
              <a:ext cx="3559818" cy="2084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6500"/>
            </a:p>
          </p:txBody>
        </p:sp>
      </p:grpSp>
      <p:grpSp>
        <p:nvGrpSpPr>
          <p:cNvPr id="20483" name="Группа 89"/>
          <p:cNvGrpSpPr>
            <a:grpSpLocks/>
          </p:cNvGrpSpPr>
          <p:nvPr/>
        </p:nvGrpSpPr>
        <p:grpSpPr bwMode="auto">
          <a:xfrm>
            <a:off x="9972675" y="3600450"/>
            <a:ext cx="4498975" cy="10079038"/>
            <a:chOff x="11903" y="4310262"/>
            <a:chExt cx="3689976" cy="2213985"/>
          </a:xfrm>
        </p:grpSpPr>
        <p:sp>
          <p:nvSpPr>
            <p:cNvPr id="91" name="Скругленный прямоугольник 90"/>
            <p:cNvSpPr/>
            <p:nvPr/>
          </p:nvSpPr>
          <p:spPr>
            <a:xfrm>
              <a:off x="1190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2" name="Скругленный прямоугольник 4"/>
            <p:cNvSpPr/>
            <p:nvPr/>
          </p:nvSpPr>
          <p:spPr>
            <a:xfrm>
              <a:off x="77005" y="4375123"/>
              <a:ext cx="3559772" cy="2084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6500"/>
            </a:p>
          </p:txBody>
        </p:sp>
      </p:grpSp>
      <p:sp>
        <p:nvSpPr>
          <p:cNvPr id="17" name="Rectangle 19"/>
          <p:cNvSpPr>
            <a:spLocks/>
          </p:cNvSpPr>
          <p:nvPr/>
        </p:nvSpPr>
        <p:spPr bwMode="auto">
          <a:xfrm>
            <a:off x="1266825" y="742950"/>
            <a:ext cx="21499513" cy="9239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Визначення юридичної особи Методичним Центром</a:t>
            </a:r>
          </a:p>
        </p:txBody>
      </p:sp>
      <p:grpSp>
        <p:nvGrpSpPr>
          <p:cNvPr id="20485" name="Группа 15"/>
          <p:cNvGrpSpPr>
            <a:grpSpLocks/>
          </p:cNvGrpSpPr>
          <p:nvPr/>
        </p:nvGrpSpPr>
        <p:grpSpPr bwMode="auto">
          <a:xfrm>
            <a:off x="395288" y="3600450"/>
            <a:ext cx="4500562" cy="10079038"/>
            <a:chOff x="31813" y="4329395"/>
            <a:chExt cx="3689976" cy="2201056"/>
          </a:xfrm>
        </p:grpSpPr>
        <p:sp>
          <p:nvSpPr>
            <p:cNvPr id="18" name="Скругленный прямоугольник 17"/>
            <p:cNvSpPr/>
            <p:nvPr/>
          </p:nvSpPr>
          <p:spPr>
            <a:xfrm>
              <a:off x="31813" y="4329395"/>
              <a:ext cx="3689976" cy="2201056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eaLnBrk="0" hangingPunct="0">
                <a:defRPr/>
              </a:pPr>
              <a:endParaRPr lang="uk-UA"/>
            </a:p>
          </p:txBody>
        </p:sp>
        <p:sp>
          <p:nvSpPr>
            <p:cNvPr id="19" name="Скругленный прямоугольник 4"/>
            <p:cNvSpPr/>
            <p:nvPr/>
          </p:nvSpPr>
          <p:spPr>
            <a:xfrm>
              <a:off x="77368" y="4375156"/>
              <a:ext cx="3559819" cy="20842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6500"/>
            </a:p>
          </p:txBody>
        </p:sp>
      </p:grpSp>
      <p:grpSp>
        <p:nvGrpSpPr>
          <p:cNvPr id="20486" name="Группа 22"/>
          <p:cNvGrpSpPr>
            <a:grpSpLocks/>
          </p:cNvGrpSpPr>
          <p:nvPr/>
        </p:nvGrpSpPr>
        <p:grpSpPr bwMode="auto">
          <a:xfrm>
            <a:off x="5148263" y="3600450"/>
            <a:ext cx="4498975" cy="10079038"/>
            <a:chOff x="41423" y="4310262"/>
            <a:chExt cx="3689976" cy="2213985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41423" y="4310262"/>
              <a:ext cx="3689976" cy="2213985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76578" y="4375123"/>
              <a:ext cx="3561075" cy="208426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47650" tIns="247650" rIns="247650" bIns="247650" spcCol="1270" anchor="ctr"/>
            <a:lstStyle/>
            <a:p>
              <a:pPr algn="ctr" defTabSz="28892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6500"/>
            </a:p>
          </p:txBody>
        </p:sp>
      </p:grpSp>
      <p:grpSp>
        <p:nvGrpSpPr>
          <p:cNvPr id="20487" name="Группа 43"/>
          <p:cNvGrpSpPr>
            <a:grpSpLocks/>
          </p:cNvGrpSpPr>
          <p:nvPr/>
        </p:nvGrpSpPr>
        <p:grpSpPr bwMode="auto">
          <a:xfrm>
            <a:off x="4535488" y="1979613"/>
            <a:ext cx="1081087" cy="1081087"/>
            <a:chOff x="14535673" y="-457557"/>
            <a:chExt cx="782274" cy="915114"/>
          </a:xfrm>
        </p:grpSpPr>
        <p:sp>
          <p:nvSpPr>
            <p:cNvPr id="45" name="Стрелка вправо 44"/>
            <p:cNvSpPr/>
            <p:nvPr/>
          </p:nvSpPr>
          <p:spPr>
            <a:xfrm>
              <a:off x="14535673" y="-457557"/>
              <a:ext cx="782274" cy="9151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Стрелка вправо 4"/>
            <p:cNvSpPr/>
            <p:nvPr/>
          </p:nvSpPr>
          <p:spPr>
            <a:xfrm>
              <a:off x="14535673" y="-274803"/>
              <a:ext cx="547936" cy="54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8224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4100"/>
            </a:p>
          </p:txBody>
        </p:sp>
      </p:grpSp>
      <p:sp>
        <p:nvSpPr>
          <p:cNvPr id="80" name="TextBox 93"/>
          <p:cNvSpPr txBox="1">
            <a:spLocks noChangeArrowheads="1"/>
          </p:cNvSpPr>
          <p:nvPr/>
        </p:nvSpPr>
        <p:spPr bwMode="auto">
          <a:xfrm>
            <a:off x="10260013" y="2124075"/>
            <a:ext cx="3959225" cy="9489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Рішення НКЦПФР</a:t>
            </a:r>
          </a:p>
        </p:txBody>
      </p:sp>
      <p:sp>
        <p:nvSpPr>
          <p:cNvPr id="81" name="TextBox 93"/>
          <p:cNvSpPr txBox="1">
            <a:spLocks noChangeArrowheads="1"/>
          </p:cNvSpPr>
          <p:nvPr/>
        </p:nvSpPr>
        <p:spPr bwMode="auto">
          <a:xfrm>
            <a:off x="647700" y="2152650"/>
            <a:ext cx="3960813" cy="9489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Етапи визначення МЦ</a:t>
            </a:r>
          </a:p>
        </p:txBody>
      </p:sp>
      <p:sp>
        <p:nvSpPr>
          <p:cNvPr id="83" name="TextBox 93"/>
          <p:cNvSpPr txBox="1">
            <a:spLocks noChangeArrowheads="1"/>
          </p:cNvSpPr>
          <p:nvPr/>
        </p:nvSpPr>
        <p:spPr bwMode="auto">
          <a:xfrm>
            <a:off x="15047913" y="2087563"/>
            <a:ext cx="3960812" cy="102848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spcAft>
                <a:spcPts val="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Повідомлення</a:t>
            </a:r>
          </a:p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Оприлюднення</a:t>
            </a:r>
          </a:p>
        </p:txBody>
      </p:sp>
      <p:sp>
        <p:nvSpPr>
          <p:cNvPr id="84" name="TextBox 93"/>
          <p:cNvSpPr txBox="1">
            <a:spLocks noChangeArrowheads="1"/>
          </p:cNvSpPr>
          <p:nvPr/>
        </p:nvSpPr>
        <p:spPr bwMode="auto">
          <a:xfrm>
            <a:off x="19764375" y="2052638"/>
            <a:ext cx="3959225" cy="94897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Скасування рішення</a:t>
            </a:r>
          </a:p>
        </p:txBody>
      </p:sp>
      <p:sp>
        <p:nvSpPr>
          <p:cNvPr id="85" name="Rectangle 33"/>
          <p:cNvSpPr>
            <a:spLocks noChangeArrowheads="1"/>
          </p:cNvSpPr>
          <p:nvPr/>
        </p:nvSpPr>
        <p:spPr bwMode="auto">
          <a:xfrm>
            <a:off x="431800" y="3779838"/>
            <a:ext cx="4500563" cy="3786187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eaLnBrk="0" hangingPunct="0"/>
            <a:r>
              <a:rPr lang="uk-UA" sz="2600" b="1">
                <a:solidFill>
                  <a:schemeClr val="bg1"/>
                </a:solidFill>
                <a:latin typeface="Arial" charset="0"/>
              </a:rPr>
              <a:t>Етап І </a:t>
            </a:r>
            <a:r>
              <a:rPr lang="uk-UA" sz="2600">
                <a:solidFill>
                  <a:schemeClr val="bg1"/>
                </a:solidFill>
                <a:latin typeface="Arial" charset="0"/>
              </a:rPr>
              <a:t>– </a:t>
            </a:r>
            <a:r>
              <a:rPr lang="uk-UA" sz="2600" b="1">
                <a:solidFill>
                  <a:schemeClr val="bg1"/>
                </a:solidFill>
                <a:latin typeface="Arial" charset="0"/>
              </a:rPr>
              <a:t>Затвердження внутрішніх документів</a:t>
            </a:r>
          </a:p>
          <a:p>
            <a:pPr eaLnBrk="0" hangingPunct="0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Заявник надає до НКЦПФР перелік документів відповідно до п.1 гл.5 р.V Положення.</a:t>
            </a:r>
          </a:p>
          <a:p>
            <a:pPr eaLnBrk="0" hangingPunct="0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Розгляд документів – 3 місяці.</a:t>
            </a:r>
          </a:p>
        </p:txBody>
      </p:sp>
      <p:sp>
        <p:nvSpPr>
          <p:cNvPr id="20493" name="Rectangle 33"/>
          <p:cNvSpPr>
            <a:spLocks noChangeArrowheads="1"/>
          </p:cNvSpPr>
          <p:nvPr/>
        </p:nvSpPr>
        <p:spPr bwMode="auto">
          <a:xfrm>
            <a:off x="10048875" y="7704138"/>
            <a:ext cx="4422775" cy="2985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Залишення документів без розгляду;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Відмова в погодженні відповідних засобів;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Погодження відповідних засобів;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Визначення МЦ.</a:t>
            </a:r>
          </a:p>
        </p:txBody>
      </p:sp>
      <p:sp>
        <p:nvSpPr>
          <p:cNvPr id="20494" name="Rectangle 33"/>
          <p:cNvSpPr>
            <a:spLocks noChangeArrowheads="1"/>
          </p:cNvSpPr>
          <p:nvPr/>
        </p:nvSpPr>
        <p:spPr bwMode="auto">
          <a:xfrm>
            <a:off x="14687550" y="3779838"/>
            <a:ext cx="4500563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заявника про залишення без розгляду;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про відмову/ погодження внутрішніх положень.</a:t>
            </a:r>
          </a:p>
        </p:txBody>
      </p:sp>
      <p:sp>
        <p:nvSpPr>
          <p:cNvPr id="89" name="Rectangle 33"/>
          <p:cNvSpPr>
            <a:spLocks noChangeArrowheads="1"/>
          </p:cNvSpPr>
          <p:nvPr/>
        </p:nvSpPr>
        <p:spPr bwMode="auto">
          <a:xfrm>
            <a:off x="19475450" y="3654810"/>
            <a:ext cx="4500563" cy="10018091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algn="just"/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Підстави: </a:t>
            </a:r>
          </a:p>
          <a:p>
            <a:pPr algn="just"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Заява про намір припинити діяльність МЦ;</a:t>
            </a:r>
          </a:p>
          <a:p>
            <a:pPr algn="just"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Припинення юридичної особи;</a:t>
            </a:r>
          </a:p>
          <a:p>
            <a:pPr algn="just"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Невиконання/ неналежне виконання умов договору з НКЦПФР;</a:t>
            </a:r>
          </a:p>
          <a:p>
            <a:pPr algn="just"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Невиконання письмової вимоги про усунення порушень Положення умов договору з НКЦПФР;</a:t>
            </a:r>
          </a:p>
          <a:p>
            <a:pPr algn="just">
              <a:buFont typeface="Wingdings" pitchFamily="2" charset="2"/>
              <a:buChar char="Ø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Подання недостовірної інформації для визначення МЦ;</a:t>
            </a:r>
          </a:p>
          <a:p>
            <a:pPr algn="just">
              <a:buFont typeface="Wingdings" pitchFamily="2" charset="2"/>
              <a:buChar char="Ø"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прийняття НКЦПФР рішення про визначення іншої юридичної особи МЦ</a:t>
            </a:r>
            <a:r>
              <a:rPr lang="uk-UA" altLang="en-US" sz="2800" dirty="0">
                <a:solidFill>
                  <a:schemeClr val="bg1"/>
                </a:solidFill>
                <a:latin typeface="Arial" charset="0"/>
                <a:cs typeface="Arial" charset="0"/>
              </a:rPr>
              <a:t>*.</a:t>
            </a:r>
          </a:p>
          <a:p>
            <a:pPr algn="just"/>
            <a:endParaRPr lang="uk-UA" altLang="en-US" sz="2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just"/>
            <a:r>
              <a:rPr lang="uk-UA" sz="2300" dirty="0">
                <a:solidFill>
                  <a:schemeClr val="bg1"/>
                </a:solidFill>
                <a:latin typeface="Arial" charset="0"/>
                <a:cs typeface="Arial" charset="0"/>
              </a:rPr>
              <a:t>Рішення про скасування визначення МЦ набирає чинності з дати прийняття рішення про визначення нового МЦ. </a:t>
            </a:r>
            <a:endParaRPr lang="uk-UA" altLang="en-US" sz="23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grpSp>
        <p:nvGrpSpPr>
          <p:cNvPr id="20496" name="Группа 98"/>
          <p:cNvGrpSpPr>
            <a:grpSpLocks/>
          </p:cNvGrpSpPr>
          <p:nvPr/>
        </p:nvGrpSpPr>
        <p:grpSpPr bwMode="auto">
          <a:xfrm>
            <a:off x="9396413" y="1979613"/>
            <a:ext cx="1079500" cy="1081087"/>
            <a:chOff x="14535673" y="-457557"/>
            <a:chExt cx="782274" cy="915114"/>
          </a:xfrm>
        </p:grpSpPr>
        <p:sp>
          <p:nvSpPr>
            <p:cNvPr id="100" name="Стрелка вправо 99"/>
            <p:cNvSpPr/>
            <p:nvPr/>
          </p:nvSpPr>
          <p:spPr>
            <a:xfrm>
              <a:off x="14535673" y="-457557"/>
              <a:ext cx="782274" cy="9151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1" name="Стрелка вправо 4"/>
            <p:cNvSpPr/>
            <p:nvPr/>
          </p:nvSpPr>
          <p:spPr>
            <a:xfrm>
              <a:off x="14535673" y="-274803"/>
              <a:ext cx="547592" cy="54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8224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4100"/>
            </a:p>
          </p:txBody>
        </p:sp>
      </p:grpSp>
      <p:grpSp>
        <p:nvGrpSpPr>
          <p:cNvPr id="20497" name="Группа 101"/>
          <p:cNvGrpSpPr>
            <a:grpSpLocks/>
          </p:cNvGrpSpPr>
          <p:nvPr/>
        </p:nvGrpSpPr>
        <p:grpSpPr bwMode="auto">
          <a:xfrm>
            <a:off x="13968413" y="1979613"/>
            <a:ext cx="1079500" cy="1081087"/>
            <a:chOff x="14535673" y="-457557"/>
            <a:chExt cx="782274" cy="915114"/>
          </a:xfrm>
        </p:grpSpPr>
        <p:sp>
          <p:nvSpPr>
            <p:cNvPr id="103" name="Стрелка вправо 102"/>
            <p:cNvSpPr/>
            <p:nvPr/>
          </p:nvSpPr>
          <p:spPr>
            <a:xfrm>
              <a:off x="14535673" y="-457557"/>
              <a:ext cx="782274" cy="915114"/>
            </a:xfrm>
            <a:prstGeom prst="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2">
                <a:tint val="60000"/>
                <a:hueOff val="0"/>
                <a:satOff val="0"/>
                <a:lumOff val="0"/>
                <a:alphaOff val="0"/>
              </a:schemeClr>
            </a:lnRef>
            <a:fill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2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4" name="Стрелка вправо 4"/>
            <p:cNvSpPr/>
            <p:nvPr/>
          </p:nvSpPr>
          <p:spPr>
            <a:xfrm>
              <a:off x="14535673" y="-274803"/>
              <a:ext cx="547592" cy="54960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0" tIns="0" rIns="0" bIns="0" spcCol="1270" anchor="ctr"/>
            <a:lstStyle/>
            <a:p>
              <a:pPr algn="ctr" defTabSz="1822450" eaLnBrk="0" hangingPunct="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uk-UA" sz="4100"/>
            </a:p>
          </p:txBody>
        </p:sp>
      </p:grpSp>
      <p:cxnSp>
        <p:nvCxnSpPr>
          <p:cNvPr id="40" name="Прямая соединительная линия 39"/>
          <p:cNvCxnSpPr>
            <a:cxnSpLocks/>
          </p:cNvCxnSpPr>
          <p:nvPr/>
        </p:nvCxnSpPr>
        <p:spPr>
          <a:xfrm>
            <a:off x="588963" y="7467600"/>
            <a:ext cx="18819812" cy="2540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99" name="Rectangle 33"/>
          <p:cNvSpPr>
            <a:spLocks noChangeArrowheads="1"/>
          </p:cNvSpPr>
          <p:nvPr/>
        </p:nvSpPr>
        <p:spPr bwMode="auto">
          <a:xfrm>
            <a:off x="519113" y="3881438"/>
            <a:ext cx="4575175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just">
              <a:lnSpc>
                <a:spcPct val="150000"/>
              </a:lnSpc>
            </a:pPr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49" name="Rectangle 33"/>
          <p:cNvSpPr>
            <a:spLocks noChangeArrowheads="1"/>
          </p:cNvSpPr>
          <p:nvPr/>
        </p:nvSpPr>
        <p:spPr bwMode="auto">
          <a:xfrm>
            <a:off x="431800" y="7704138"/>
            <a:ext cx="4679950" cy="5386053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eaLnBrk="0" hangingPunct="0"/>
            <a:r>
              <a:rPr lang="uk-UA" sz="2600" b="1">
                <a:solidFill>
                  <a:schemeClr val="bg1"/>
                </a:solidFill>
                <a:latin typeface="Arial" charset="0"/>
              </a:rPr>
              <a:t>Етап ІІ –Затвердження</a:t>
            </a:r>
            <a:r>
              <a:rPr lang="uk-UA" sz="2600" b="1">
                <a:latin typeface="Arial" charset="0"/>
              </a:rPr>
              <a:t> </a:t>
            </a:r>
            <a:r>
              <a:rPr lang="uk-UA" sz="2600" b="1">
                <a:solidFill>
                  <a:schemeClr val="bg1"/>
                </a:solidFill>
                <a:latin typeface="Arial" charset="0"/>
              </a:rPr>
              <a:t>відповідних засобів та визначення</a:t>
            </a:r>
          </a:p>
          <a:p>
            <a:pPr eaLnBrk="0" hangingPunct="0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eaLnBrk="0" hangingPunct="0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Заявник надає до НКЦПФР перелік документів відповідно до п.2 гл.5 р.V Положення протягом 6 місяців після проходження І Етапу.</a:t>
            </a:r>
          </a:p>
          <a:p>
            <a:pPr eaLnBrk="0" hangingPunct="0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Розгляд документів – 3 місяці.</a:t>
            </a:r>
          </a:p>
          <a:p>
            <a:pPr eaLnBrk="0" hangingPunct="0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4775" y="3779838"/>
            <a:ext cx="4498975" cy="329320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Рішення про визначення МЦ якщо дотримано умови:</a:t>
            </a:r>
          </a:p>
          <a:p>
            <a:pPr algn="just" eaLnBrk="0" hangingPunct="0">
              <a:tabLst>
                <a:tab pos="269875" algn="l"/>
              </a:tabLst>
            </a:pP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AutoNum type="arabicParenR"/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 Заявником;</a:t>
            </a: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AutoNum type="arabicParenR"/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 відповідності внутрішніх положень;</a:t>
            </a: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AutoNum type="arabicParenR"/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 відповідності технічного завдання на розробку ПТК.</a:t>
            </a: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5184775" y="7704138"/>
            <a:ext cx="4462463" cy="28931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eaLnBrk="0" hangingPunct="0"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Рішення про визначення МЦ якщо дотримано умови:</a:t>
            </a:r>
          </a:p>
          <a:p>
            <a:pPr algn="just" eaLnBrk="0" hangingPunct="0">
              <a:tabLst>
                <a:tab pos="269875" algn="l"/>
              </a:tabLst>
            </a:pP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AutoNum type="arabicParenR"/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 відповідності відповідних засобів (ПТК, ПО);</a:t>
            </a: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  <a:p>
            <a:pPr algn="just" eaLnBrk="0" hangingPunct="0">
              <a:buFont typeface="Arial" charset="0"/>
              <a:buAutoNum type="arabicParenR"/>
              <a:tabLst>
                <a:tab pos="269875" algn="l"/>
              </a:tabLst>
            </a:pPr>
            <a:r>
              <a:rPr lang="uk-UA" sz="2600">
                <a:solidFill>
                  <a:schemeClr val="bg1"/>
                </a:solidFill>
                <a:latin typeface="Arial" charset="0"/>
                <a:cs typeface="Times New Roman" pitchFamily="18" charset="0"/>
              </a:rPr>
              <a:t> відповідності Баз тестових завдань.</a:t>
            </a:r>
            <a:endParaRPr lang="uk-UA" sz="2600" b="1">
              <a:solidFill>
                <a:schemeClr val="bg1"/>
              </a:solidFill>
              <a:latin typeface="Arial" charset="0"/>
              <a:cs typeface="Times New Roman" pitchFamily="18" charset="0"/>
            </a:endParaRPr>
          </a:p>
        </p:txBody>
      </p:sp>
      <p:sp>
        <p:nvSpPr>
          <p:cNvPr id="52" name="Rectangle 33"/>
          <p:cNvSpPr>
            <a:spLocks noChangeArrowheads="1"/>
          </p:cNvSpPr>
          <p:nvPr/>
        </p:nvSpPr>
        <p:spPr bwMode="auto">
          <a:xfrm>
            <a:off x="9972675" y="3779838"/>
            <a:ext cx="4498975" cy="2585287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Залишення документів без розгляду;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Відмова в погодженні внутрішніх положень;</a:t>
            </a:r>
          </a:p>
          <a:p>
            <a:pPr marL="457200" indent="-4572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Погодження внутрішніх положень заявника.</a:t>
            </a:r>
          </a:p>
        </p:txBody>
      </p:sp>
      <p:sp>
        <p:nvSpPr>
          <p:cNvPr id="20504" name="Rectangle 33"/>
          <p:cNvSpPr>
            <a:spLocks noChangeArrowheads="1"/>
          </p:cNvSpPr>
          <p:nvPr/>
        </p:nvSpPr>
        <p:spPr bwMode="auto">
          <a:xfrm>
            <a:off x="14781213" y="7704138"/>
            <a:ext cx="4443412" cy="538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заявника про залишення без розгляду;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про відмову в погодженні відповідних засобів;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Повідомлення про погодження відповідних засобів та визначення МЦ;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Оприлюднення рішення на офіційному веб-сайті НКЦПФР</a:t>
            </a:r>
          </a:p>
        </p:txBody>
      </p:sp>
      <p:sp>
        <p:nvSpPr>
          <p:cNvPr id="54" name="TextBox 93"/>
          <p:cNvSpPr txBox="1">
            <a:spLocks noChangeArrowheads="1"/>
          </p:cNvSpPr>
          <p:nvPr/>
        </p:nvSpPr>
        <p:spPr bwMode="auto">
          <a:xfrm>
            <a:off x="5383213" y="2185280"/>
            <a:ext cx="3959225" cy="47448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738"/>
              </a:lnSpc>
              <a:spcAft>
                <a:spcPts val="3200"/>
              </a:spcAft>
              <a:defRPr/>
            </a:pPr>
            <a:r>
              <a:rPr lang="uk-UA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+mn-cs"/>
              </a:rPr>
              <a:t>Умови</a:t>
            </a:r>
          </a:p>
        </p:txBody>
      </p:sp>
    </p:spTree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9"/>
          <p:cNvSpPr>
            <a:spLocks/>
          </p:cNvSpPr>
          <p:nvPr/>
        </p:nvSpPr>
        <p:spPr bwMode="auto">
          <a:xfrm>
            <a:off x="3652974" y="720229"/>
            <a:ext cx="16223993" cy="92333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Умови для визначення юридичної особи МЦ</a:t>
            </a:r>
          </a:p>
        </p:txBody>
      </p:sp>
      <p:sp>
        <p:nvSpPr>
          <p:cNvPr id="3" name="Rectangle 7"/>
          <p:cNvSpPr/>
          <p:nvPr/>
        </p:nvSpPr>
        <p:spPr>
          <a:xfrm>
            <a:off x="1800225" y="1908175"/>
            <a:ext cx="6299200" cy="115204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Rectangle 8"/>
          <p:cNvSpPr/>
          <p:nvPr/>
        </p:nvSpPr>
        <p:spPr>
          <a:xfrm>
            <a:off x="8820150" y="1908175"/>
            <a:ext cx="6299200" cy="115204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14"/>
          <p:cNvSpPr/>
          <p:nvPr/>
        </p:nvSpPr>
        <p:spPr>
          <a:xfrm>
            <a:off x="15419388" y="1908175"/>
            <a:ext cx="6300787" cy="3733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TextBox 84"/>
          <p:cNvSpPr txBox="1">
            <a:spLocks noChangeArrowheads="1"/>
          </p:cNvSpPr>
          <p:nvPr/>
        </p:nvSpPr>
        <p:spPr bwMode="auto">
          <a:xfrm>
            <a:off x="8820150" y="2952750"/>
            <a:ext cx="6257925" cy="9694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про конфіденційність; 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Порядок взаємодії МЦ з    Атестаційними центрами;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Посібник (довідник) </a:t>
            </a:r>
            <a:r>
              <a:rPr lang="uk-UA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апліканта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про неупередженість;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442913" indent="-4429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про розкриття інформації;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щодо забезпечення безпеки екзаменаційних матеріалів і інформації;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про розгляд звернень та скарг;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Положення про внутрішній аудит та комплаєнс;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Порядок роботи та використання програмного забезпечення, на базі якого будуть проводитись кваліфікаційні іспити;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54013" indent="-354013" algn="just" eaLnBrk="0" hangingPunct="0">
              <a:buFont typeface="Wingdings" panose="05000000000000000000" pitchFamily="2" charset="2"/>
              <a:buChar char="ü"/>
              <a:defRPr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Внутрішнє положення щодо відповідних засобів гарантування безпеки інформації, її передачі, мінімізації ризиків спотворення, неправомірного втручання та/або витоку інформації.</a:t>
            </a:r>
            <a:endParaRPr lang="x-none" sz="2600" dirty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2534" name="Rectangle 85"/>
          <p:cNvSpPr>
            <a:spLocks noChangeArrowheads="1"/>
          </p:cNvSpPr>
          <p:nvPr/>
        </p:nvSpPr>
        <p:spPr bwMode="auto">
          <a:xfrm>
            <a:off x="8845939" y="2016125"/>
            <a:ext cx="62321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uk-UA" altLang="en-US" sz="2700" b="1" u="sng" dirty="0">
                <a:solidFill>
                  <a:schemeClr val="bg1"/>
                </a:solidFill>
                <a:latin typeface="Arial" charset="0"/>
              </a:rPr>
              <a:t>Умови щодо відповідності Внутрішніх положень</a:t>
            </a:r>
            <a:r>
              <a:rPr lang="uk-UA" altLang="en-US" sz="2800" b="1" u="sng" dirty="0">
                <a:solidFill>
                  <a:schemeClr val="bg1"/>
                </a:solidFill>
                <a:latin typeface="Arial" charset="0"/>
              </a:rPr>
              <a:t>:</a:t>
            </a:r>
            <a:endParaRPr lang="en-US" altLang="en-US" sz="2800" b="1" u="sng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535" name="TextBox 87"/>
          <p:cNvSpPr txBox="1">
            <a:spLocks noChangeArrowheads="1"/>
          </p:cNvSpPr>
          <p:nvPr/>
        </p:nvSpPr>
        <p:spPr bwMode="auto">
          <a:xfrm>
            <a:off x="15444788" y="2952750"/>
            <a:ext cx="6315075" cy="188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безперервність діяльності;</a:t>
            </a:r>
          </a:p>
          <a:p>
            <a:pPr marL="457200" indent="-4572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проведення випробувань;</a:t>
            </a:r>
          </a:p>
          <a:p>
            <a:pPr marL="457200" indent="-4572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захист та збереження інформації;</a:t>
            </a:r>
          </a:p>
          <a:p>
            <a:pPr marL="457200" indent="-457200" algn="just">
              <a:lnSpc>
                <a:spcPct val="110000"/>
              </a:lnSpc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умови щодо ПО для проведення КІ.</a:t>
            </a:r>
          </a:p>
        </p:txBody>
      </p:sp>
      <p:sp>
        <p:nvSpPr>
          <p:cNvPr id="22536" name="Rectangle 88"/>
          <p:cNvSpPr>
            <a:spLocks noChangeArrowheads="1"/>
          </p:cNvSpPr>
          <p:nvPr/>
        </p:nvSpPr>
        <p:spPr bwMode="auto">
          <a:xfrm>
            <a:off x="15840075" y="2016125"/>
            <a:ext cx="50113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altLang="en-US" sz="2700" b="1" u="sng" dirty="0">
                <a:solidFill>
                  <a:schemeClr val="bg1"/>
                </a:solidFill>
                <a:latin typeface="Arial" charset="0"/>
              </a:rPr>
              <a:t>Умови щодо відповідності </a:t>
            </a:r>
          </a:p>
          <a:p>
            <a:pPr algn="ctr"/>
            <a:r>
              <a:rPr lang="uk-UA" altLang="en-US" sz="2700" b="1" u="sng" dirty="0">
                <a:solidFill>
                  <a:schemeClr val="bg1"/>
                </a:solidFill>
                <a:latin typeface="Arial" charset="0"/>
              </a:rPr>
              <a:t>ПТК:</a:t>
            </a:r>
            <a:endParaRPr lang="en-US" altLang="en-US" sz="2700" b="1" u="sng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537" name="Rectangle 91"/>
          <p:cNvSpPr>
            <a:spLocks noChangeArrowheads="1"/>
          </p:cNvSpPr>
          <p:nvPr/>
        </p:nvSpPr>
        <p:spPr bwMode="auto">
          <a:xfrm>
            <a:off x="2180374" y="1969958"/>
            <a:ext cx="551317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uk-UA" altLang="en-US" sz="2700" b="1" u="sng" dirty="0">
                <a:solidFill>
                  <a:schemeClr val="bg1"/>
                </a:solidFill>
                <a:latin typeface="Arial" charset="0"/>
              </a:rPr>
              <a:t>Умови відповідності заявника</a:t>
            </a:r>
            <a:endParaRPr lang="en-US" altLang="en-US" sz="2700" b="1" u="sng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" name="TextBox 84"/>
          <p:cNvSpPr txBox="1">
            <a:spLocks noChangeArrowheads="1"/>
          </p:cNvSpPr>
          <p:nvPr/>
        </p:nvSpPr>
        <p:spPr bwMode="auto">
          <a:xfrm>
            <a:off x="1800225" y="2952750"/>
            <a:ext cx="6299200" cy="88947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МЦ</a:t>
            </a: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АЦОрганізатор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 навчання;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Структура власності:</a:t>
            </a:r>
          </a:p>
          <a:p>
            <a:pPr marL="342900" indent="-342900" algn="just">
              <a:buFont typeface="Arial" charset="0"/>
              <a:buChar char="•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Прозора, відповідає умовам Положення;</a:t>
            </a:r>
          </a:p>
          <a:p>
            <a:pPr marL="342900" indent="-342900" algn="just">
              <a:buFont typeface="Arial" charset="0"/>
              <a:buChar char="•"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не може бути осіб, які є прямими власниками та/або </a:t>
            </a:r>
            <a:r>
              <a:rPr 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UBO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 Атестаційного (-</a:t>
            </a:r>
            <a:r>
              <a:rPr lang="uk-UA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их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) центру (-</a:t>
            </a:r>
            <a:r>
              <a:rPr lang="uk-UA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ів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);</a:t>
            </a: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marL="342900" indent="-342900" algn="just">
              <a:buFont typeface="Arial" charset="0"/>
              <a:buChar char="•"/>
            </a:pP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Частка в структурі власності/ вирішальний вплив </a:t>
            </a:r>
            <a:r>
              <a:rPr lang="uk-UA" sz="2600" dirty="0" err="1">
                <a:solidFill>
                  <a:schemeClr val="bg1"/>
                </a:solidFill>
                <a:latin typeface="Arial" charset="0"/>
                <a:cs typeface="Arial" charset="0"/>
              </a:rPr>
              <a:t>профучасника</a:t>
            </a:r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 (прямо, опосередковано) не може дорівнювати або перевищувати 5 %; 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Бездоганна ділова репутація (заявника,  керівників, </a:t>
            </a:r>
            <a:r>
              <a:rPr lang="en-US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UBO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);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Колективна компетенція;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</a:rPr>
              <a:t>Власні кошти (</a:t>
            </a:r>
            <a:r>
              <a:rPr lang="en-US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&gt;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6 міс. </a:t>
            </a:r>
            <a:r>
              <a:rPr lang="uk-UA" altLang="en-US" sz="2600" dirty="0" err="1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адмін</a:t>
            </a: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. витрат);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uk-UA" altLang="en-US" sz="2600" dirty="0">
                <a:solidFill>
                  <a:schemeClr val="bg1"/>
                </a:solidFill>
                <a:latin typeface="Arial" charset="0"/>
                <a:cs typeface="Arial" charset="0"/>
                <a:sym typeface="Symbol" pitchFamily="18" charset="2"/>
              </a:rPr>
              <a:t>Власний веб-сайт.</a:t>
            </a:r>
          </a:p>
          <a:p>
            <a:pPr marL="342900" indent="-342900" algn="just">
              <a:buFont typeface="Wingdings" pitchFamily="2" charset="2"/>
              <a:buChar char="ü"/>
            </a:pP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  <a:sym typeface="Symbol" pitchFamily="18" charset="2"/>
            </a:endParaRPr>
          </a:p>
          <a:p>
            <a:pPr marL="342900" indent="-58738"/>
            <a:r>
              <a:rPr lang="uk-UA" sz="2600" dirty="0">
                <a:solidFill>
                  <a:schemeClr val="bg1"/>
                </a:solidFill>
                <a:latin typeface="Arial" charset="0"/>
                <a:cs typeface="Arial" charset="0"/>
              </a:rPr>
              <a:t>У випадку невідповідності керівника умовам про бездоганну ділову репутацію, НКЦПФР своїм рішенням визначає особу, яка тимчасово виконує функції керівника МЦ</a:t>
            </a:r>
            <a:endParaRPr lang="uk-UA" altLang="en-US" sz="2600" dirty="0">
              <a:solidFill>
                <a:schemeClr val="bg1"/>
              </a:solidFill>
              <a:latin typeface="Arial" charset="0"/>
              <a:cs typeface="Arial" charset="0"/>
              <a:sym typeface="Symbol" pitchFamily="18" charset="2"/>
            </a:endParaRPr>
          </a:p>
        </p:txBody>
      </p:sp>
      <p:sp>
        <p:nvSpPr>
          <p:cNvPr id="22539" name="TextBox 87"/>
          <p:cNvSpPr txBox="1">
            <a:spLocks noChangeArrowheads="1"/>
          </p:cNvSpPr>
          <p:nvPr/>
        </p:nvSpPr>
        <p:spPr bwMode="auto">
          <a:xfrm>
            <a:off x="15419388" y="6048375"/>
            <a:ext cx="6315075" cy="577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10000"/>
              </a:lnSpc>
            </a:pPr>
            <a:r>
              <a:rPr lang="uk-UA" altLang="en-US" sz="2600">
                <a:latin typeface="Arial" charset="0"/>
                <a:cs typeface="Arial" charset="0"/>
              </a:rPr>
              <a:t>*</a:t>
            </a:r>
            <a:r>
              <a:rPr lang="uk-UA" sz="2600">
                <a:latin typeface="Arial" charset="0"/>
                <a:cs typeface="Arial" charset="0"/>
              </a:rPr>
              <a:t>Будь-яка юридична особа, яка має намір отримати статус Методичного центру, може заявити про цей намір до моменту скасування рішення про визначення юридичної особи Методичним центром. В цьому випадку НКЦПФР приймає рішення про визначення іншої юридичної особи Методичним центром в порядку, передбаченому Положенням за умови, що ця юридична особа доведе технічну та/або тестологічну, та/або економічну доцільність заміни Методичного центру.</a:t>
            </a:r>
            <a:endParaRPr lang="uk-UA" altLang="en-US" sz="2600"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Oval 165"/>
          <p:cNvSpPr/>
          <p:nvPr/>
        </p:nvSpPr>
        <p:spPr>
          <a:xfrm>
            <a:off x="1373188" y="10044113"/>
            <a:ext cx="1584325" cy="1511300"/>
          </a:xfrm>
          <a:prstGeom prst="ellipse">
            <a:avLst/>
          </a:prstGeom>
          <a:solidFill>
            <a:schemeClr val="tx2">
              <a:lumMod val="50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Овал 4"/>
          <p:cNvSpPr/>
          <p:nvPr/>
        </p:nvSpPr>
        <p:spPr>
          <a:xfrm>
            <a:off x="11807825" y="2241550"/>
            <a:ext cx="11537950" cy="10706100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r>
              <a:rPr lang="en-US" dirty="0"/>
              <a:t>S</a:t>
            </a:r>
            <a:endParaRPr lang="ru-RU" dirty="0"/>
          </a:p>
        </p:txBody>
      </p:sp>
      <p:sp>
        <p:nvSpPr>
          <p:cNvPr id="35" name="Shape 1043"/>
          <p:cNvSpPr/>
          <p:nvPr/>
        </p:nvSpPr>
        <p:spPr>
          <a:xfrm flipH="1">
            <a:off x="13169900" y="4252913"/>
            <a:ext cx="8913813" cy="813276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fontAlgn="auto">
              <a:spcAft>
                <a:spcPts val="0"/>
              </a:spcAft>
              <a:defRPr sz="1800" cap="none">
                <a:solidFill>
                  <a:srgbClr val="000000"/>
                </a:solidFill>
              </a:defRPr>
            </a:pPr>
            <a:endParaRPr lang="uk-UA" sz="1800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4580" name="TextBox 44"/>
          <p:cNvSpPr txBox="1">
            <a:spLocks noChangeArrowheads="1"/>
          </p:cNvSpPr>
          <p:nvPr/>
        </p:nvSpPr>
        <p:spPr bwMode="auto">
          <a:xfrm>
            <a:off x="3348038" y="936625"/>
            <a:ext cx="9007475" cy="42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>
              <a:lnSpc>
                <a:spcPts val="3200"/>
              </a:lnSpc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Програма кваліфікаційного іспиту</a:t>
            </a:r>
            <a:r>
              <a:rPr lang="en-US" altLang="en-US" sz="4000" b="1">
                <a:latin typeface="Arial" charset="0"/>
              </a:rPr>
              <a:t>:</a:t>
            </a:r>
          </a:p>
        </p:txBody>
      </p:sp>
      <p:sp>
        <p:nvSpPr>
          <p:cNvPr id="46084" name="TextBox 48"/>
          <p:cNvSpPr txBox="1">
            <a:spLocks noChangeArrowheads="1"/>
          </p:cNvSpPr>
          <p:nvPr/>
        </p:nvSpPr>
        <p:spPr bwMode="auto">
          <a:xfrm>
            <a:off x="3348038" y="1511300"/>
            <a:ext cx="8559800" cy="328295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88900" lvl="1" indent="65405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Затверджується НКЦПФР;</a:t>
            </a:r>
          </a:p>
          <a:p>
            <a:pPr marL="88900" lvl="1" indent="65405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Складається:</a:t>
            </a: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Загальні Розділи:</a:t>
            </a:r>
            <a:endParaRPr lang="en-US" altLang="en-US" sz="32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І. Базові знання;</a:t>
            </a: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ІІ. Етичні норми;</a:t>
            </a: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Спеціальні Розділи:</a:t>
            </a: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ІІІ. Законодавство на фондовому ринку; </a:t>
            </a:r>
          </a:p>
          <a:p>
            <a:pPr marL="88900" lvl="1" indent="654050" algn="just">
              <a:lnSpc>
                <a:spcPts val="3200"/>
              </a:lnSpc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І</a:t>
            </a:r>
            <a:r>
              <a:rPr lang="en-US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V. </a:t>
            </a: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Практичні вміння та навички. </a:t>
            </a:r>
            <a:endParaRPr lang="en-US" altLang="en-US" sz="32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4582" name="TextBox 79"/>
          <p:cNvSpPr txBox="1">
            <a:spLocks noChangeArrowheads="1"/>
          </p:cNvSpPr>
          <p:nvPr/>
        </p:nvSpPr>
        <p:spPr bwMode="auto">
          <a:xfrm>
            <a:off x="3348038" y="5327650"/>
            <a:ext cx="6026150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just">
              <a:lnSpc>
                <a:spcPts val="3200"/>
              </a:lnSpc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База тестових завдань</a:t>
            </a:r>
            <a:r>
              <a:rPr lang="en-US" altLang="en-US" sz="4000" b="1">
                <a:latin typeface="Arial" charset="0"/>
              </a:rPr>
              <a:t>:</a:t>
            </a:r>
          </a:p>
        </p:txBody>
      </p:sp>
      <p:sp>
        <p:nvSpPr>
          <p:cNvPr id="24583" name="TextBox 80"/>
          <p:cNvSpPr txBox="1">
            <a:spLocks noChangeArrowheads="1"/>
          </p:cNvSpPr>
          <p:nvPr/>
        </p:nvSpPr>
        <p:spPr bwMode="auto">
          <a:xfrm>
            <a:off x="3348038" y="5903913"/>
            <a:ext cx="8126412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30225" lvl="1" indent="-45720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Формується, оновлюється, зберігається МЦ;</a:t>
            </a:r>
          </a:p>
          <a:p>
            <a:pPr marL="530225" lvl="1" indent="-45720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Формується за Розділами Програми КІ;</a:t>
            </a:r>
          </a:p>
        </p:txBody>
      </p:sp>
      <p:sp>
        <p:nvSpPr>
          <p:cNvPr id="24584" name="TextBox 85"/>
          <p:cNvSpPr txBox="1">
            <a:spLocks noChangeArrowheads="1"/>
          </p:cNvSpPr>
          <p:nvPr/>
        </p:nvSpPr>
        <p:spPr bwMode="auto">
          <a:xfrm>
            <a:off x="3348038" y="10260013"/>
            <a:ext cx="4524375" cy="423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just">
              <a:lnSpc>
                <a:spcPts val="3200"/>
              </a:lnSpc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Тестове завдання</a:t>
            </a:r>
            <a:endParaRPr lang="en-US" altLang="en-US" sz="4000" b="1">
              <a:latin typeface="Arial" charset="0"/>
            </a:endParaRPr>
          </a:p>
        </p:txBody>
      </p:sp>
      <p:sp>
        <p:nvSpPr>
          <p:cNvPr id="141" name="Oval 140"/>
          <p:cNvSpPr/>
          <p:nvPr/>
        </p:nvSpPr>
        <p:spPr>
          <a:xfrm>
            <a:off x="1220788" y="1008063"/>
            <a:ext cx="1584325" cy="1514475"/>
          </a:xfrm>
          <a:prstGeom prst="ellipse">
            <a:avLst/>
          </a:prstGeom>
          <a:solidFill>
            <a:schemeClr val="tx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6" name="Oval 165"/>
          <p:cNvSpPr/>
          <p:nvPr/>
        </p:nvSpPr>
        <p:spPr>
          <a:xfrm>
            <a:off x="1220788" y="7812088"/>
            <a:ext cx="1584325" cy="1511300"/>
          </a:xfrm>
          <a:prstGeom prst="ellipse">
            <a:avLst/>
          </a:prstGeom>
          <a:solidFill>
            <a:srgbClr val="19B49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6" name="Oval 185"/>
          <p:cNvSpPr/>
          <p:nvPr/>
        </p:nvSpPr>
        <p:spPr>
          <a:xfrm>
            <a:off x="1220788" y="5292725"/>
            <a:ext cx="1584325" cy="1512888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8" name="Shape 1046"/>
          <p:cNvSpPr/>
          <p:nvPr/>
        </p:nvSpPr>
        <p:spPr>
          <a:xfrm flipH="1">
            <a:off x="14066838" y="5903913"/>
            <a:ext cx="3260725" cy="2724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fontAlgn="auto">
              <a:spcAft>
                <a:spcPts val="0"/>
              </a:spcAft>
              <a:defRPr sz="1800" cap="none">
                <a:solidFill>
                  <a:srgbClr val="000000"/>
                </a:solidFill>
              </a:defRPr>
            </a:pPr>
            <a:endParaRPr sz="1600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pic>
        <p:nvPicPr>
          <p:cNvPr id="24589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598613" y="10175875"/>
            <a:ext cx="1206500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0" name="Рисунок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1482725" y="1260475"/>
            <a:ext cx="1022350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1" name="Рисунок 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1589088" y="8027988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92" name="TextBox 80"/>
          <p:cNvSpPr txBox="1">
            <a:spLocks noChangeArrowheads="1"/>
          </p:cNvSpPr>
          <p:nvPr/>
        </p:nvSpPr>
        <p:spPr bwMode="auto">
          <a:xfrm>
            <a:off x="16092488" y="2679700"/>
            <a:ext cx="2520950" cy="98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uk-UA" altLang="en-US" sz="3200">
                <a:solidFill>
                  <a:schemeClr val="bg1"/>
                </a:solidFill>
                <a:latin typeface="Arial" charset="0"/>
                <a:sym typeface="Helvetica Neue Light"/>
              </a:rPr>
              <a:t>Програма іспиту</a:t>
            </a:r>
            <a:endParaRPr lang="ru-RU" sz="3200"/>
          </a:p>
        </p:txBody>
      </p:sp>
      <p:sp>
        <p:nvSpPr>
          <p:cNvPr id="24593" name="TextBox 80"/>
          <p:cNvSpPr txBox="1">
            <a:spLocks noChangeArrowheads="1"/>
          </p:cNvSpPr>
          <p:nvPr/>
        </p:nvSpPr>
        <p:spPr bwMode="auto">
          <a:xfrm>
            <a:off x="16092488" y="4359275"/>
            <a:ext cx="2520950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 eaLnBrk="0" hangingPunct="0"/>
            <a:r>
              <a:rPr lang="uk-UA" altLang="en-US" sz="3200">
                <a:solidFill>
                  <a:schemeClr val="bg1"/>
                </a:solidFill>
                <a:latin typeface="Arial" charset="0"/>
                <a:sym typeface="Helvetica Neue Light"/>
              </a:rPr>
              <a:t>База тестових завдань</a:t>
            </a:r>
            <a:endParaRPr lang="ru-RU" sz="3200"/>
          </a:p>
        </p:txBody>
      </p:sp>
      <p:sp>
        <p:nvSpPr>
          <p:cNvPr id="38" name="Shape 1046"/>
          <p:cNvSpPr/>
          <p:nvPr/>
        </p:nvSpPr>
        <p:spPr>
          <a:xfrm flipH="1">
            <a:off x="17976850" y="5903913"/>
            <a:ext cx="3227388" cy="25606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tx2">
              <a:lumMod val="50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fontAlgn="auto">
              <a:spcAft>
                <a:spcPts val="0"/>
              </a:spcAft>
              <a:defRPr sz="1800" cap="none">
                <a:solidFill>
                  <a:srgbClr val="000000"/>
                </a:solidFill>
              </a:defRPr>
            </a:pPr>
            <a:endParaRPr sz="1600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39" name="Shape 1046"/>
          <p:cNvSpPr/>
          <p:nvPr/>
        </p:nvSpPr>
        <p:spPr>
          <a:xfrm flipH="1">
            <a:off x="14406563" y="8664575"/>
            <a:ext cx="3021012" cy="2628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fontAlgn="auto">
              <a:spcAft>
                <a:spcPts val="0"/>
              </a:spcAft>
              <a:defRPr sz="1800" cap="none">
                <a:solidFill>
                  <a:srgbClr val="000000"/>
                </a:solidFill>
              </a:defRPr>
            </a:pPr>
            <a:endParaRPr sz="1600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43" name="Shape 1046"/>
          <p:cNvSpPr/>
          <p:nvPr/>
        </p:nvSpPr>
        <p:spPr>
          <a:xfrm flipH="1">
            <a:off x="17718088" y="8734425"/>
            <a:ext cx="3238500" cy="2628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501" y="0"/>
                </a:moveTo>
                <a:lnTo>
                  <a:pt x="11100" y="0"/>
                </a:lnTo>
                <a:cubicBezTo>
                  <a:pt x="16899" y="0"/>
                  <a:pt x="21600" y="4702"/>
                  <a:pt x="21600" y="10500"/>
                </a:cubicBezTo>
                <a:lnTo>
                  <a:pt x="21600" y="11100"/>
                </a:lnTo>
                <a:cubicBezTo>
                  <a:pt x="21600" y="16898"/>
                  <a:pt x="16899" y="21600"/>
                  <a:pt x="11100" y="21600"/>
                </a:cubicBezTo>
                <a:lnTo>
                  <a:pt x="10501" y="21600"/>
                </a:lnTo>
                <a:cubicBezTo>
                  <a:pt x="4702" y="21600"/>
                  <a:pt x="0" y="16898"/>
                  <a:pt x="0" y="11100"/>
                </a:cubicBezTo>
                <a:lnTo>
                  <a:pt x="0" y="10500"/>
                </a:lnTo>
                <a:cubicBezTo>
                  <a:pt x="0" y="4702"/>
                  <a:pt x="4702" y="0"/>
                  <a:pt x="10501" y="0"/>
                </a:cubicBezTo>
                <a:cubicBezTo>
                  <a:pt x="10501" y="0"/>
                  <a:pt x="10501" y="0"/>
                  <a:pt x="10501" y="0"/>
                </a:cubicBezTo>
                <a:close/>
              </a:path>
            </a:pathLst>
          </a:custGeom>
          <a:solidFill>
            <a:schemeClr val="accent2">
              <a:lumMod val="75000"/>
              <a:lumOff val="25000"/>
            </a:schemeClr>
          </a:solidFill>
          <a:ln w="12700" cap="flat">
            <a:noFill/>
            <a:miter lim="400000"/>
          </a:ln>
          <a:effectLst/>
          <a:extLst>
            <a:ext uri="{C572A759-6A51-4108-AA02-DFA0A04FC94B}"/>
          </a:extLst>
        </p:spPr>
        <p:txBody>
          <a:bodyPr lIns="0" tIns="0" rIns="0" bIns="0" anchor="ctr"/>
          <a:lstStyle>
            <a:lvl1pPr defTabSz="584200">
              <a:lnSpc>
                <a:spcPct val="100000"/>
              </a:lnSpc>
              <a:spcBef>
                <a:spcPts val="0"/>
              </a:spcBef>
              <a:defRPr sz="2500" cap="all">
                <a:solidFill>
                  <a:srgbClr val="FFFFFF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 algn="ctr" fontAlgn="auto">
              <a:spcAft>
                <a:spcPts val="0"/>
              </a:spcAft>
              <a:defRPr sz="1800" cap="none">
                <a:solidFill>
                  <a:srgbClr val="000000"/>
                </a:solidFill>
              </a:defRPr>
            </a:pPr>
            <a:endParaRPr sz="1600" cap="none" dirty="0">
              <a:solidFill>
                <a:schemeClr val="bg1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348038" y="10799763"/>
            <a:ext cx="8126412" cy="24542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571500" indent="-571500" algn="just">
              <a:lnSpc>
                <a:spcPts val="32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Формати завдань: </a:t>
            </a:r>
          </a:p>
          <a:p>
            <a:pPr marL="571500" indent="-571500" algn="just">
              <a:lnSpc>
                <a:spcPts val="32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множинний вибір;</a:t>
            </a:r>
          </a:p>
          <a:p>
            <a:pPr marL="571500" indent="-571500" algn="just">
              <a:lnSpc>
                <a:spcPts val="32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впорядкування відповідей; </a:t>
            </a:r>
          </a:p>
          <a:p>
            <a:pPr marL="571500" indent="-571500" algn="just">
              <a:lnSpc>
                <a:spcPts val="3200"/>
              </a:lnSpc>
              <a:spcAft>
                <a:spcPts val="600"/>
              </a:spcAft>
              <a:buFont typeface="Wingdings" pitchFamily="2" charset="2"/>
              <a:buChar char="q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встановлення відповідності.</a:t>
            </a:r>
          </a:p>
          <a:p>
            <a:pPr marL="571500" indent="-571500" algn="just">
              <a:lnSpc>
                <a:spcPts val="3200"/>
              </a:lnSpc>
              <a:spcAft>
                <a:spcPts val="600"/>
              </a:spcAft>
              <a:buFont typeface="Wingdings" pitchFamily="2" charset="2"/>
              <a:buChar char="Ø"/>
            </a:pPr>
            <a:r>
              <a:rPr lang="uk-UA" altLang="en-US" sz="3200" dirty="0">
                <a:solidFill>
                  <a:srgbClr val="000000"/>
                </a:solidFill>
                <a:latin typeface="Arial" charset="0"/>
                <a:cs typeface="Arial" charset="0"/>
              </a:rPr>
              <a:t>приклади на веб-сайті МЦ;</a:t>
            </a:r>
          </a:p>
        </p:txBody>
      </p:sp>
      <p:sp>
        <p:nvSpPr>
          <p:cNvPr id="24598" name="TextBox 79"/>
          <p:cNvSpPr txBox="1">
            <a:spLocks noChangeArrowheads="1"/>
          </p:cNvSpPr>
          <p:nvPr/>
        </p:nvSpPr>
        <p:spPr bwMode="auto">
          <a:xfrm>
            <a:off x="3348038" y="7667625"/>
            <a:ext cx="6351587" cy="42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just">
              <a:lnSpc>
                <a:spcPts val="3200"/>
              </a:lnSpc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Екзаменаційний модуль</a:t>
            </a:r>
            <a:r>
              <a:rPr lang="en-US" altLang="en-US" sz="4000" b="1">
                <a:latin typeface="Arial" charset="0"/>
              </a:rPr>
              <a:t>:</a:t>
            </a:r>
          </a:p>
        </p:txBody>
      </p:sp>
      <p:sp>
        <p:nvSpPr>
          <p:cNvPr id="24599" name="TextBox 80"/>
          <p:cNvSpPr txBox="1">
            <a:spLocks noChangeArrowheads="1"/>
          </p:cNvSpPr>
          <p:nvPr/>
        </p:nvSpPr>
        <p:spPr bwMode="auto">
          <a:xfrm>
            <a:off x="3348038" y="8280400"/>
            <a:ext cx="8126412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30225" lvl="1" indent="-45720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>
                <a:solidFill>
                  <a:srgbClr val="000000"/>
                </a:solidFill>
                <a:latin typeface="Arial" charset="0"/>
                <a:cs typeface="Arial" charset="0"/>
              </a:rPr>
              <a:t>За відповідним напрямом та розділами Програми КІ;</a:t>
            </a:r>
          </a:p>
          <a:p>
            <a:pPr marL="530225" lvl="1" indent="-45720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>
                <a:solidFill>
                  <a:srgbClr val="000000"/>
                </a:solidFill>
                <a:latin typeface="Arial" charset="0"/>
                <a:cs typeface="Arial" charset="0"/>
              </a:rPr>
              <a:t>33 тестові завдання в кожному модулі;</a:t>
            </a:r>
          </a:p>
          <a:p>
            <a:pPr marL="530225" lvl="1" indent="-457200" algn="just">
              <a:lnSpc>
                <a:spcPts val="3200"/>
              </a:lnSpc>
              <a:buFont typeface="Wingdings" pitchFamily="2" charset="2"/>
              <a:buChar char="Ø"/>
            </a:pPr>
            <a:r>
              <a:rPr lang="uk-UA" altLang="en-US" sz="3200">
                <a:solidFill>
                  <a:srgbClr val="000000"/>
                </a:solidFill>
                <a:latin typeface="Arial" charset="0"/>
                <a:cs typeface="Arial" charset="0"/>
              </a:rPr>
              <a:t>Комп'ютерне тестування;</a:t>
            </a:r>
          </a:p>
        </p:txBody>
      </p:sp>
      <p:pic>
        <p:nvPicPr>
          <p:cNvPr id="24600" name="Рисунок 28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1522413" y="5484813"/>
            <a:ext cx="1033462" cy="103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601" name="TextBox 80"/>
          <p:cNvSpPr txBox="1">
            <a:spLocks noChangeArrowheads="1"/>
          </p:cNvSpPr>
          <p:nvPr/>
        </p:nvSpPr>
        <p:spPr bwMode="auto">
          <a:xfrm>
            <a:off x="17826038" y="9591675"/>
            <a:ext cx="30210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uk-UA" sz="3000">
                <a:solidFill>
                  <a:schemeClr val="bg1"/>
                </a:solidFill>
                <a:latin typeface="Arial" charset="0"/>
                <a:cs typeface="Arial" charset="0"/>
              </a:rPr>
              <a:t>Екзаменаційний модуль </a:t>
            </a:r>
            <a:r>
              <a:rPr lang="en-US" sz="3000">
                <a:solidFill>
                  <a:schemeClr val="bg1"/>
                </a:solidFill>
                <a:latin typeface="Arial" charset="0"/>
                <a:cs typeface="Arial" charset="0"/>
              </a:rPr>
              <a:t>IV</a:t>
            </a:r>
            <a:endParaRPr lang="uk-UA" sz="30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4602" name="TextBox 80"/>
          <p:cNvSpPr txBox="1">
            <a:spLocks noChangeArrowheads="1"/>
          </p:cNvSpPr>
          <p:nvPr/>
        </p:nvSpPr>
        <p:spPr bwMode="auto">
          <a:xfrm>
            <a:off x="18183225" y="6708775"/>
            <a:ext cx="30210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uk-UA" sz="3000">
                <a:solidFill>
                  <a:schemeClr val="bg1"/>
                </a:solidFill>
                <a:latin typeface="Arial" charset="0"/>
                <a:cs typeface="Arial" charset="0"/>
              </a:rPr>
              <a:t>Екзаменаційний модуль ІІ</a:t>
            </a:r>
          </a:p>
        </p:txBody>
      </p:sp>
      <p:sp>
        <p:nvSpPr>
          <p:cNvPr id="24603" name="TextBox 80"/>
          <p:cNvSpPr txBox="1">
            <a:spLocks noChangeArrowheads="1"/>
          </p:cNvSpPr>
          <p:nvPr/>
        </p:nvSpPr>
        <p:spPr bwMode="auto">
          <a:xfrm>
            <a:off x="14460538" y="9591675"/>
            <a:ext cx="3021012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uk-UA" sz="3000">
                <a:solidFill>
                  <a:schemeClr val="bg1"/>
                </a:solidFill>
                <a:latin typeface="Arial" charset="0"/>
                <a:cs typeface="Arial" charset="0"/>
              </a:rPr>
              <a:t>Екзаменаційний модуль ІІІ</a:t>
            </a:r>
          </a:p>
        </p:txBody>
      </p:sp>
      <p:sp>
        <p:nvSpPr>
          <p:cNvPr id="24604" name="TextBox 80"/>
          <p:cNvSpPr txBox="1">
            <a:spLocks noChangeArrowheads="1"/>
          </p:cNvSpPr>
          <p:nvPr/>
        </p:nvSpPr>
        <p:spPr bwMode="auto">
          <a:xfrm>
            <a:off x="14185900" y="6670675"/>
            <a:ext cx="302101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uk-UA" sz="3000">
                <a:solidFill>
                  <a:schemeClr val="bg1"/>
                </a:solidFill>
                <a:latin typeface="Arial" charset="0"/>
                <a:cs typeface="Arial" charset="0"/>
              </a:rPr>
              <a:t>Екзаменаційний модуль І</a:t>
            </a:r>
          </a:p>
        </p:txBody>
      </p:sp>
    </p:spTree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Oval 108"/>
          <p:cNvSpPr/>
          <p:nvPr/>
        </p:nvSpPr>
        <p:spPr>
          <a:xfrm>
            <a:off x="14039850" y="3060700"/>
            <a:ext cx="2760663" cy="2784475"/>
          </a:xfrm>
          <a:prstGeom prst="ellipse">
            <a:avLst/>
          </a:prstGeom>
          <a:solidFill>
            <a:schemeClr val="accent4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5602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71650" y="3384550"/>
            <a:ext cx="2127250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TextBox 93"/>
          <p:cNvSpPr txBox="1">
            <a:spLocks noChangeArrowheads="1"/>
          </p:cNvSpPr>
          <p:nvPr/>
        </p:nvSpPr>
        <p:spPr bwMode="auto">
          <a:xfrm>
            <a:off x="7823200" y="6335713"/>
            <a:ext cx="293370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Скорочений КІ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30726" name="TextBox 94"/>
          <p:cNvSpPr txBox="1">
            <a:spLocks noChangeArrowheads="1"/>
          </p:cNvSpPr>
          <p:nvPr/>
        </p:nvSpPr>
        <p:spPr bwMode="auto">
          <a:xfrm>
            <a:off x="6880225" y="7667625"/>
            <a:ext cx="5043488" cy="13160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marL="342900" indent="-342900" algn="just">
              <a:lnSpc>
                <a:spcPts val="3463"/>
              </a:lnSpc>
              <a:buFont typeface="Wingdings" panose="05000000000000000000" pitchFamily="2" charset="2"/>
              <a:buChar char="ü"/>
              <a:defRPr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Екзаменаційні модулі за Розділами Програми ІІ - ІV.</a:t>
            </a:r>
          </a:p>
          <a:p>
            <a:pPr algn="just">
              <a:lnSpc>
                <a:spcPts val="3463"/>
              </a:lnSpc>
              <a:defRPr/>
            </a:pPr>
            <a:endParaRPr lang="uk-UA" altLang="en-US" sz="2800" dirty="0">
              <a:solidFill>
                <a:srgbClr val="000000"/>
              </a:solidFill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25605" name="TextBox 97"/>
          <p:cNvSpPr txBox="1">
            <a:spLocks noChangeArrowheads="1"/>
          </p:cNvSpPr>
          <p:nvPr/>
        </p:nvSpPr>
        <p:spPr bwMode="auto">
          <a:xfrm>
            <a:off x="776288" y="12436475"/>
            <a:ext cx="22648862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just">
              <a:lnSpc>
                <a:spcPts val="3463"/>
              </a:lnSpc>
            </a:pPr>
            <a:r>
              <a:rPr lang="uk-UA" altLang="en-US" sz="2400">
                <a:solidFill>
                  <a:srgbClr val="000000"/>
                </a:solidFill>
                <a:latin typeface="Arial" charset="0"/>
                <a:cs typeface="Arial" charset="0"/>
              </a:rPr>
              <a:t>*аплікант може відмовитись від кількоразового складання екзаменаційних модулів за Розділами Програми І та/або ІІ якщо планує складати КІ за декількома напрямами (в один день) або за іншим напрямом протягом 1 року з дати складання попереднього КІ.</a:t>
            </a:r>
          </a:p>
        </p:txBody>
      </p:sp>
      <p:sp>
        <p:nvSpPr>
          <p:cNvPr id="25606" name="TextBox 99"/>
          <p:cNvSpPr txBox="1">
            <a:spLocks noChangeArrowheads="1"/>
          </p:cNvSpPr>
          <p:nvPr/>
        </p:nvSpPr>
        <p:spPr bwMode="auto">
          <a:xfrm>
            <a:off x="2052638" y="6335713"/>
            <a:ext cx="218598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Повний КІ*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30730" name="TextBox 100"/>
          <p:cNvSpPr txBox="1">
            <a:spLocks noChangeArrowheads="1"/>
          </p:cNvSpPr>
          <p:nvPr/>
        </p:nvSpPr>
        <p:spPr bwMode="auto">
          <a:xfrm>
            <a:off x="1157288" y="7667625"/>
            <a:ext cx="4745037" cy="13160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Екзаменаційні модулі за Розділами Програми </a:t>
            </a:r>
            <a:r>
              <a:rPr lang="ru-RU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І - І</a:t>
            </a:r>
            <a:r>
              <a:rPr lang="en-US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V</a:t>
            </a: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  <a:p>
            <a:pPr marL="342900" indent="-342900" algn="just">
              <a:lnSpc>
                <a:spcPts val="3463"/>
              </a:lnSpc>
            </a:pPr>
            <a:endParaRPr lang="uk-UA" alt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5608" name="TextBox 102"/>
          <p:cNvSpPr txBox="1">
            <a:spLocks noChangeArrowheads="1"/>
          </p:cNvSpPr>
          <p:nvPr/>
        </p:nvSpPr>
        <p:spPr bwMode="auto">
          <a:xfrm>
            <a:off x="12023725" y="6335713"/>
            <a:ext cx="6916738" cy="94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Скорочений КІ (зарахування екзаменаційних модулів)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30732" name="TextBox 103"/>
          <p:cNvSpPr txBox="1">
            <a:spLocks noChangeArrowheads="1"/>
          </p:cNvSpPr>
          <p:nvPr/>
        </p:nvSpPr>
        <p:spPr bwMode="auto">
          <a:xfrm>
            <a:off x="12453938" y="7685088"/>
            <a:ext cx="5926137" cy="26625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algn="just">
              <a:lnSpc>
                <a:spcPts val="3463"/>
              </a:lnSpc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Зарахування екзаменаційного(-</a:t>
            </a:r>
            <a:r>
              <a:rPr lang="uk-UA" altLang="en-US" sz="2800" dirty="0" err="1">
                <a:solidFill>
                  <a:srgbClr val="000000"/>
                </a:solidFill>
                <a:latin typeface="Arial" charset="0"/>
                <a:cs typeface="Arial" charset="0"/>
              </a:rPr>
              <a:t>их</a:t>
            </a: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) модуля(-</a:t>
            </a:r>
            <a:r>
              <a:rPr lang="uk-UA" altLang="en-US" sz="28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ів</a:t>
            </a: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) на підставі БПР:</a:t>
            </a:r>
          </a:p>
          <a:p>
            <a:pPr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документ про нарахування </a:t>
            </a:r>
            <a:r>
              <a:rPr lang="uk-UA" altLang="en-US" sz="28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токенів</a:t>
            </a: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 та/або</a:t>
            </a:r>
          </a:p>
          <a:p>
            <a:pPr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Документ міжнародної/ національної організації/асоціації.</a:t>
            </a:r>
          </a:p>
        </p:txBody>
      </p:sp>
      <p:sp>
        <p:nvSpPr>
          <p:cNvPr id="112" name="Oval 111"/>
          <p:cNvSpPr/>
          <p:nvPr/>
        </p:nvSpPr>
        <p:spPr>
          <a:xfrm>
            <a:off x="1123950" y="9166225"/>
            <a:ext cx="2760663" cy="2782888"/>
          </a:xfrm>
          <a:prstGeom prst="ellipse">
            <a:avLst/>
          </a:prstGeom>
          <a:solidFill>
            <a:schemeClr val="accent5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8" name="Rectangle 19"/>
          <p:cNvSpPr>
            <a:spLocks/>
          </p:cNvSpPr>
          <p:nvPr/>
        </p:nvSpPr>
        <p:spPr bwMode="auto">
          <a:xfrm>
            <a:off x="1276350" y="1181100"/>
            <a:ext cx="21745575" cy="9239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Порядок проведення кваліфікаційного іспиту</a:t>
            </a:r>
          </a:p>
        </p:txBody>
      </p:sp>
      <p:sp>
        <p:nvSpPr>
          <p:cNvPr id="25612" name="TextBox 93"/>
          <p:cNvSpPr txBox="1">
            <a:spLocks noChangeArrowheads="1"/>
          </p:cNvSpPr>
          <p:nvPr/>
        </p:nvSpPr>
        <p:spPr bwMode="auto">
          <a:xfrm>
            <a:off x="19561175" y="7685088"/>
            <a:ext cx="38639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Апеляція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25613" name="TextBox 94"/>
          <p:cNvSpPr txBox="1">
            <a:spLocks noChangeArrowheads="1"/>
          </p:cNvSpPr>
          <p:nvPr/>
        </p:nvSpPr>
        <p:spPr bwMode="auto">
          <a:xfrm>
            <a:off x="19157950" y="8716963"/>
            <a:ext cx="4772025" cy="22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Повторне складання екзаменаційного(-их) модуля(-ів);</a:t>
            </a:r>
          </a:p>
          <a:p>
            <a:pPr marL="342900" indent="-3429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Проведення додаткової співбесіди.</a:t>
            </a:r>
          </a:p>
        </p:txBody>
      </p:sp>
      <p:sp>
        <p:nvSpPr>
          <p:cNvPr id="25" name="Oval 114"/>
          <p:cNvSpPr/>
          <p:nvPr/>
        </p:nvSpPr>
        <p:spPr>
          <a:xfrm>
            <a:off x="20015200" y="4192588"/>
            <a:ext cx="2760663" cy="2784475"/>
          </a:xfrm>
          <a:prstGeom prst="ellipse">
            <a:avLst/>
          </a:prstGeom>
          <a:solidFill>
            <a:srgbClr val="19B49B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5615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356513" y="4332288"/>
            <a:ext cx="2295525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5" name="Oval 114"/>
          <p:cNvSpPr/>
          <p:nvPr/>
        </p:nvSpPr>
        <p:spPr>
          <a:xfrm>
            <a:off x="7920038" y="3060700"/>
            <a:ext cx="2760662" cy="2784475"/>
          </a:xfrm>
          <a:prstGeom prst="ellipse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4" name="Oval 123"/>
          <p:cNvSpPr/>
          <p:nvPr/>
        </p:nvSpPr>
        <p:spPr>
          <a:xfrm>
            <a:off x="1655763" y="3060700"/>
            <a:ext cx="2762250" cy="2781300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5618" name="TextBox 102"/>
          <p:cNvSpPr txBox="1">
            <a:spLocks noChangeArrowheads="1"/>
          </p:cNvSpPr>
          <p:nvPr/>
        </p:nvSpPr>
        <p:spPr bwMode="auto">
          <a:xfrm>
            <a:off x="3871913" y="9424988"/>
            <a:ext cx="3148012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Співбесіда</a:t>
            </a:r>
            <a:endParaRPr lang="en-US" altLang="en-US" sz="3200" b="1">
              <a:latin typeface="Arial" charset="0"/>
            </a:endParaRPr>
          </a:p>
        </p:txBody>
      </p:sp>
      <p:pic>
        <p:nvPicPr>
          <p:cNvPr id="25619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19238" y="9464675"/>
            <a:ext cx="2057400" cy="2055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20" name="TextBox 94"/>
          <p:cNvSpPr txBox="1">
            <a:spLocks noChangeArrowheads="1"/>
          </p:cNvSpPr>
          <p:nvPr/>
        </p:nvSpPr>
        <p:spPr bwMode="auto">
          <a:xfrm>
            <a:off x="4187825" y="10263188"/>
            <a:ext cx="8093075" cy="176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Для керівника професійного учасника фондового ринку або претендента </a:t>
            </a:r>
            <a:r>
              <a:rPr lang="ru-RU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на </a:t>
            </a: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цю </a:t>
            </a:r>
            <a:r>
              <a:rPr lang="ru-RU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посаду; </a:t>
            </a:r>
          </a:p>
          <a:p>
            <a:pPr marL="342900" indent="-3429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Після складання Повного або Скороченого КІ.</a:t>
            </a:r>
          </a:p>
        </p:txBody>
      </p:sp>
      <p:pic>
        <p:nvPicPr>
          <p:cNvPr id="25621" name="Рисунок 2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315325" y="3527425"/>
            <a:ext cx="1954213" cy="195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22" name="Рисунок 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24075" y="3348038"/>
            <a:ext cx="2063750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9" name="Прямая соединительная линия 28"/>
          <p:cNvCxnSpPr>
            <a:cxnSpLocks/>
          </p:cNvCxnSpPr>
          <p:nvPr/>
        </p:nvCxnSpPr>
        <p:spPr>
          <a:xfrm>
            <a:off x="18746788" y="2554288"/>
            <a:ext cx="0" cy="9313862"/>
          </a:xfrm>
          <a:prstGeom prst="line">
            <a:avLst/>
          </a:prstGeom>
          <a:ln w="571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>
            <a:cxnSpLocks/>
          </p:cNvCxnSpPr>
          <p:nvPr/>
        </p:nvCxnSpPr>
        <p:spPr>
          <a:xfrm>
            <a:off x="668338" y="12449175"/>
            <a:ext cx="11231562" cy="0"/>
          </a:xfrm>
          <a:prstGeom prst="line">
            <a:avLst/>
          </a:prstGeom>
          <a:ln w="3810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30"/>
          <p:cNvSpPr txBox="1">
            <a:spLocks noChangeArrowheads="1"/>
          </p:cNvSpPr>
          <p:nvPr/>
        </p:nvSpPr>
        <p:spPr bwMode="auto">
          <a:xfrm>
            <a:off x="1681163" y="6883257"/>
            <a:ext cx="5834062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400" b="1">
                <a:latin typeface="Arial" charset="0"/>
              </a:rPr>
              <a:t>Порядок підрахунків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26626" name="TextBox 31"/>
          <p:cNvSpPr txBox="1">
            <a:spLocks noChangeArrowheads="1"/>
          </p:cNvSpPr>
          <p:nvPr/>
        </p:nvSpPr>
        <p:spPr bwMode="auto">
          <a:xfrm>
            <a:off x="1319213" y="7726219"/>
            <a:ext cx="6448425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за кожну правильну відповідь – 1 тестовий бал; 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за неправильну, за відсутність чи неповноту відповіді – 0 тестових балів;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тестові бали додаються.</a:t>
            </a:r>
            <a:endParaRPr lang="en-US" altLang="en-US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627" name="TextBox 37"/>
          <p:cNvSpPr txBox="1">
            <a:spLocks noChangeArrowheads="1"/>
          </p:cNvSpPr>
          <p:nvPr/>
        </p:nvSpPr>
        <p:spPr bwMode="auto">
          <a:xfrm>
            <a:off x="10512425" y="6883257"/>
            <a:ext cx="3430588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400" b="1">
                <a:latin typeface="Arial" charset="0"/>
              </a:rPr>
              <a:t>Оцінювання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37894" name="TextBox 38"/>
          <p:cNvSpPr txBox="1">
            <a:spLocks noChangeArrowheads="1"/>
          </p:cNvSpPr>
          <p:nvPr/>
        </p:nvSpPr>
        <p:spPr bwMode="auto">
          <a:xfrm>
            <a:off x="8135938" y="7726219"/>
            <a:ext cx="7843837" cy="583493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0-14 тестових балів за один з модулів – КІ не складено;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15-24 тестових балів за один модуль – 1 кваліфікаційний бал;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25-33 тестових балів за один модуль – 2 кваліфікаційні бали;</a:t>
            </a:r>
          </a:p>
          <a:p>
            <a:pPr marL="571500" indent="-571500" algn="just">
              <a:lnSpc>
                <a:spcPts val="3463"/>
              </a:lnSpc>
            </a:pPr>
            <a:endParaRPr lang="uk-UA" altLang="en-US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dirty="0">
                <a:solidFill>
                  <a:srgbClr val="000000"/>
                </a:solidFill>
                <a:latin typeface="Arial" charset="0"/>
                <a:cs typeface="Arial" charset="0"/>
              </a:rPr>
              <a:t>документ про БПР/ документ міжнародної/ національної організації/ асоціації надає 1 кваліфікаційний бал за відповідний зарахований екзаменаційний модуль.</a:t>
            </a:r>
            <a:endParaRPr lang="en-US" altLang="en-US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6629" name="TextBox 40"/>
          <p:cNvSpPr txBox="1">
            <a:spLocks noChangeArrowheads="1"/>
          </p:cNvSpPr>
          <p:nvPr/>
        </p:nvSpPr>
        <p:spPr bwMode="auto">
          <a:xfrm>
            <a:off x="16036925" y="6889607"/>
            <a:ext cx="7929563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400" b="1">
                <a:latin typeface="Arial" charset="0"/>
              </a:rPr>
              <a:t>Кваліфікаційне посвідчення</a:t>
            </a:r>
            <a:endParaRPr lang="en-US" altLang="en-US" sz="4400" b="1">
              <a:latin typeface="Arial" charset="0"/>
            </a:endParaRPr>
          </a:p>
        </p:txBody>
      </p:sp>
      <p:sp>
        <p:nvSpPr>
          <p:cNvPr id="26630" name="TextBox 41"/>
          <p:cNvSpPr txBox="1">
            <a:spLocks noChangeArrowheads="1"/>
          </p:cNvSpPr>
          <p:nvPr/>
        </p:nvSpPr>
        <p:spPr bwMode="auto">
          <a:xfrm>
            <a:off x="16433800" y="7726219"/>
            <a:ext cx="7135813" cy="314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для повного КІ – 5 кваліфікаційних балів;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для скороченого КІ – 4 кваліфікаційні бали;</a:t>
            </a:r>
          </a:p>
          <a:p>
            <a:pPr marL="571500" indent="-5715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>
                <a:solidFill>
                  <a:srgbClr val="000000"/>
                </a:solidFill>
                <a:latin typeface="Arial" charset="0"/>
                <a:cs typeface="Arial" charset="0"/>
              </a:rPr>
              <a:t>для керівників – додатково успішне проходження співбесіди.</a:t>
            </a:r>
          </a:p>
        </p:txBody>
      </p:sp>
      <p:sp>
        <p:nvSpPr>
          <p:cNvPr id="17" name="Rectangle 19"/>
          <p:cNvSpPr>
            <a:spLocks/>
          </p:cNvSpPr>
          <p:nvPr/>
        </p:nvSpPr>
        <p:spPr bwMode="auto">
          <a:xfrm>
            <a:off x="0" y="521419"/>
            <a:ext cx="24377650" cy="184626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Оцінювання </a:t>
            </a:r>
          </a:p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та результати кваліфікаційного іспиту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0258730" y="3321984"/>
            <a:ext cx="3203270" cy="32032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31240" y="3321984"/>
            <a:ext cx="3561694" cy="356169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duotone>
              <a:schemeClr val="accent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7925635" y="3370858"/>
            <a:ext cx="3358659" cy="3358659"/>
          </a:xfrm>
          <a:prstGeom prst="rect">
            <a:avLst/>
          </a:prstGeom>
        </p:spPr>
      </p:pic>
    </p:spTree>
  </p:cSld>
  <p:clrMapOvr>
    <a:masterClrMapping/>
  </p:clrMapOvr>
  <p:transition advClick="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AutoShape 5"/>
          <p:cNvSpPr>
            <a:spLocks/>
          </p:cNvSpPr>
          <p:nvPr/>
        </p:nvSpPr>
        <p:spPr bwMode="auto">
          <a:xfrm>
            <a:off x="941388" y="2879725"/>
            <a:ext cx="5794375" cy="4935538"/>
          </a:xfrm>
          <a:prstGeom prst="diamond">
            <a:avLst/>
          </a:prstGeom>
          <a:solidFill>
            <a:srgbClr val="00534C">
              <a:alpha val="89803"/>
            </a:srgb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es-ES" altLang="en-US">
              <a:latin typeface="Arial" charset="0"/>
            </a:endParaRPr>
          </a:p>
        </p:txBody>
      </p:sp>
      <p:sp>
        <p:nvSpPr>
          <p:cNvPr id="28674" name="AutoShape 5"/>
          <p:cNvSpPr>
            <a:spLocks/>
          </p:cNvSpPr>
          <p:nvPr/>
        </p:nvSpPr>
        <p:spPr bwMode="auto">
          <a:xfrm>
            <a:off x="8813800" y="2879725"/>
            <a:ext cx="5792788" cy="4935538"/>
          </a:xfrm>
          <a:prstGeom prst="diamond">
            <a:avLst/>
          </a:prstGeom>
          <a:solidFill>
            <a:srgbClr val="00534C">
              <a:alpha val="89803"/>
            </a:srgb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es-ES" altLang="en-US">
              <a:latin typeface="Arial" charset="0"/>
            </a:endParaRPr>
          </a:p>
        </p:txBody>
      </p:sp>
      <p:sp>
        <p:nvSpPr>
          <p:cNvPr id="28675" name="AutoShape 5"/>
          <p:cNvSpPr>
            <a:spLocks/>
          </p:cNvSpPr>
          <p:nvPr/>
        </p:nvSpPr>
        <p:spPr bwMode="auto">
          <a:xfrm>
            <a:off x="16302038" y="2879725"/>
            <a:ext cx="5792787" cy="4935538"/>
          </a:xfrm>
          <a:prstGeom prst="diamond">
            <a:avLst/>
          </a:prstGeom>
          <a:solidFill>
            <a:srgbClr val="00534C">
              <a:alpha val="89803"/>
            </a:srgbClr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endParaRPr lang="es-ES" altLang="en-US">
              <a:latin typeface="Arial" charset="0"/>
            </a:endParaRPr>
          </a:p>
        </p:txBody>
      </p:sp>
      <p:sp>
        <p:nvSpPr>
          <p:cNvPr id="28676" name="TextBox 28"/>
          <p:cNvSpPr txBox="1">
            <a:spLocks noChangeArrowheads="1"/>
          </p:cNvSpPr>
          <p:nvPr/>
        </p:nvSpPr>
        <p:spPr bwMode="auto">
          <a:xfrm>
            <a:off x="18218150" y="8135938"/>
            <a:ext cx="1692275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Рішення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28677" name="TextBox 29"/>
          <p:cNvSpPr txBox="1">
            <a:spLocks noChangeArrowheads="1"/>
          </p:cNvSpPr>
          <p:nvPr/>
        </p:nvSpPr>
        <p:spPr bwMode="auto">
          <a:xfrm>
            <a:off x="15608300" y="8999538"/>
            <a:ext cx="6911975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Відхилення;</a:t>
            </a: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Повторне складання одного або декількох екзаменаційних модулів (технічні або організаційні обставин);</a:t>
            </a: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Перегляд результату оцінювання  або повторне складання відповідного екзаменаційного </a:t>
            </a:r>
            <a:r>
              <a:rPr lang="ru-RU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модулю (о</a:t>
            </a: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скарження змісту тестового завдання)</a:t>
            </a:r>
            <a:r>
              <a:rPr lang="ru-RU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;</a:t>
            </a: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Додаткова співбесіда (оскарження результатів співбесіди).</a:t>
            </a:r>
            <a:endParaRPr lang="en-US" altLang="en-US" sz="2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8678" name="TextBox 30"/>
          <p:cNvSpPr txBox="1">
            <a:spLocks noChangeArrowheads="1"/>
          </p:cNvSpPr>
          <p:nvPr/>
        </p:nvSpPr>
        <p:spPr bwMode="auto">
          <a:xfrm>
            <a:off x="2203450" y="8135938"/>
            <a:ext cx="327025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3200" b="1">
                <a:latin typeface="Arial" charset="0"/>
              </a:rPr>
              <a:t>Заява апліканта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28679" name="TextBox 31"/>
          <p:cNvSpPr txBox="1">
            <a:spLocks noChangeArrowheads="1"/>
          </p:cNvSpPr>
          <p:nvPr/>
        </p:nvSpPr>
        <p:spPr bwMode="auto">
          <a:xfrm>
            <a:off x="636588" y="8999538"/>
            <a:ext cx="6403975" cy="220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Подається Екзаменаційній комісії в день КІ;</a:t>
            </a:r>
          </a:p>
          <a:p>
            <a:pPr marL="342900" indent="-3429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Зміст: ім'я, дата, час і місце проведення іспиту, підстави незгоди, підпис і дата складення заяви.</a:t>
            </a:r>
            <a:endParaRPr lang="en-US" altLang="en-US" sz="2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28680" name="TextBox 32"/>
          <p:cNvSpPr txBox="1">
            <a:spLocks noChangeArrowheads="1"/>
          </p:cNvSpPr>
          <p:nvPr/>
        </p:nvSpPr>
        <p:spPr bwMode="auto">
          <a:xfrm>
            <a:off x="9285288" y="8135938"/>
            <a:ext cx="4948237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600"/>
              </a:spcAft>
            </a:pPr>
            <a:r>
              <a:rPr lang="uk-UA" altLang="en-US" sz="3200" b="1">
                <a:latin typeface="Arial" charset="0"/>
              </a:rPr>
              <a:t>Розгляд</a:t>
            </a:r>
            <a:endParaRPr lang="en-US" altLang="en-US" sz="3200" b="1">
              <a:latin typeface="Arial" charset="0"/>
            </a:endParaRPr>
          </a:p>
        </p:txBody>
      </p:sp>
      <p:sp>
        <p:nvSpPr>
          <p:cNvPr id="16400" name="TextBox 33"/>
          <p:cNvSpPr txBox="1">
            <a:spLocks noChangeArrowheads="1"/>
          </p:cNvSpPr>
          <p:nvPr/>
        </p:nvSpPr>
        <p:spPr bwMode="auto">
          <a:xfrm>
            <a:off x="8915400" y="8999538"/>
            <a:ext cx="5857875" cy="445293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Розглядається Екзаменаційною комісією в день складання іспиту;</a:t>
            </a:r>
          </a:p>
          <a:p>
            <a:pPr marL="342900" indent="-3429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Завершується прийняттям рішення;</a:t>
            </a:r>
          </a:p>
          <a:p>
            <a:pPr marL="342900" indent="-342900" algn="just">
              <a:lnSpc>
                <a:spcPts val="3463"/>
              </a:lnSpc>
            </a:pPr>
            <a:endParaRPr lang="uk-UA" altLang="en-US" sz="2600" dirty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342900" indent="-342900" algn="just">
              <a:lnSpc>
                <a:spcPts val="3463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Направлення до МЦ рішення про приведення у відповідність баз тестових завдань (за необхідності та у випадку </a:t>
            </a:r>
            <a:r>
              <a:rPr lang="ru-RU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о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скарження змісту тестового завдання).</a:t>
            </a:r>
          </a:p>
        </p:txBody>
      </p:sp>
      <p:sp>
        <p:nvSpPr>
          <p:cNvPr id="19" name="Rectangle 19"/>
          <p:cNvSpPr>
            <a:spLocks/>
          </p:cNvSpPr>
          <p:nvPr/>
        </p:nvSpPr>
        <p:spPr bwMode="auto">
          <a:xfrm>
            <a:off x="8428038" y="1138238"/>
            <a:ext cx="7118350" cy="923925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Процедура апеляції</a:t>
            </a:r>
          </a:p>
        </p:txBody>
      </p:sp>
      <p:pic>
        <p:nvPicPr>
          <p:cNvPr id="28683" name="Рисунок 1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2571750" y="3814763"/>
            <a:ext cx="2533650" cy="253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Рисунок 2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10509250" y="3946525"/>
            <a:ext cx="2401888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Рисунок 3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17989550" y="4087813"/>
            <a:ext cx="2417763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TextBox 96"/>
          <p:cNvSpPr txBox="1">
            <a:spLocks noChangeArrowheads="1"/>
          </p:cNvSpPr>
          <p:nvPr/>
        </p:nvSpPr>
        <p:spPr bwMode="auto">
          <a:xfrm>
            <a:off x="1360488" y="4419600"/>
            <a:ext cx="10858500" cy="134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Виключення умови про обов'язок навчання;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Можливість самостійно обирати навчальні заклади/ бізнес-школи/ он-лайн програми для підготовки до іспитів.</a:t>
            </a:r>
            <a:endParaRPr lang="uk-UA" altLang="en-US" sz="2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1838325" y="3711575"/>
            <a:ext cx="6172200" cy="4191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Необов’язковість навчання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195" name="TextBox 98"/>
          <p:cNvSpPr txBox="1">
            <a:spLocks noChangeArrowheads="1"/>
          </p:cNvSpPr>
          <p:nvPr/>
        </p:nvSpPr>
        <p:spPr bwMode="auto">
          <a:xfrm>
            <a:off x="1371600" y="6570663"/>
            <a:ext cx="10858500" cy="175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Дворівнева система;</a:t>
            </a:r>
          </a:p>
          <a:p>
            <a:pPr marL="342900" indent="-342900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Диференціація екзамену на чотири блоки;</a:t>
            </a:r>
          </a:p>
          <a:p>
            <a:pPr marL="342900" indent="-342900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Етична складова;</a:t>
            </a:r>
          </a:p>
          <a:p>
            <a:pPr marL="342900" indent="-342900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Перевірка практичних знань фахівців.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1766888" y="6037263"/>
            <a:ext cx="9364662" cy="417512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Впровадження нового підходу до атестації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41992" name="TextBox 100"/>
          <p:cNvSpPr txBox="1">
            <a:spLocks noChangeArrowheads="1"/>
          </p:cNvSpPr>
          <p:nvPr/>
        </p:nvSpPr>
        <p:spPr bwMode="auto">
          <a:xfrm>
            <a:off x="1360488" y="9523413"/>
            <a:ext cx="10828337" cy="3589337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Можливість зарахування успішно складених іспитів та міжнародних/національних сертифікатів;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Встановлення форм безперервного професійного розвитку;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Звільнення від складання екзаменаційних модулів на підставі документа про безперервний професійний розвиток;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Залучення </a:t>
            </a:r>
            <a:r>
              <a:rPr lang="uk-UA" altLang="en-US" sz="26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Саморегулівних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 організацій до процедури розробки та адміністрування системи набору атестаційних балів (</a:t>
            </a:r>
            <a:r>
              <a:rPr lang="uk-UA" altLang="en-US" sz="26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токенів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).</a:t>
            </a:r>
          </a:p>
          <a:p>
            <a:pPr marL="342900" indent="-342900" algn="just">
              <a:lnSpc>
                <a:spcPts val="3463"/>
              </a:lnSpc>
            </a:pPr>
            <a:endParaRPr lang="en-US" altLang="en-US" sz="2600" dirty="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1766888" y="8802688"/>
            <a:ext cx="10463212" cy="4191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система безперервного професійного розвитку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199" name="TextBox 102"/>
          <p:cNvSpPr txBox="1">
            <a:spLocks noChangeArrowheads="1"/>
          </p:cNvSpPr>
          <p:nvPr/>
        </p:nvSpPr>
        <p:spPr bwMode="auto">
          <a:xfrm>
            <a:off x="13292138" y="4354513"/>
            <a:ext cx="9364662" cy="1346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Розробка нової бази тестових завдань;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Рецензування та апробація тестових завдань;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Умови</a:t>
            </a:r>
            <a:r>
              <a:rPr lang="en-US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збереження конфіденційності тестових завдань</a:t>
            </a:r>
            <a:r>
              <a:rPr lang="en-US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04" name="TextBox 103"/>
          <p:cNvSpPr txBox="1"/>
          <p:nvPr/>
        </p:nvSpPr>
        <p:spPr>
          <a:xfrm>
            <a:off x="13771563" y="3714750"/>
            <a:ext cx="8986837" cy="4175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Оновлення програми підготовки фахівців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201" name="TextBox 104"/>
          <p:cNvSpPr txBox="1">
            <a:spLocks noChangeArrowheads="1"/>
          </p:cNvSpPr>
          <p:nvPr/>
        </p:nvSpPr>
        <p:spPr bwMode="auto">
          <a:xfrm>
            <a:off x="13398500" y="7031038"/>
            <a:ext cx="8929688" cy="265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Перехід до комп'ютерного тестування; 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Встановлення особи, відповідальної за розробку та адміністрування програмного забезпечення;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Жорсткі вимоги до програмного забезпечення та формування тестових завдань;</a:t>
            </a:r>
          </a:p>
          <a:p>
            <a:pPr marL="342900" indent="-342900" algn="just">
              <a:lnSpc>
                <a:spcPts val="3463"/>
              </a:lnSpc>
              <a:buFont typeface="Arial" charset="0"/>
              <a:buChar char="•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Автоматизація процедури перевірки складення іспиту. </a:t>
            </a:r>
          </a:p>
        </p:txBody>
      </p:sp>
      <p:sp>
        <p:nvSpPr>
          <p:cNvPr id="8202" name="TextBox 106"/>
          <p:cNvSpPr txBox="1">
            <a:spLocks noChangeArrowheads="1"/>
          </p:cNvSpPr>
          <p:nvPr/>
        </p:nvSpPr>
        <p:spPr bwMode="auto">
          <a:xfrm>
            <a:off x="13771563" y="10334625"/>
            <a:ext cx="8801100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Розмежування функцій з організації навчання, адміністрування іспитів та розробки тестових завдань</a:t>
            </a:r>
            <a:r>
              <a:rPr lang="uk-UA" altLang="en-US" sz="2600">
                <a:latin typeface="Arial" charset="0"/>
                <a:cs typeface="Arial" charset="0"/>
              </a:rPr>
              <a:t>.</a:t>
            </a:r>
          </a:p>
        </p:txBody>
      </p:sp>
      <p:sp>
        <p:nvSpPr>
          <p:cNvPr id="108" name="TextBox 107"/>
          <p:cNvSpPr txBox="1"/>
          <p:nvPr/>
        </p:nvSpPr>
        <p:spPr>
          <a:xfrm>
            <a:off x="13771563" y="6362700"/>
            <a:ext cx="8493125" cy="4175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Оновлення програмного забезпечення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204" name="Freeform 118"/>
          <p:cNvSpPr>
            <a:spLocks noChangeAspect="1" noChangeArrowheads="1"/>
          </p:cNvSpPr>
          <p:nvPr/>
        </p:nvSpPr>
        <p:spPr bwMode="auto">
          <a:xfrm>
            <a:off x="1116013" y="3711575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5" name="Freeform 118"/>
          <p:cNvSpPr>
            <a:spLocks noChangeAspect="1" noChangeArrowheads="1"/>
          </p:cNvSpPr>
          <p:nvPr/>
        </p:nvSpPr>
        <p:spPr bwMode="auto">
          <a:xfrm>
            <a:off x="1116013" y="6029325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6" name="Freeform 118"/>
          <p:cNvSpPr>
            <a:spLocks noChangeAspect="1" noChangeArrowheads="1"/>
          </p:cNvSpPr>
          <p:nvPr/>
        </p:nvSpPr>
        <p:spPr bwMode="auto">
          <a:xfrm>
            <a:off x="1116013" y="8783638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7" name="Freeform 118"/>
          <p:cNvSpPr>
            <a:spLocks noChangeAspect="1" noChangeArrowheads="1"/>
          </p:cNvSpPr>
          <p:nvPr/>
        </p:nvSpPr>
        <p:spPr bwMode="auto">
          <a:xfrm>
            <a:off x="13047663" y="3676650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8" name="Freeform 118"/>
          <p:cNvSpPr>
            <a:spLocks noChangeAspect="1" noChangeArrowheads="1"/>
          </p:cNvSpPr>
          <p:nvPr/>
        </p:nvSpPr>
        <p:spPr bwMode="auto">
          <a:xfrm>
            <a:off x="13047663" y="6316663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09" name="Freeform 118"/>
          <p:cNvSpPr>
            <a:spLocks noChangeAspect="1" noChangeArrowheads="1"/>
          </p:cNvSpPr>
          <p:nvPr/>
        </p:nvSpPr>
        <p:spPr bwMode="auto">
          <a:xfrm>
            <a:off x="13046075" y="9931400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10" name="Rectangle 23"/>
          <p:cNvSpPr>
            <a:spLocks/>
          </p:cNvSpPr>
          <p:nvPr/>
        </p:nvSpPr>
        <p:spPr bwMode="auto">
          <a:xfrm>
            <a:off x="2133600" y="1150938"/>
            <a:ext cx="20194588" cy="2154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ctr"/>
            <a:r>
              <a:rPr lang="uk-UA" altLang="en-US" sz="6000" b="1" dirty="0">
                <a:latin typeface="Arial" charset="0"/>
                <a:sym typeface="Bebas Neue"/>
              </a:rPr>
              <a:t>Втілення Концепції </a:t>
            </a:r>
          </a:p>
          <a:p>
            <a:pPr algn="ctr"/>
            <a:r>
              <a:rPr lang="uk-UA" altLang="en-US" sz="4000" b="1" dirty="0">
                <a:latin typeface="Arial" charset="0"/>
                <a:sym typeface="Bebas Neue"/>
              </a:rPr>
              <a:t>«</a:t>
            </a:r>
            <a:r>
              <a:rPr lang="uk-UA" sz="4000" b="1" dirty="0">
                <a:latin typeface="Arial" charset="0"/>
              </a:rPr>
              <a:t>Підготовка та атестація  фахівців фондового ринку та керуючих активами:</a:t>
            </a:r>
          </a:p>
          <a:p>
            <a:pPr algn="ctr"/>
            <a:r>
              <a:rPr lang="uk-UA" sz="4000" b="1" dirty="0">
                <a:latin typeface="Arial" charset="0"/>
              </a:rPr>
              <a:t> прозорість і відповідність сучасним вимогам та міжнародним стандартам</a:t>
            </a:r>
            <a:r>
              <a:rPr lang="uk-UA" sz="4000" b="1" dirty="0">
                <a:latin typeface="Arial" charset="0"/>
                <a:sym typeface="Bebas Neue"/>
              </a:rPr>
              <a:t>»</a:t>
            </a:r>
            <a:r>
              <a:rPr lang="uk-UA" altLang="en-US" dirty="0">
                <a:latin typeface="Arial" charset="0"/>
                <a:sym typeface="Bebas Neue"/>
              </a:rPr>
              <a:t>  </a:t>
            </a:r>
            <a:endParaRPr lang="en-US" altLang="en-US" dirty="0">
              <a:latin typeface="Arial" charset="0"/>
              <a:sym typeface="Bebas Neue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771563" y="9888538"/>
            <a:ext cx="6457950" cy="41910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Усунення конфлікту інтересів 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642975" y="11534775"/>
            <a:ext cx="9115425" cy="4191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lnSpc>
                <a:spcPts val="3466"/>
              </a:lnSpc>
              <a:spcBef>
                <a:spcPts val="0"/>
              </a:spcBef>
              <a:spcAft>
                <a:spcPts val="3199"/>
              </a:spcAft>
              <a:defRPr/>
            </a:pPr>
            <a:r>
              <a:rPr lang="uk-UA" sz="2800" b="1" cap="all" spc="53" dirty="0">
                <a:latin typeface="Arial" charset="0"/>
                <a:ea typeface="+mn-ea"/>
                <a:cs typeface="+mn-cs"/>
              </a:rPr>
              <a:t>моніторинг та аналіз результатів іспитів  </a:t>
            </a:r>
            <a:endParaRPr lang="en-US" sz="2800" b="1" cap="all" spc="53" dirty="0">
              <a:latin typeface="Arial" charset="0"/>
              <a:ea typeface="+mn-ea"/>
              <a:cs typeface="+mn-cs"/>
            </a:endParaRPr>
          </a:p>
        </p:txBody>
      </p:sp>
      <p:sp>
        <p:nvSpPr>
          <p:cNvPr id="8213" name="Freeform 118"/>
          <p:cNvSpPr>
            <a:spLocks noChangeAspect="1" noChangeArrowheads="1"/>
          </p:cNvSpPr>
          <p:nvPr/>
        </p:nvSpPr>
        <p:spPr bwMode="auto">
          <a:xfrm>
            <a:off x="13047663" y="11476038"/>
            <a:ext cx="488950" cy="488950"/>
          </a:xfrm>
          <a:custGeom>
            <a:avLst/>
            <a:gdLst>
              <a:gd name="T0" fmla="*/ 2147483647 w 602"/>
              <a:gd name="T1" fmla="*/ 2147483647 h 602"/>
              <a:gd name="T2" fmla="*/ 2147483647 w 602"/>
              <a:gd name="T3" fmla="*/ 2147483647 h 602"/>
              <a:gd name="T4" fmla="*/ 0 w 602"/>
              <a:gd name="T5" fmla="*/ 2147483647 h 602"/>
              <a:gd name="T6" fmla="*/ 2147483647 w 602"/>
              <a:gd name="T7" fmla="*/ 0 h 602"/>
              <a:gd name="T8" fmla="*/ 2147483647 w 602"/>
              <a:gd name="T9" fmla="*/ 2147483647 h 602"/>
              <a:gd name="T10" fmla="*/ 2147483647 w 602"/>
              <a:gd name="T11" fmla="*/ 2147483647 h 602"/>
              <a:gd name="T12" fmla="*/ 2147483647 w 602"/>
              <a:gd name="T13" fmla="*/ 2147483647 h 602"/>
              <a:gd name="T14" fmla="*/ 2147483647 w 602"/>
              <a:gd name="T15" fmla="*/ 2147483647 h 602"/>
              <a:gd name="T16" fmla="*/ 2147483647 w 602"/>
              <a:gd name="T17" fmla="*/ 2147483647 h 602"/>
              <a:gd name="T18" fmla="*/ 2147483647 w 602"/>
              <a:gd name="T19" fmla="*/ 2147483647 h 602"/>
              <a:gd name="T20" fmla="*/ 2147483647 w 602"/>
              <a:gd name="T21" fmla="*/ 2147483647 h 602"/>
              <a:gd name="T22" fmla="*/ 2147483647 w 602"/>
              <a:gd name="T23" fmla="*/ 2147483647 h 602"/>
              <a:gd name="T24" fmla="*/ 2147483647 w 602"/>
              <a:gd name="T25" fmla="*/ 2147483647 h 602"/>
              <a:gd name="T26" fmla="*/ 2147483647 w 602"/>
              <a:gd name="T27" fmla="*/ 2147483647 h 602"/>
              <a:gd name="T28" fmla="*/ 2147483647 w 602"/>
              <a:gd name="T29" fmla="*/ 2147483647 h 602"/>
              <a:gd name="T30" fmla="*/ 2147483647 w 602"/>
              <a:gd name="T31" fmla="*/ 2147483647 h 602"/>
              <a:gd name="T32" fmla="*/ 2147483647 w 602"/>
              <a:gd name="T33" fmla="*/ 2147483647 h 602"/>
              <a:gd name="T34" fmla="*/ 2147483647 w 602"/>
              <a:gd name="T35" fmla="*/ 2147483647 h 602"/>
              <a:gd name="T36" fmla="*/ 2147483647 w 602"/>
              <a:gd name="T37" fmla="*/ 2147483647 h 602"/>
              <a:gd name="T38" fmla="*/ 2147483647 w 602"/>
              <a:gd name="T39" fmla="*/ 2147483647 h 602"/>
              <a:gd name="T40" fmla="*/ 2147483647 w 602"/>
              <a:gd name="T41" fmla="*/ 2147483647 h 602"/>
              <a:gd name="T42" fmla="*/ 2147483647 w 602"/>
              <a:gd name="T43" fmla="*/ 2147483647 h 602"/>
              <a:gd name="T44" fmla="*/ 2147483647 w 602"/>
              <a:gd name="T45" fmla="*/ 2147483647 h 602"/>
              <a:gd name="T46" fmla="*/ 2147483647 w 602"/>
              <a:gd name="T47" fmla="*/ 2147483647 h 602"/>
              <a:gd name="T48" fmla="*/ 2147483647 w 602"/>
              <a:gd name="T49" fmla="*/ 2147483647 h 602"/>
              <a:gd name="T50" fmla="*/ 2147483647 w 602"/>
              <a:gd name="T51" fmla="*/ 2147483647 h 602"/>
              <a:gd name="T52" fmla="*/ 2147483647 w 602"/>
              <a:gd name="T53" fmla="*/ 2147483647 h 602"/>
              <a:gd name="T54" fmla="*/ 2147483647 w 602"/>
              <a:gd name="T55" fmla="*/ 2147483647 h 602"/>
              <a:gd name="T56" fmla="*/ 2147483647 w 602"/>
              <a:gd name="T57" fmla="*/ 2147483647 h 602"/>
              <a:gd name="T58" fmla="*/ 2147483647 w 602"/>
              <a:gd name="T59" fmla="*/ 2147483647 h 602"/>
              <a:gd name="T60" fmla="*/ 2147483647 w 602"/>
              <a:gd name="T61" fmla="*/ 2147483647 h 602"/>
              <a:gd name="T62" fmla="*/ 2147483647 w 602"/>
              <a:gd name="T63" fmla="*/ 2147483647 h 602"/>
              <a:gd name="T64" fmla="*/ 2147483647 w 602"/>
              <a:gd name="T65" fmla="*/ 2147483647 h 602"/>
              <a:gd name="T66" fmla="*/ 2147483647 w 602"/>
              <a:gd name="T67" fmla="*/ 2147483647 h 602"/>
              <a:gd name="T68" fmla="*/ 2147483647 w 602"/>
              <a:gd name="T69" fmla="*/ 2147483647 h 602"/>
              <a:gd name="T70" fmla="*/ 2147483647 w 602"/>
              <a:gd name="T71" fmla="*/ 2147483647 h 602"/>
              <a:gd name="T72" fmla="*/ 2147483647 w 602"/>
              <a:gd name="T73" fmla="*/ 2147483647 h 602"/>
              <a:gd name="T74" fmla="*/ 2147483647 w 602"/>
              <a:gd name="T75" fmla="*/ 2147483647 h 602"/>
              <a:gd name="T76" fmla="*/ 2147483647 w 602"/>
              <a:gd name="T77" fmla="*/ 2147483647 h 602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02"/>
              <a:gd name="T118" fmla="*/ 0 h 602"/>
              <a:gd name="T119" fmla="*/ 602 w 602"/>
              <a:gd name="T120" fmla="*/ 602 h 602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02" h="602">
                <a:moveTo>
                  <a:pt x="297" y="601"/>
                </a:moveTo>
                <a:lnTo>
                  <a:pt x="297" y="601"/>
                </a:lnTo>
                <a:cubicBezTo>
                  <a:pt x="135" y="601"/>
                  <a:pt x="0" y="467"/>
                  <a:pt x="0" y="297"/>
                </a:cubicBezTo>
                <a:cubicBezTo>
                  <a:pt x="0" y="135"/>
                  <a:pt x="135" y="0"/>
                  <a:pt x="297" y="0"/>
                </a:cubicBezTo>
                <a:cubicBezTo>
                  <a:pt x="467" y="0"/>
                  <a:pt x="601" y="135"/>
                  <a:pt x="601" y="297"/>
                </a:cubicBezTo>
                <a:cubicBezTo>
                  <a:pt x="601" y="467"/>
                  <a:pt x="467" y="601"/>
                  <a:pt x="297" y="601"/>
                </a:cubicBezTo>
                <a:close/>
                <a:moveTo>
                  <a:pt x="297" y="57"/>
                </a:moveTo>
                <a:lnTo>
                  <a:pt x="297" y="57"/>
                </a:lnTo>
                <a:cubicBezTo>
                  <a:pt x="163" y="57"/>
                  <a:pt x="57" y="163"/>
                  <a:pt x="57" y="297"/>
                </a:cubicBezTo>
                <a:cubicBezTo>
                  <a:pt x="57" y="431"/>
                  <a:pt x="163" y="544"/>
                  <a:pt x="297" y="544"/>
                </a:cubicBezTo>
                <a:cubicBezTo>
                  <a:pt x="431" y="544"/>
                  <a:pt x="544" y="431"/>
                  <a:pt x="544" y="297"/>
                </a:cubicBezTo>
                <a:cubicBezTo>
                  <a:pt x="544" y="163"/>
                  <a:pt x="431" y="57"/>
                  <a:pt x="297" y="57"/>
                </a:cubicBezTo>
                <a:close/>
                <a:moveTo>
                  <a:pt x="431" y="241"/>
                </a:moveTo>
                <a:lnTo>
                  <a:pt x="431" y="241"/>
                </a:lnTo>
                <a:cubicBezTo>
                  <a:pt x="283" y="396"/>
                  <a:pt x="283" y="396"/>
                  <a:pt x="283" y="396"/>
                </a:cubicBezTo>
                <a:cubicBezTo>
                  <a:pt x="276" y="403"/>
                  <a:pt x="269" y="403"/>
                  <a:pt x="262" y="403"/>
                </a:cubicBezTo>
                <a:cubicBezTo>
                  <a:pt x="255" y="403"/>
                  <a:pt x="248" y="403"/>
                  <a:pt x="240" y="396"/>
                </a:cubicBezTo>
                <a:cubicBezTo>
                  <a:pt x="156" y="311"/>
                  <a:pt x="156" y="311"/>
                  <a:pt x="156" y="311"/>
                </a:cubicBezTo>
                <a:cubicBezTo>
                  <a:pt x="149" y="304"/>
                  <a:pt x="149" y="297"/>
                  <a:pt x="149" y="290"/>
                </a:cubicBezTo>
                <a:cubicBezTo>
                  <a:pt x="149" y="276"/>
                  <a:pt x="163" y="262"/>
                  <a:pt x="177" y="262"/>
                </a:cubicBezTo>
                <a:cubicBezTo>
                  <a:pt x="184" y="262"/>
                  <a:pt x="191" y="262"/>
                  <a:pt x="198" y="269"/>
                </a:cubicBezTo>
                <a:cubicBezTo>
                  <a:pt x="262" y="333"/>
                  <a:pt x="262" y="333"/>
                  <a:pt x="262" y="333"/>
                </a:cubicBezTo>
                <a:cubicBezTo>
                  <a:pt x="396" y="205"/>
                  <a:pt x="396" y="205"/>
                  <a:pt x="396" y="205"/>
                </a:cubicBezTo>
                <a:cubicBezTo>
                  <a:pt x="396" y="198"/>
                  <a:pt x="403" y="198"/>
                  <a:pt x="410" y="198"/>
                </a:cubicBezTo>
                <a:cubicBezTo>
                  <a:pt x="431" y="198"/>
                  <a:pt x="438" y="205"/>
                  <a:pt x="438" y="226"/>
                </a:cubicBezTo>
                <a:cubicBezTo>
                  <a:pt x="438" y="234"/>
                  <a:pt x="438" y="241"/>
                  <a:pt x="431" y="241"/>
                </a:cubicBezTo>
                <a:close/>
                <a:moveTo>
                  <a:pt x="431" y="198"/>
                </a:moveTo>
                <a:lnTo>
                  <a:pt x="431" y="198"/>
                </a:lnTo>
                <a:close/>
                <a:moveTo>
                  <a:pt x="198" y="431"/>
                </a:moveTo>
                <a:lnTo>
                  <a:pt x="198" y="431"/>
                </a:lnTo>
                <a:close/>
                <a:moveTo>
                  <a:pt x="403" y="431"/>
                </a:moveTo>
                <a:lnTo>
                  <a:pt x="403" y="431"/>
                </a:lnTo>
                <a:close/>
                <a:moveTo>
                  <a:pt x="431" y="403"/>
                </a:moveTo>
                <a:lnTo>
                  <a:pt x="431" y="403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uk-UA"/>
          </a:p>
        </p:txBody>
      </p:sp>
      <p:sp>
        <p:nvSpPr>
          <p:cNvPr id="8214" name="TextBox 106"/>
          <p:cNvSpPr txBox="1">
            <a:spLocks noChangeArrowheads="1"/>
          </p:cNvSpPr>
          <p:nvPr/>
        </p:nvSpPr>
        <p:spPr bwMode="auto">
          <a:xfrm>
            <a:off x="13771563" y="12252325"/>
            <a:ext cx="7299325" cy="86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600">
                <a:solidFill>
                  <a:srgbClr val="000000"/>
                </a:solidFill>
                <a:latin typeface="Arial" charset="0"/>
                <a:cs typeface="Arial" charset="0"/>
              </a:rPr>
              <a:t>Єдина база результатів атестації.</a:t>
            </a:r>
          </a:p>
          <a:p>
            <a:pPr algn="r">
              <a:lnSpc>
                <a:spcPts val="3463"/>
              </a:lnSpc>
            </a:pPr>
            <a:endParaRPr lang="uk-UA" altLang="en-US" sz="26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688631" y="1390205"/>
            <a:ext cx="4413250" cy="515937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Загальні положення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24" name="Oval 55"/>
          <p:cNvSpPr/>
          <p:nvPr/>
        </p:nvSpPr>
        <p:spPr>
          <a:xfrm>
            <a:off x="903001" y="1166019"/>
            <a:ext cx="954088" cy="954087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320514" y="1412081"/>
            <a:ext cx="120650" cy="49371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rPr>
              <a:t>І</a:t>
            </a:r>
            <a:endParaRPr lang="en-US" sz="3200" b="1" cap="all" spc="53" dirty="0">
              <a:solidFill>
                <a:schemeClr val="bg1"/>
              </a:solidFill>
              <a:latin typeface="+mj-lt"/>
              <a:ea typeface="+mn-ea"/>
              <a:cs typeface="Arial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88631" y="2468015"/>
            <a:ext cx="6696075" cy="5143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Навчання на фондовому ринку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28" name="Oval 60"/>
          <p:cNvSpPr/>
          <p:nvPr/>
        </p:nvSpPr>
        <p:spPr>
          <a:xfrm>
            <a:off x="903001" y="2439481"/>
            <a:ext cx="954087" cy="954088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58601" y="2652206"/>
            <a:ext cx="24130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rPr>
              <a:t>ІІ</a:t>
            </a:r>
            <a:endParaRPr lang="en-US" sz="3200" b="1" cap="all" spc="53" dirty="0">
              <a:solidFill>
                <a:schemeClr val="bg1"/>
              </a:solidFill>
              <a:latin typeface="+mj-lt"/>
              <a:ea typeface="+mn-ea"/>
              <a:cs typeface="Arial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625292" y="6090598"/>
            <a:ext cx="9280525" cy="51435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АТЕСТАЦІЙНІ ЦЕНТРИ НА ФОНДОВОМУ РИНКУ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32" name="Oval 85"/>
          <p:cNvSpPr/>
          <p:nvPr/>
        </p:nvSpPr>
        <p:spPr>
          <a:xfrm>
            <a:off x="945069" y="5888189"/>
            <a:ext cx="954088" cy="954088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45107" y="6099327"/>
            <a:ext cx="401637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rPr>
              <a:t>IV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684083" y="3599757"/>
            <a:ext cx="9263062" cy="8620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БЕЗПЕРЕРВНИЙ ПРОФЕСІЙНИЙ РОЗВИТОК ФАХІВЦІВ НА ФОНДОВОМУ РИНКУ 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36" name="Oval 89"/>
          <p:cNvSpPr/>
          <p:nvPr/>
        </p:nvSpPr>
        <p:spPr>
          <a:xfrm>
            <a:off x="909784" y="3679717"/>
            <a:ext cx="954088" cy="954087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197122" y="3895617"/>
            <a:ext cx="361950" cy="492125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rPr>
              <a:t>ІІІ</a:t>
            </a:r>
            <a:endParaRPr lang="en-US" sz="3200" b="1" cap="all" spc="53" dirty="0">
              <a:solidFill>
                <a:schemeClr val="bg1"/>
              </a:solidFill>
              <a:latin typeface="+mj-lt"/>
              <a:ea typeface="+mn-ea"/>
              <a:cs typeface="Arial" charset="0"/>
            </a:endParaRPr>
          </a:p>
        </p:txBody>
      </p:sp>
      <p:sp>
        <p:nvSpPr>
          <p:cNvPr id="38" name="Rectangle 19"/>
          <p:cNvSpPr>
            <a:spLocks/>
          </p:cNvSpPr>
          <p:nvPr/>
        </p:nvSpPr>
        <p:spPr bwMode="auto">
          <a:xfrm>
            <a:off x="8172450" y="720725"/>
            <a:ext cx="8032750" cy="92233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Структура Положення</a:t>
            </a:r>
            <a:endParaRPr lang="en-US" altLang="en-US" sz="6000" dirty="0">
              <a:solidFill>
                <a:srgbClr val="0053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Bebas Neue" charset="0"/>
            </a:endParaRPr>
          </a:p>
        </p:txBody>
      </p:sp>
      <p:sp>
        <p:nvSpPr>
          <p:cNvPr id="9231" name="TextBox 89"/>
          <p:cNvSpPr txBox="1">
            <a:spLocks noChangeArrowheads="1"/>
          </p:cNvSpPr>
          <p:nvPr/>
        </p:nvSpPr>
        <p:spPr bwMode="auto">
          <a:xfrm>
            <a:off x="2354263" y="4559070"/>
            <a:ext cx="9834562" cy="1412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фіксації БПР та нарахування </a:t>
            </a:r>
            <a:r>
              <a:rPr lang="uk-UA" altLang="en-US" sz="2600" dirty="0" err="1">
                <a:solidFill>
                  <a:srgbClr val="000000"/>
                </a:solidFill>
                <a:latin typeface="Arial" charset="0"/>
                <a:cs typeface="Arial" charset="0"/>
              </a:rPr>
              <a:t>токенів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;</a:t>
            </a:r>
          </a:p>
          <a:p>
            <a:pPr marL="457200" indent="-45720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визнання документів міжнародних/національних організацій та/або асоціацій.</a:t>
            </a:r>
          </a:p>
        </p:txBody>
      </p:sp>
      <p:sp>
        <p:nvSpPr>
          <p:cNvPr id="9232" name="TextBox 89"/>
          <p:cNvSpPr txBox="1">
            <a:spLocks noChangeArrowheads="1"/>
          </p:cNvSpPr>
          <p:nvPr/>
        </p:nvSpPr>
        <p:spPr bwMode="auto">
          <a:xfrm>
            <a:off x="2349068" y="6637814"/>
            <a:ext cx="9832975" cy="18528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набуття статусу Атестаційного центру;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розгляду документів та прийняття рішення про визначення юридичної особи Атестаційним центром;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Функції Атестаційного центру;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2625292" y="8728560"/>
            <a:ext cx="8580682" cy="57708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МЕТОДИЧНИЙ ЦЕНТР НА ФОНДОВОМУ РИНКУ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39" name="Oval 55"/>
          <p:cNvSpPr/>
          <p:nvPr/>
        </p:nvSpPr>
        <p:spPr>
          <a:xfrm>
            <a:off x="900189" y="8494929"/>
            <a:ext cx="954087" cy="954088"/>
          </a:xfrm>
          <a:prstGeom prst="ellipse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08164" y="8714004"/>
            <a:ext cx="361950" cy="49212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rPr>
              <a:t>V</a:t>
            </a:r>
          </a:p>
        </p:txBody>
      </p:sp>
      <p:sp>
        <p:nvSpPr>
          <p:cNvPr id="9236" name="TextBox 89"/>
          <p:cNvSpPr txBox="1">
            <a:spLocks noChangeArrowheads="1"/>
          </p:cNvSpPr>
          <p:nvPr/>
        </p:nvSpPr>
        <p:spPr bwMode="auto">
          <a:xfrm>
            <a:off x="2354263" y="9232419"/>
            <a:ext cx="9777412" cy="449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набуття статусу;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Умови відповідності заявника;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Умови відповідності внутрішніх документів;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Умови відповідності ПТК;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Перелік документів для подачі і порядок подання;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розгляду документів і прийняття рішення;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повідомлення про зміни в документах;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Скасування рішення про визнання Методичним центром;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Функції Методичного центру;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Формування бази тестових завдань.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255750" y="2203450"/>
            <a:ext cx="8559800" cy="5254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ПРОГРАМА КВАЛІФІКАЦІЙНОГО ІСПИТУ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grpSp>
        <p:nvGrpSpPr>
          <p:cNvPr id="9238" name="Группа 3"/>
          <p:cNvGrpSpPr>
            <a:grpSpLocks/>
          </p:cNvGrpSpPr>
          <p:nvPr/>
        </p:nvGrpSpPr>
        <p:grpSpPr bwMode="auto">
          <a:xfrm>
            <a:off x="12982575" y="2070100"/>
            <a:ext cx="954088" cy="954088"/>
            <a:chOff x="13448374" y="2064910"/>
            <a:chExt cx="954088" cy="954088"/>
          </a:xfrm>
        </p:grpSpPr>
        <p:sp>
          <p:nvSpPr>
            <p:cNvPr id="22" name="Oval 60"/>
            <p:cNvSpPr/>
            <p:nvPr/>
          </p:nvSpPr>
          <p:spPr>
            <a:xfrm>
              <a:off x="13448374" y="2064910"/>
              <a:ext cx="954088" cy="95408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3743649" y="2295098"/>
              <a:ext cx="401638" cy="493712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VI</a:t>
              </a: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4255750" y="9161463"/>
            <a:ext cx="9693275" cy="8620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РЕГУЛЮВАННЯ ДІЯЛЬНОСТІ З</a:t>
            </a:r>
            <a:r>
              <a:rPr lang="en-US" sz="2800" b="1" cap="all" spc="53" dirty="0">
                <a:latin typeface="+mj-lt"/>
                <a:ea typeface="+mn-ea"/>
                <a:cs typeface="+mn-cs"/>
              </a:rPr>
              <a:t> </a:t>
            </a:r>
            <a:r>
              <a:rPr lang="ru-RU" sz="2800" b="1" cap="all" spc="53" dirty="0">
                <a:latin typeface="+mj-lt"/>
                <a:ea typeface="+mn-ea"/>
                <a:cs typeface="+mn-cs"/>
              </a:rPr>
              <a:t>АТЕСТАЦІЇ ФАХІВЦІВ З ПИТАНЬ</a:t>
            </a:r>
            <a:r>
              <a:rPr lang="en-US" sz="2800" b="1" cap="all" spc="53" dirty="0">
                <a:latin typeface="+mj-lt"/>
                <a:ea typeface="+mn-ea"/>
                <a:cs typeface="+mn-cs"/>
              </a:rPr>
              <a:t> </a:t>
            </a:r>
            <a:r>
              <a:rPr lang="ru-RU" sz="2800" b="1" cap="all" spc="53" dirty="0">
                <a:latin typeface="+mj-lt"/>
                <a:ea typeface="+mn-ea"/>
                <a:cs typeface="+mn-cs"/>
              </a:rPr>
              <a:t>ФОНДОВОГО РИНКУ. НАГЛЯД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grpSp>
        <p:nvGrpSpPr>
          <p:cNvPr id="9240" name="Группа 1"/>
          <p:cNvGrpSpPr>
            <a:grpSpLocks/>
          </p:cNvGrpSpPr>
          <p:nvPr/>
        </p:nvGrpSpPr>
        <p:grpSpPr bwMode="auto">
          <a:xfrm>
            <a:off x="12982575" y="9164638"/>
            <a:ext cx="954088" cy="954087"/>
            <a:chOff x="13448374" y="8086665"/>
            <a:chExt cx="954088" cy="954088"/>
          </a:xfrm>
        </p:grpSpPr>
        <p:sp>
          <p:nvSpPr>
            <p:cNvPr id="44" name="Oval 85"/>
            <p:cNvSpPr/>
            <p:nvPr/>
          </p:nvSpPr>
          <p:spPr>
            <a:xfrm>
              <a:off x="13448374" y="8086665"/>
              <a:ext cx="954088" cy="95408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13594424" y="8300977"/>
              <a:ext cx="642938" cy="492126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VIII</a:t>
              </a: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4255750" y="3840163"/>
            <a:ext cx="6351588" cy="5254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ru-RU" sz="2800" b="1" cap="all" spc="53" dirty="0">
                <a:latin typeface="+mj-lt"/>
                <a:ea typeface="+mn-ea"/>
                <a:cs typeface="+mn-cs"/>
              </a:rPr>
              <a:t>ОРГАНІЗАЦІЯ АТЕСТАЦІЇ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grpSp>
        <p:nvGrpSpPr>
          <p:cNvPr id="9242" name="Группа 2"/>
          <p:cNvGrpSpPr>
            <a:grpSpLocks/>
          </p:cNvGrpSpPr>
          <p:nvPr/>
        </p:nvGrpSpPr>
        <p:grpSpPr bwMode="auto">
          <a:xfrm>
            <a:off x="12982575" y="3625850"/>
            <a:ext cx="954088" cy="954088"/>
            <a:chOff x="13400466" y="3461234"/>
            <a:chExt cx="954088" cy="954087"/>
          </a:xfrm>
        </p:grpSpPr>
        <p:sp>
          <p:nvSpPr>
            <p:cNvPr id="47" name="Oval 89"/>
            <p:cNvSpPr/>
            <p:nvPr/>
          </p:nvSpPr>
          <p:spPr>
            <a:xfrm>
              <a:off x="13400466" y="3461234"/>
              <a:ext cx="954088" cy="9540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3644941" y="3675547"/>
              <a:ext cx="522288" cy="4921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VII</a:t>
              </a:r>
            </a:p>
          </p:txBody>
        </p:sp>
      </p:grpSp>
      <p:sp>
        <p:nvSpPr>
          <p:cNvPr id="9243" name="TextBox 89"/>
          <p:cNvSpPr txBox="1">
            <a:spLocks noChangeArrowheads="1"/>
          </p:cNvSpPr>
          <p:nvPr/>
        </p:nvSpPr>
        <p:spPr bwMode="auto">
          <a:xfrm>
            <a:off x="13968413" y="10620375"/>
            <a:ext cx="9693275" cy="1040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Суб'єкти регулювання;</a:t>
            </a:r>
          </a:p>
          <a:p>
            <a:pPr marL="514350" indent="-51435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призначення тимчасово керівника МЦ.</a:t>
            </a:r>
          </a:p>
        </p:txBody>
      </p:sp>
      <p:sp>
        <p:nvSpPr>
          <p:cNvPr id="9244" name="TextBox 89"/>
          <p:cNvSpPr txBox="1">
            <a:spLocks noChangeArrowheads="1"/>
          </p:cNvSpPr>
          <p:nvPr/>
        </p:nvSpPr>
        <p:spPr bwMode="auto">
          <a:xfrm>
            <a:off x="13936663" y="4822825"/>
            <a:ext cx="9691687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утворення та діяльності екзаменаційної комісії;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допуску </a:t>
            </a:r>
            <a:r>
              <a:rPr lang="uk-UA" altLang="en-US" sz="2800" dirty="0" err="1">
                <a:solidFill>
                  <a:srgbClr val="000000"/>
                </a:solidFill>
                <a:latin typeface="Arial" charset="0"/>
                <a:cs typeface="Arial" charset="0"/>
              </a:rPr>
              <a:t>апліканта</a:t>
            </a: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 до участі у кваліфікаційному іспиті;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проведення кваліфікаційного іспиту;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Порядок оцінювання та встановлення результатів складення кваліфікаційного іспиту;</a:t>
            </a:r>
          </a:p>
          <a:p>
            <a:pPr marL="514350" indent="-514350" algn="just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 dirty="0">
                <a:solidFill>
                  <a:srgbClr val="000000"/>
                </a:solidFill>
                <a:latin typeface="Arial" charset="0"/>
                <a:cs typeface="Arial" charset="0"/>
              </a:rPr>
              <a:t>Процедура апеляції.</a:t>
            </a:r>
          </a:p>
        </p:txBody>
      </p:sp>
    </p:spTree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15084425" y="11252200"/>
            <a:ext cx="7380288" cy="162083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4" name="Прямоугольник 3"/>
          <p:cNvSpPr/>
          <p:nvPr/>
        </p:nvSpPr>
        <p:spPr>
          <a:xfrm>
            <a:off x="2771775" y="11253788"/>
            <a:ext cx="7380288" cy="161925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8197" name="TextBox 63"/>
          <p:cNvSpPr txBox="1">
            <a:spLocks noChangeArrowheads="1"/>
          </p:cNvSpPr>
          <p:nvPr/>
        </p:nvSpPr>
        <p:spPr bwMode="auto">
          <a:xfrm>
            <a:off x="5257800" y="6465888"/>
            <a:ext cx="3379788" cy="8318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spcAft>
                <a:spcPts val="3200"/>
              </a:spcAft>
              <a:defRPr/>
            </a:pPr>
            <a:r>
              <a:rPr lang="uk-UA" altLang="en-US" sz="5400" b="1" dirty="0">
                <a:latin typeface="+mj-lt"/>
                <a:cs typeface="+mn-cs"/>
              </a:rPr>
              <a:t>Первинна</a:t>
            </a:r>
            <a:endParaRPr lang="en-US" altLang="en-US" sz="5400" b="1" dirty="0">
              <a:latin typeface="+mj-lt"/>
              <a:cs typeface="+mn-cs"/>
            </a:endParaRPr>
          </a:p>
        </p:txBody>
      </p:sp>
      <p:sp>
        <p:nvSpPr>
          <p:cNvPr id="10244" name="TextBox 64"/>
          <p:cNvSpPr txBox="1">
            <a:spLocks noChangeArrowheads="1"/>
          </p:cNvSpPr>
          <p:nvPr/>
        </p:nvSpPr>
        <p:spPr bwMode="auto">
          <a:xfrm>
            <a:off x="1416050" y="7823200"/>
            <a:ext cx="97186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71500" indent="-571500" algn="just"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отримання</a:t>
            </a:r>
            <a:r>
              <a:rPr lang="en-US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кваліфікаційного посвідчення вперше; або 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з дати закінчення строку дії</a:t>
            </a:r>
            <a:r>
              <a:rPr lang="en-US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попереднього кваліфікаційного посвідчення пройшло  більше 7 років.</a:t>
            </a:r>
            <a:endParaRPr lang="en-US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02" name="Oval 101"/>
          <p:cNvSpPr/>
          <p:nvPr/>
        </p:nvSpPr>
        <p:spPr>
          <a:xfrm>
            <a:off x="5626100" y="3663950"/>
            <a:ext cx="2643188" cy="2563813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/>
          </a:p>
        </p:txBody>
      </p:sp>
      <p:sp>
        <p:nvSpPr>
          <p:cNvPr id="76" name="Rectangle 19"/>
          <p:cNvSpPr>
            <a:spLocks/>
          </p:cNvSpPr>
          <p:nvPr/>
        </p:nvSpPr>
        <p:spPr bwMode="auto">
          <a:xfrm>
            <a:off x="8928100" y="720725"/>
            <a:ext cx="6521450" cy="92233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Система атестації</a:t>
            </a:r>
            <a:endParaRPr lang="en-US" altLang="en-US" sz="6000" dirty="0">
              <a:solidFill>
                <a:srgbClr val="0053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Bebas Neue" charset="0"/>
            </a:endParaRPr>
          </a:p>
        </p:txBody>
      </p:sp>
      <p:sp>
        <p:nvSpPr>
          <p:cNvPr id="77" name="Oval 101"/>
          <p:cNvSpPr/>
          <p:nvPr/>
        </p:nvSpPr>
        <p:spPr>
          <a:xfrm>
            <a:off x="16773525" y="3663950"/>
            <a:ext cx="2643188" cy="2563813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4800" dirty="0"/>
          </a:p>
        </p:txBody>
      </p:sp>
      <p:sp>
        <p:nvSpPr>
          <p:cNvPr id="78" name="TextBox 63"/>
          <p:cNvSpPr txBox="1">
            <a:spLocks noChangeArrowheads="1"/>
          </p:cNvSpPr>
          <p:nvPr/>
        </p:nvSpPr>
        <p:spPr bwMode="auto">
          <a:xfrm>
            <a:off x="16436975" y="6465888"/>
            <a:ext cx="3317875" cy="831850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spcAft>
                <a:spcPts val="3200"/>
              </a:spcAft>
              <a:defRPr/>
            </a:pPr>
            <a:r>
              <a:rPr lang="uk-UA" altLang="en-US" sz="5400" b="1" dirty="0">
                <a:latin typeface="+mj-lt"/>
                <a:cs typeface="+mn-cs"/>
              </a:rPr>
              <a:t>Повторна</a:t>
            </a:r>
            <a:endParaRPr lang="en-US" altLang="en-US" sz="5400" b="1" dirty="0">
              <a:latin typeface="+mj-lt"/>
              <a:cs typeface="+mn-cs"/>
            </a:endParaRPr>
          </a:p>
        </p:txBody>
      </p:sp>
      <p:sp>
        <p:nvSpPr>
          <p:cNvPr id="10249" name="TextBox 64"/>
          <p:cNvSpPr txBox="1">
            <a:spLocks noChangeArrowheads="1"/>
          </p:cNvSpPr>
          <p:nvPr/>
        </p:nvSpPr>
        <p:spPr bwMode="auto">
          <a:xfrm>
            <a:off x="13230225" y="7823200"/>
            <a:ext cx="9718675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571500" indent="-571500" algn="just"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з метою продовження дії попереднього кваліфікаційного посвідчення; або</a:t>
            </a:r>
          </a:p>
          <a:p>
            <a:pPr marL="571500" indent="-571500" algn="just"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з метою отримання кваліфікаційного посвідчення за іншим напрямом.</a:t>
            </a:r>
          </a:p>
        </p:txBody>
      </p:sp>
      <p:cxnSp>
        <p:nvCxnSpPr>
          <p:cNvPr id="5" name="Соединительная линия уступом 4"/>
          <p:cNvCxnSpPr>
            <a:stCxn id="76" idx="2"/>
            <a:endCxn id="102" idx="0"/>
          </p:cNvCxnSpPr>
          <p:nvPr/>
        </p:nvCxnSpPr>
        <p:spPr>
          <a:xfrm rot="5400000">
            <a:off x="8557419" y="32544"/>
            <a:ext cx="2020887" cy="5241925"/>
          </a:xfrm>
          <a:prstGeom prst="bentConnector3">
            <a:avLst/>
          </a:prstGeom>
          <a:ln>
            <a:solidFill>
              <a:srgbClr val="00534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Соединительная линия уступом 6"/>
          <p:cNvCxnSpPr>
            <a:stCxn id="76" idx="2"/>
            <a:endCxn id="77" idx="0"/>
          </p:cNvCxnSpPr>
          <p:nvPr/>
        </p:nvCxnSpPr>
        <p:spPr>
          <a:xfrm rot="16200000" flipH="1">
            <a:off x="14131925" y="-300037"/>
            <a:ext cx="2020887" cy="5907088"/>
          </a:xfrm>
          <a:prstGeom prst="bentConnector3">
            <a:avLst/>
          </a:prstGeom>
          <a:ln>
            <a:solidFill>
              <a:srgbClr val="00534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52" name="TextBox 64"/>
          <p:cNvSpPr txBox="1">
            <a:spLocks noChangeArrowheads="1"/>
          </p:cNvSpPr>
          <p:nvPr/>
        </p:nvSpPr>
        <p:spPr bwMode="auto">
          <a:xfrm>
            <a:off x="2555875" y="11725275"/>
            <a:ext cx="7380288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uk-UA" altLang="en-US" sz="4000" b="1">
                <a:solidFill>
                  <a:schemeClr val="bg1"/>
                </a:solidFill>
                <a:latin typeface="Arial" charset="0"/>
                <a:cs typeface="Arial" charset="0"/>
              </a:rPr>
              <a:t>Складається повний КІ</a:t>
            </a:r>
            <a:endParaRPr lang="en-US" altLang="en-US" sz="4000" b="1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0253" name="Прямоугольник 7"/>
          <p:cNvSpPr>
            <a:spLocks noChangeArrowheads="1"/>
          </p:cNvSpPr>
          <p:nvPr/>
        </p:nvSpPr>
        <p:spPr bwMode="auto">
          <a:xfrm>
            <a:off x="15192375" y="11736388"/>
            <a:ext cx="73802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uk-UA" altLang="en-US" sz="4000" b="1">
                <a:solidFill>
                  <a:schemeClr val="bg1"/>
                </a:solidFill>
                <a:latin typeface="Arial" charset="0"/>
                <a:cs typeface="Arial" charset="0"/>
              </a:rPr>
              <a:t>Складається скорочений КІ </a:t>
            </a:r>
            <a:endParaRPr lang="ru-RU" sz="4000" b="1">
              <a:solidFill>
                <a:schemeClr val="bg1"/>
              </a:solidFill>
            </a:endParaRPr>
          </a:p>
        </p:txBody>
      </p:sp>
      <p:pic>
        <p:nvPicPr>
          <p:cNvPr id="10254" name="Рисунок 16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5800725" y="3817938"/>
            <a:ext cx="2293938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Рисунок 17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16916400" y="3792538"/>
            <a:ext cx="2346325" cy="234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Box 64"/>
          <p:cNvSpPr txBox="1">
            <a:spLocks noChangeArrowheads="1"/>
          </p:cNvSpPr>
          <p:nvPr/>
        </p:nvSpPr>
        <p:spPr bwMode="auto">
          <a:xfrm>
            <a:off x="17484725" y="5910263"/>
            <a:ext cx="2205038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НКЦПФР</a:t>
            </a:r>
            <a:endParaRPr lang="en-US" altLang="en-US" sz="4000" b="1"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>
          <a:xfrm>
            <a:off x="17597438" y="3884613"/>
            <a:ext cx="1814512" cy="1812925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808" name="TextBox 66"/>
          <p:cNvSpPr txBox="1">
            <a:spLocks noChangeArrowheads="1"/>
          </p:cNvSpPr>
          <p:nvPr/>
        </p:nvSpPr>
        <p:spPr bwMode="auto">
          <a:xfrm>
            <a:off x="15581313" y="6802438"/>
            <a:ext cx="6334125" cy="58404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Розміщує на офіційному веб-сайті інформацію про організаторів навчання;</a:t>
            </a:r>
          </a:p>
          <a:p>
            <a:pPr marL="457200" indent="-457200" algn="just">
              <a:lnSpc>
                <a:spcPts val="3463"/>
              </a:lnSpc>
            </a:pPr>
            <a:endParaRPr lang="uk-UA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Виключає інформацію з офіційного веб-сайту про організаторів навчання, які </a:t>
            </a:r>
            <a:r>
              <a:rPr lang="ru-RU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протягом 24 місяців поспіль не здійснюють фактичну діяльність з проведення навчання.</a:t>
            </a:r>
          </a:p>
        </p:txBody>
      </p:sp>
      <p:sp>
        <p:nvSpPr>
          <p:cNvPr id="11268" name="TextBox 81"/>
          <p:cNvSpPr txBox="1">
            <a:spLocks noChangeArrowheads="1"/>
          </p:cNvSpPr>
          <p:nvPr/>
        </p:nvSpPr>
        <p:spPr bwMode="auto">
          <a:xfrm>
            <a:off x="9463088" y="5840413"/>
            <a:ext cx="5399087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Aft>
                <a:spcPts val="3200"/>
              </a:spcAft>
            </a:pPr>
            <a:r>
              <a:rPr lang="uk-UA" altLang="en-US" sz="4000" b="1">
                <a:latin typeface="Arial" charset="0"/>
              </a:rPr>
              <a:t>Організатор навчання</a:t>
            </a:r>
            <a:endParaRPr lang="en-US" altLang="en-US" sz="4000" b="1">
              <a:latin typeface="Arial" charset="0"/>
            </a:endParaRPr>
          </a:p>
        </p:txBody>
      </p:sp>
      <p:sp>
        <p:nvSpPr>
          <p:cNvPr id="83" name="Oval 82"/>
          <p:cNvSpPr/>
          <p:nvPr/>
        </p:nvSpPr>
        <p:spPr>
          <a:xfrm>
            <a:off x="10839450" y="3884613"/>
            <a:ext cx="1814513" cy="1812925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3818" name="TextBox 84"/>
          <p:cNvSpPr txBox="1">
            <a:spLocks noChangeArrowheads="1"/>
          </p:cNvSpPr>
          <p:nvPr/>
        </p:nvSpPr>
        <p:spPr bwMode="auto">
          <a:xfrm>
            <a:off x="9205913" y="6800850"/>
            <a:ext cx="5913437" cy="35956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Подає до НКЦПФР інформацію про себе та напрями навчання;</a:t>
            </a:r>
          </a:p>
          <a:p>
            <a:pPr marL="457200" indent="-457200" algn="just">
              <a:lnSpc>
                <a:spcPts val="3463"/>
              </a:lnSpc>
            </a:pPr>
            <a:endParaRPr lang="uk-UA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Несе відповідальність за організацію навчального процесу. </a:t>
            </a:r>
            <a:endParaRPr lang="en-US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 algn="just">
              <a:lnSpc>
                <a:spcPts val="3463"/>
              </a:lnSpc>
            </a:pPr>
            <a:endParaRPr lang="en-US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1271" name="TextBox 109"/>
          <p:cNvSpPr txBox="1">
            <a:spLocks noChangeArrowheads="1"/>
          </p:cNvSpPr>
          <p:nvPr/>
        </p:nvSpPr>
        <p:spPr bwMode="auto">
          <a:xfrm>
            <a:off x="3886200" y="5978525"/>
            <a:ext cx="24542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600"/>
              </a:spcAft>
            </a:pPr>
            <a:r>
              <a:rPr lang="uk-UA" altLang="en-US" sz="4000" b="1">
                <a:latin typeface="Arial" charset="0"/>
              </a:rPr>
              <a:t>Навчання</a:t>
            </a:r>
            <a:endParaRPr lang="en-US" altLang="en-US" sz="4000" b="1">
              <a:latin typeface="Arial" charset="0"/>
            </a:endParaRPr>
          </a:p>
        </p:txBody>
      </p:sp>
      <p:sp>
        <p:nvSpPr>
          <p:cNvPr id="114" name="Oval 113"/>
          <p:cNvSpPr/>
          <p:nvPr/>
        </p:nvSpPr>
        <p:spPr>
          <a:xfrm>
            <a:off x="4205288" y="3884613"/>
            <a:ext cx="1814512" cy="1812925"/>
          </a:xfrm>
          <a:prstGeom prst="ellipse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273" name="TextBox 118"/>
          <p:cNvSpPr txBox="1">
            <a:spLocks noChangeArrowheads="1"/>
          </p:cNvSpPr>
          <p:nvPr/>
        </p:nvSpPr>
        <p:spPr bwMode="auto">
          <a:xfrm>
            <a:off x="2462213" y="6800850"/>
            <a:ext cx="5929312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Особа навчається за власним бажанням;</a:t>
            </a: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endParaRPr lang="uk-UA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r>
              <a:rPr lang="uk-UA" altLang="en-US" sz="4000">
                <a:solidFill>
                  <a:srgbClr val="000000"/>
                </a:solidFill>
                <a:latin typeface="Arial" charset="0"/>
                <a:cs typeface="Arial" charset="0"/>
              </a:rPr>
              <a:t>Особа обирає навчальний заклад на власний розсуд.</a:t>
            </a:r>
            <a:endParaRPr lang="en-US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marL="457200" indent="-457200" algn="just">
              <a:lnSpc>
                <a:spcPts val="3463"/>
              </a:lnSpc>
              <a:buFont typeface="Wingdings" pitchFamily="2" charset="2"/>
              <a:buChar char="ü"/>
            </a:pPr>
            <a:endParaRPr lang="en-US" altLang="en-US" sz="40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63" name="Rectangle 19"/>
          <p:cNvSpPr>
            <a:spLocks/>
          </p:cNvSpPr>
          <p:nvPr/>
        </p:nvSpPr>
        <p:spPr bwMode="auto">
          <a:xfrm>
            <a:off x="9966325" y="720725"/>
            <a:ext cx="3552825" cy="922338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Навчання</a:t>
            </a:r>
            <a:endParaRPr lang="en-US" altLang="en-US" sz="6000" dirty="0">
              <a:solidFill>
                <a:srgbClr val="0053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Bebas Neue" charset="0"/>
            </a:endParaRPr>
          </a:p>
        </p:txBody>
      </p:sp>
      <p:cxnSp>
        <p:nvCxnSpPr>
          <p:cNvPr id="10" name="Прямая со стрелкой 9"/>
          <p:cNvCxnSpPr>
            <a:stCxn id="63" idx="2"/>
            <a:endCxn id="83" idx="0"/>
          </p:cNvCxnSpPr>
          <p:nvPr/>
        </p:nvCxnSpPr>
        <p:spPr>
          <a:xfrm>
            <a:off x="11742738" y="1643063"/>
            <a:ext cx="3175" cy="2241550"/>
          </a:xfrm>
          <a:prstGeom prst="straightConnector1">
            <a:avLst/>
          </a:prstGeom>
          <a:ln>
            <a:solidFill>
              <a:srgbClr val="00534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>
            <a:stCxn id="63" idx="2"/>
            <a:endCxn id="114" idx="0"/>
          </p:cNvCxnSpPr>
          <p:nvPr/>
        </p:nvCxnSpPr>
        <p:spPr>
          <a:xfrm rot="5400000">
            <a:off x="7308057" y="-551656"/>
            <a:ext cx="2239962" cy="6629400"/>
          </a:xfrm>
          <a:prstGeom prst="bentConnector3">
            <a:avLst/>
          </a:prstGeom>
          <a:ln>
            <a:solidFill>
              <a:srgbClr val="00534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Соединительная линия уступом 13"/>
          <p:cNvCxnSpPr>
            <a:stCxn id="63" idx="2"/>
            <a:endCxn id="66" idx="0"/>
          </p:cNvCxnSpPr>
          <p:nvPr/>
        </p:nvCxnSpPr>
        <p:spPr>
          <a:xfrm rot="16200000" flipH="1">
            <a:off x="14004132" y="-618331"/>
            <a:ext cx="2239962" cy="6762750"/>
          </a:xfrm>
          <a:prstGeom prst="bentConnector3">
            <a:avLst/>
          </a:prstGeom>
          <a:ln>
            <a:solidFill>
              <a:srgbClr val="00534C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278" name="Рисунок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rcRect/>
          <a:stretch>
            <a:fillRect/>
          </a:stretch>
        </p:blipFill>
        <p:spPr bwMode="auto">
          <a:xfrm>
            <a:off x="11164888" y="4221163"/>
            <a:ext cx="1203325" cy="1204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9" name="Рисунок 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rcRect/>
          <a:stretch>
            <a:fillRect/>
          </a:stretch>
        </p:blipFill>
        <p:spPr bwMode="auto">
          <a:xfrm>
            <a:off x="4379913" y="3992563"/>
            <a:ext cx="1465262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80" name="Рисунок 6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17748250" y="4043363"/>
            <a:ext cx="1512888" cy="151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hape 782"/>
          <p:cNvSpPr>
            <a:spLocks/>
          </p:cNvSpPr>
          <p:nvPr/>
        </p:nvSpPr>
        <p:spPr bwMode="auto">
          <a:xfrm rot="10800000">
            <a:off x="10115550" y="3959225"/>
            <a:ext cx="4321175" cy="9361488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txBody>
          <a:bodyPr lIns="0" tIns="0" rIns="0" bIns="0" anchor="ctr"/>
          <a:lstStyle/>
          <a:p>
            <a:pPr eaLnBrk="0" hangingPunct="0">
              <a:defRPr/>
            </a:pPr>
            <a:endParaRPr lang="en-US" dirty="0">
              <a:latin typeface="Arial" charset="0"/>
              <a:ea typeface="ＭＳ Ｐゴシック" charset="-128"/>
              <a:cs typeface="+mn-cs"/>
            </a:endParaRPr>
          </a:p>
        </p:txBody>
      </p:sp>
      <p:sp>
        <p:nvSpPr>
          <p:cNvPr id="23" name="Shape 782"/>
          <p:cNvSpPr/>
          <p:nvPr/>
        </p:nvSpPr>
        <p:spPr>
          <a:xfrm rot="10800000">
            <a:off x="19296063" y="3959225"/>
            <a:ext cx="4792662" cy="9361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rgbClr val="19B49B"/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defTabSz="1828434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dirty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Shape 782"/>
          <p:cNvSpPr/>
          <p:nvPr/>
        </p:nvSpPr>
        <p:spPr>
          <a:xfrm rot="10800000">
            <a:off x="900113" y="3959225"/>
            <a:ext cx="4319587" cy="9361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4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defTabSz="1828434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dirty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2292" name="TextBox 48"/>
          <p:cNvSpPr txBox="1">
            <a:spLocks noChangeArrowheads="1"/>
          </p:cNvSpPr>
          <p:nvPr/>
        </p:nvSpPr>
        <p:spPr bwMode="auto">
          <a:xfrm>
            <a:off x="900113" y="4716463"/>
            <a:ext cx="43195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ctr"/>
            <a:r>
              <a:rPr lang="uk-UA" altLang="en-US" sz="2800" b="1">
                <a:solidFill>
                  <a:schemeClr val="bg1"/>
                </a:solidFill>
                <a:latin typeface="Arial" charset="0"/>
              </a:rPr>
              <a:t>Порядок зарахування</a:t>
            </a:r>
          </a:p>
        </p:txBody>
      </p:sp>
      <p:sp>
        <p:nvSpPr>
          <p:cNvPr id="12293" name="Rectangle 53"/>
          <p:cNvSpPr>
            <a:spLocks noChangeArrowheads="1"/>
          </p:cNvSpPr>
          <p:nvPr/>
        </p:nvSpPr>
        <p:spPr bwMode="auto">
          <a:xfrm>
            <a:off x="19296063" y="5688013"/>
            <a:ext cx="4792662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Надає право на зарахування екзаменаційного(-их) модуля(-ів);</a:t>
            </a:r>
          </a:p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</a:p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Документ діє 3 роки.</a:t>
            </a:r>
          </a:p>
          <a:p>
            <a:pPr algn="just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Саморегулівна організація веде реєстр виданих документів.</a:t>
            </a:r>
            <a:endParaRPr lang="en-US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294" name="TextBox 54"/>
          <p:cNvSpPr txBox="1">
            <a:spLocks noChangeArrowheads="1"/>
          </p:cNvSpPr>
          <p:nvPr/>
        </p:nvSpPr>
        <p:spPr bwMode="auto">
          <a:xfrm>
            <a:off x="19296063" y="4716463"/>
            <a:ext cx="43195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ctr"/>
            <a:r>
              <a:rPr lang="uk-UA" altLang="en-US" sz="2800" b="1">
                <a:solidFill>
                  <a:schemeClr val="bg1"/>
                </a:solidFill>
                <a:latin typeface="Arial" charset="0"/>
              </a:rPr>
              <a:t>Документ про нарахування токенів</a:t>
            </a:r>
            <a:endParaRPr lang="id-ID" altLang="en-US" sz="2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0" name="Rectangle 19"/>
          <p:cNvSpPr>
            <a:spLocks/>
          </p:cNvSpPr>
          <p:nvPr/>
        </p:nvSpPr>
        <p:spPr bwMode="auto">
          <a:xfrm>
            <a:off x="1379538" y="720725"/>
            <a:ext cx="21745575" cy="153828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Безперервний професійний розвиток фахівця</a:t>
            </a:r>
          </a:p>
          <a:p>
            <a:pPr algn="ctr">
              <a:defRPr/>
            </a:pPr>
            <a:r>
              <a:rPr lang="uk-UA" altLang="en-US" sz="4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(в межах повторної атестації)</a:t>
            </a:r>
            <a:endParaRPr lang="en-US" altLang="en-US" sz="4000" dirty="0">
              <a:solidFill>
                <a:srgbClr val="0053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Bebas Neue" charset="0"/>
            </a:endParaRPr>
          </a:p>
        </p:txBody>
      </p:sp>
      <p:sp>
        <p:nvSpPr>
          <p:cNvPr id="12296" name="Rectangle 53"/>
          <p:cNvSpPr>
            <a:spLocks noChangeArrowheads="1"/>
          </p:cNvSpPr>
          <p:nvPr/>
        </p:nvSpPr>
        <p:spPr bwMode="auto">
          <a:xfrm>
            <a:off x="576263" y="6467475"/>
            <a:ext cx="431641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just">
              <a:lnSpc>
                <a:spcPct val="150000"/>
              </a:lnSpc>
            </a:pPr>
            <a:endParaRPr lang="en-US" altLang="en-US" sz="22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Rectangle 33"/>
          <p:cNvSpPr>
            <a:spLocks noChangeArrowheads="1"/>
          </p:cNvSpPr>
          <p:nvPr/>
        </p:nvSpPr>
        <p:spPr bwMode="auto">
          <a:xfrm>
            <a:off x="1412875" y="2328630"/>
            <a:ext cx="21678900" cy="1015626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uk-UA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Внутрішній документ </a:t>
            </a:r>
            <a:r>
              <a:rPr lang="uk-UA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Саморегулівної Організації</a:t>
            </a:r>
            <a:r>
              <a:rPr lang="uk-UA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затверджений НКЦПФР, встановлює та регулює:</a:t>
            </a:r>
          </a:p>
        </p:txBody>
      </p:sp>
      <p:sp>
        <p:nvSpPr>
          <p:cNvPr id="12298" name="TextBox 48"/>
          <p:cNvSpPr txBox="1">
            <a:spLocks noChangeArrowheads="1"/>
          </p:cNvSpPr>
          <p:nvPr/>
        </p:nvSpPr>
        <p:spPr bwMode="auto">
          <a:xfrm>
            <a:off x="10152063" y="4824413"/>
            <a:ext cx="4319587" cy="71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ctr"/>
            <a:r>
              <a:rPr lang="uk-UA" altLang="en-US" sz="2800" b="1">
                <a:solidFill>
                  <a:schemeClr val="bg1"/>
                </a:solidFill>
                <a:latin typeface="Arial" charset="0"/>
              </a:rPr>
              <a:t>Токени</a:t>
            </a:r>
          </a:p>
        </p:txBody>
      </p:sp>
      <p:sp>
        <p:nvSpPr>
          <p:cNvPr id="12299" name="Rectangle 33"/>
          <p:cNvSpPr>
            <a:spLocks noChangeArrowheads="1"/>
          </p:cNvSpPr>
          <p:nvPr/>
        </p:nvSpPr>
        <p:spPr bwMode="auto">
          <a:xfrm>
            <a:off x="900113" y="5688013"/>
            <a:ext cx="4319587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 eaLnBrk="0" hangingPunct="0">
              <a:buFont typeface="Wingdings" pitchFamily="2" charset="2"/>
              <a:buChar char="Ø"/>
            </a:pPr>
            <a:r>
              <a:rPr lang="uk-UA" sz="2600">
                <a:solidFill>
                  <a:schemeClr val="bg1"/>
                </a:solidFill>
                <a:latin typeface="Arial" charset="0"/>
                <a:cs typeface="Arial" charset="0"/>
              </a:rPr>
              <a:t>Фіксація стану БПР фахівця за відповідними напрямами, нарахування токенів та надання документа про БПР здійснюється Саморегулівною організацією;</a:t>
            </a:r>
          </a:p>
          <a:p>
            <a:pPr marL="342900" indent="-342900" algn="just" eaLnBrk="0" hangingPunct="0">
              <a:buFont typeface="Wingdings" pitchFamily="2" charset="2"/>
              <a:buChar char="Ø"/>
            </a:pPr>
            <a:r>
              <a:rPr lang="uk-UA" sz="2600">
                <a:solidFill>
                  <a:schemeClr val="bg1"/>
                </a:solidFill>
                <a:latin typeface="Arial" charset="0"/>
                <a:cs typeface="Arial" charset="0"/>
              </a:rPr>
              <a:t>Остаточне рішення про зарахування певного екзаменаційного модулю приймає Атестаційний центр.</a:t>
            </a:r>
          </a:p>
        </p:txBody>
      </p:sp>
      <p:sp>
        <p:nvSpPr>
          <p:cNvPr id="12300" name="Shape 782"/>
          <p:cNvSpPr>
            <a:spLocks/>
          </p:cNvSpPr>
          <p:nvPr/>
        </p:nvSpPr>
        <p:spPr bwMode="auto">
          <a:xfrm rot="10800000">
            <a:off x="5543550" y="3959225"/>
            <a:ext cx="4321175" cy="9361488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0" tIns="0" rIns="0" bIns="0" anchor="ctr"/>
          <a:lstStyle/>
          <a:p>
            <a:endParaRPr lang="uk-UA"/>
          </a:p>
        </p:txBody>
      </p:sp>
      <p:sp>
        <p:nvSpPr>
          <p:cNvPr id="12301" name="Rectangle 29"/>
          <p:cNvSpPr>
            <a:spLocks noChangeArrowheads="1"/>
          </p:cNvSpPr>
          <p:nvPr/>
        </p:nvSpPr>
        <p:spPr bwMode="auto">
          <a:xfrm>
            <a:off x="5543550" y="5688013"/>
            <a:ext cx="4321175" cy="7786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Навчання (курси, тренінги, лекції тощо);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Успішне складання іспитів;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Викладання (лекцій, семінарів тощо);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Виступи (на конференціях, круглих столах та форумах);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Участь у робочих групах;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Публікації (наукові статті, видання книг тощо).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 інша діяльність, визначена Внутрішнім документом Саморегулівної організації.</a:t>
            </a:r>
            <a:endParaRPr lang="en-US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2302" name="TextBox 30"/>
          <p:cNvSpPr txBox="1">
            <a:spLocks noChangeArrowheads="1"/>
          </p:cNvSpPr>
          <p:nvPr/>
        </p:nvSpPr>
        <p:spPr bwMode="auto">
          <a:xfrm>
            <a:off x="5616575" y="4643438"/>
            <a:ext cx="4319588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ctr"/>
            <a:r>
              <a:rPr lang="uk-UA" altLang="en-US" sz="2800" b="1">
                <a:solidFill>
                  <a:schemeClr val="bg1"/>
                </a:solidFill>
                <a:latin typeface="Arial" charset="0"/>
              </a:rPr>
              <a:t>Форми БПР та порядок акредитації</a:t>
            </a:r>
            <a:endParaRPr lang="id-ID" altLang="en-US" sz="2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32" name="Shape 782"/>
          <p:cNvSpPr/>
          <p:nvPr/>
        </p:nvSpPr>
        <p:spPr>
          <a:xfrm rot="10800000">
            <a:off x="14724063" y="3959225"/>
            <a:ext cx="4319587" cy="93614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0"/>
                </a:moveTo>
                <a:cubicBezTo>
                  <a:pt x="631" y="0"/>
                  <a:pt x="0" y="391"/>
                  <a:pt x="0" y="873"/>
                </a:cubicBezTo>
                <a:lnTo>
                  <a:pt x="0" y="19208"/>
                </a:lnTo>
                <a:cubicBezTo>
                  <a:pt x="0" y="19690"/>
                  <a:pt x="631" y="20081"/>
                  <a:pt x="1408" y="20081"/>
                </a:cubicBezTo>
                <a:lnTo>
                  <a:pt x="9360" y="20081"/>
                </a:lnTo>
                <a:lnTo>
                  <a:pt x="10800" y="21600"/>
                </a:lnTo>
                <a:lnTo>
                  <a:pt x="12240" y="20081"/>
                </a:lnTo>
                <a:lnTo>
                  <a:pt x="20192" y="20081"/>
                </a:lnTo>
                <a:cubicBezTo>
                  <a:pt x="20969" y="20081"/>
                  <a:pt x="21600" y="19690"/>
                  <a:pt x="21600" y="19208"/>
                </a:cubicBezTo>
                <a:lnTo>
                  <a:pt x="21600" y="873"/>
                </a:lnTo>
                <a:cubicBezTo>
                  <a:pt x="21600" y="391"/>
                  <a:pt x="20969" y="0"/>
                  <a:pt x="20192" y="0"/>
                </a:cubicBezTo>
                <a:lnTo>
                  <a:pt x="1408" y="0"/>
                </a:lnTo>
                <a:close/>
              </a:path>
            </a:pathLst>
          </a:custGeom>
          <a:solidFill>
            <a:schemeClr val="accent2">
              <a:lumMod val="90000"/>
              <a:lumOff val="10000"/>
            </a:schemeClr>
          </a:solidFill>
          <a:ln w="12700" cap="flat">
            <a:noFill/>
            <a:miter lim="400000"/>
          </a:ln>
          <a:effectLst/>
        </p:spPr>
        <p:txBody>
          <a:bodyPr lIns="0" tIns="0" rIns="0" bIns="0" anchor="ctr"/>
          <a:lstStyle/>
          <a:p>
            <a:pPr defTabSz="1828434" fontAlgn="auto">
              <a:spcBef>
                <a:spcPts val="0"/>
              </a:spcBef>
              <a:spcAft>
                <a:spcPts val="0"/>
              </a:spcAft>
              <a:defRPr sz="3200">
                <a:solidFill>
                  <a:srgbClr val="FFFFFF"/>
                </a:solidFill>
              </a:defRPr>
            </a:pPr>
            <a:endParaRPr sz="3200" dirty="0">
              <a:solidFill>
                <a:srgbClr val="FFFFFF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12304" name="Rectangle 31"/>
          <p:cNvSpPr>
            <a:spLocks noChangeArrowheads="1"/>
          </p:cNvSpPr>
          <p:nvPr/>
        </p:nvSpPr>
        <p:spPr bwMode="auto">
          <a:xfrm>
            <a:off x="10115550" y="5688013"/>
            <a:ext cx="4321175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Факт БПР</a:t>
            </a:r>
            <a:r>
              <a:rPr lang="en-US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= відповідна кількість токенів;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Строк дії токена – 3 роки;</a:t>
            </a:r>
          </a:p>
          <a:p>
            <a:pPr marL="342900" indent="-342900" algn="just">
              <a:buFont typeface="Wingdings" pitchFamily="2" charset="2"/>
              <a:buChar char="Ø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Токен містить інформацію про напрям та екзаменаційний модуль, до якого відносяться.</a:t>
            </a:r>
          </a:p>
        </p:txBody>
      </p:sp>
      <p:sp>
        <p:nvSpPr>
          <p:cNvPr id="12305" name="TextBox 32"/>
          <p:cNvSpPr txBox="1">
            <a:spLocks noChangeArrowheads="1"/>
          </p:cNvSpPr>
          <p:nvPr/>
        </p:nvSpPr>
        <p:spPr bwMode="auto">
          <a:xfrm>
            <a:off x="14724063" y="4716463"/>
            <a:ext cx="4319587" cy="1046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82843" tIns="91422" rIns="182843" bIns="91422">
            <a:spAutoFit/>
          </a:bodyPr>
          <a:lstStyle/>
          <a:p>
            <a:pPr algn="ctr"/>
            <a:r>
              <a:rPr lang="uk-UA" altLang="en-US" sz="2800" b="1">
                <a:solidFill>
                  <a:schemeClr val="bg1"/>
                </a:solidFill>
                <a:latin typeface="Arial" charset="0"/>
              </a:rPr>
              <a:t>Порядок нарахування токенів</a:t>
            </a:r>
            <a:endParaRPr lang="id-ID" altLang="en-US" sz="2800" b="1">
              <a:solidFill>
                <a:schemeClr val="bg1"/>
              </a:solidFill>
              <a:latin typeface="Arial" charset="0"/>
            </a:endParaRPr>
          </a:p>
        </p:txBody>
      </p:sp>
      <p:cxnSp>
        <p:nvCxnSpPr>
          <p:cNvPr id="3" name="Прямая соединительная линия 2"/>
          <p:cNvCxnSpPr>
            <a:cxnSpLocks/>
          </p:cNvCxnSpPr>
          <p:nvPr/>
        </p:nvCxnSpPr>
        <p:spPr>
          <a:xfrm>
            <a:off x="906463" y="5640388"/>
            <a:ext cx="23002875" cy="57150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3"/>
          <p:cNvSpPr>
            <a:spLocks noChangeArrowheads="1"/>
          </p:cNvSpPr>
          <p:nvPr/>
        </p:nvSpPr>
        <p:spPr bwMode="auto">
          <a:xfrm>
            <a:off x="14724063" y="5688013"/>
            <a:ext cx="4319587" cy="6586537"/>
          </a:xfrm>
          <a:prstGeom prst="rect">
            <a:avLst/>
          </a:prstGeom>
          <a:noFill/>
          <a:ln>
            <a:noFill/>
          </a:ln>
        </p:spPr>
        <p:txBody>
          <a:bodyPr lIns="182843" tIns="91422" rIns="182843" bIns="91422">
            <a:spAutoFit/>
          </a:bodyPr>
          <a:lstStyle/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При нарахуванні токенів використовується шкала та порядок, встановлені Внутрішнім документом Саморегулівної організації.</a:t>
            </a:r>
          </a:p>
          <a:p>
            <a:pPr algn="just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just"/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Додержуються наступні принципи:</a:t>
            </a:r>
          </a:p>
          <a:p>
            <a:pPr algn="just">
              <a:buFont typeface="Wingdings" pitchFamily="2" charset="2"/>
              <a:buChar char="ü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доречність;</a:t>
            </a:r>
          </a:p>
          <a:p>
            <a:pPr algn="just">
              <a:buFont typeface="Wingdings" pitchFamily="2" charset="2"/>
              <a:buChar char="ü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вимірювання;</a:t>
            </a:r>
          </a:p>
          <a:p>
            <a:pPr algn="just">
              <a:buFont typeface="Wingdings" pitchFamily="2" charset="2"/>
              <a:buChar char="ü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перевірка;</a:t>
            </a:r>
          </a:p>
          <a:p>
            <a:pPr algn="just">
              <a:buFont typeface="Wingdings" pitchFamily="2" charset="2"/>
              <a:buChar char="ü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недискримінаційність;</a:t>
            </a:r>
          </a:p>
          <a:p>
            <a:pPr algn="just">
              <a:buFont typeface="Wingdings" pitchFamily="2" charset="2"/>
              <a:buChar char="ü"/>
            </a:pPr>
            <a:r>
              <a:rPr lang="uk-UA" altLang="en-US" sz="2600">
                <a:solidFill>
                  <a:schemeClr val="bg1"/>
                </a:solidFill>
                <a:latin typeface="Arial" charset="0"/>
                <a:cs typeface="Arial" charset="0"/>
              </a:rPr>
              <a:t>прозорість.</a:t>
            </a:r>
            <a:endParaRPr lang="en-US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just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pPr algn="just"/>
            <a:endParaRPr lang="uk-UA" altLang="en-US" sz="260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Облачко с текстом: овальное 17"/>
          <p:cNvSpPr/>
          <p:nvPr/>
        </p:nvSpPr>
        <p:spPr>
          <a:xfrm>
            <a:off x="4437063" y="11790363"/>
            <a:ext cx="4368800" cy="1341437"/>
          </a:xfrm>
          <a:prstGeom prst="wedgeEllipse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17" name="Облачко с текстом: прямоугольное 16"/>
          <p:cNvSpPr/>
          <p:nvPr/>
        </p:nvSpPr>
        <p:spPr>
          <a:xfrm>
            <a:off x="11166475" y="11790363"/>
            <a:ext cx="7859713" cy="1525587"/>
          </a:xfrm>
          <a:prstGeom prst="wedgeRectCallou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15" name="Прямоугольник: загнутый угол 14"/>
          <p:cNvSpPr/>
          <p:nvPr/>
        </p:nvSpPr>
        <p:spPr>
          <a:xfrm>
            <a:off x="9517063" y="9720263"/>
            <a:ext cx="5759450" cy="1439862"/>
          </a:xfrm>
          <a:prstGeom prst="foldedCorner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14" name="Прямоугольник: загнутый угол 13"/>
          <p:cNvSpPr/>
          <p:nvPr/>
        </p:nvSpPr>
        <p:spPr>
          <a:xfrm>
            <a:off x="2616200" y="9720263"/>
            <a:ext cx="5761038" cy="1439862"/>
          </a:xfrm>
          <a:prstGeom prst="foldedCorner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992438" y="7661275"/>
            <a:ext cx="2887662" cy="1128713"/>
          </a:xfrm>
          <a:prstGeom prst="flowChartProcess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1638300" y="3625850"/>
            <a:ext cx="6832600" cy="3214688"/>
          </a:xfrm>
          <a:prstGeom prst="flowChartProcess">
            <a:avLst/>
          </a:prstGeom>
          <a:solidFill>
            <a:schemeClr val="bg1">
              <a:lumMod val="6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55" name="TextBox 54"/>
          <p:cNvSpPr txBox="1"/>
          <p:nvPr/>
        </p:nvSpPr>
        <p:spPr>
          <a:xfrm>
            <a:off x="1922463" y="3845595"/>
            <a:ext cx="6232525" cy="2885405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457200" indent="-457200" algn="just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Міжнародна/національна організація,</a:t>
            </a:r>
          </a:p>
          <a:p>
            <a:pPr marL="457200" indent="-457200" algn="just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 асоціація, </a:t>
            </a:r>
          </a:p>
          <a:p>
            <a:pPr marL="457200" indent="-457200" algn="just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Ø"/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інший заклад АБО</a:t>
            </a:r>
          </a:p>
          <a:p>
            <a:pPr marL="457200" indent="-457200" algn="just"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buFont typeface="Wingdings" panose="05000000000000000000" pitchFamily="2" charset="2"/>
              <a:buChar char="Ø"/>
              <a:defRPr/>
            </a:pPr>
            <a:r>
              <a:rPr lang="uk-UA" sz="2800" b="1" cap="all" spc="53" dirty="0" err="1">
                <a:latin typeface="+mj-lt"/>
                <a:ea typeface="+mn-ea"/>
                <a:cs typeface="+mn-cs"/>
              </a:rPr>
              <a:t>Саморегулівна</a:t>
            </a:r>
            <a:r>
              <a:rPr lang="uk-UA" sz="2800" b="1" cap="all" spc="53" dirty="0">
                <a:latin typeface="+mj-lt"/>
                <a:ea typeface="+mn-ea"/>
                <a:cs typeface="+mn-cs"/>
              </a:rPr>
              <a:t> організація</a:t>
            </a:r>
            <a:endParaRPr lang="en-US" sz="2800" b="1" cap="all" spc="53" dirty="0">
              <a:latin typeface="+mj-lt"/>
              <a:ea typeface="+mn-ea"/>
              <a:cs typeface="+mn-cs"/>
            </a:endParaRPr>
          </a:p>
        </p:txBody>
      </p:sp>
      <p:sp>
        <p:nvSpPr>
          <p:cNvPr id="15365" name="TextBox 58"/>
          <p:cNvSpPr txBox="1">
            <a:spLocks noChangeArrowheads="1"/>
          </p:cNvSpPr>
          <p:nvPr/>
        </p:nvSpPr>
        <p:spPr bwMode="auto">
          <a:xfrm>
            <a:off x="14187488" y="4011613"/>
            <a:ext cx="8910637" cy="22082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marL="342900" indent="-342900" algn="just">
              <a:lnSpc>
                <a:spcPts val="3463"/>
              </a:lnSpc>
              <a:buFont typeface="Wingdings" panose="05000000000000000000" pitchFamily="2" charset="2"/>
              <a:buChar char="ü"/>
              <a:defRPr/>
            </a:pPr>
            <a:r>
              <a:rPr lang="uk-UA" sz="2800" dirty="0">
                <a:solidFill>
                  <a:srgbClr val="000000"/>
                </a:solidFill>
                <a:latin typeface="+mn-lt"/>
                <a:cs typeface="Arial" charset="0"/>
              </a:rPr>
              <a:t>Програма (-и) екзаменування;</a:t>
            </a:r>
          </a:p>
          <a:p>
            <a:pPr marL="342900" indent="-342900" algn="just">
              <a:lnSpc>
                <a:spcPts val="3463"/>
              </a:lnSpc>
              <a:buFont typeface="Wingdings" panose="05000000000000000000" pitchFamily="2" charset="2"/>
              <a:buChar char="ü"/>
              <a:defRPr/>
            </a:pPr>
            <a:r>
              <a:rPr lang="uk-UA" sz="2800" dirty="0">
                <a:solidFill>
                  <a:srgbClr val="000000"/>
                </a:solidFill>
                <a:latin typeface="+mn-lt"/>
                <a:cs typeface="Arial" charset="0"/>
              </a:rPr>
              <a:t>інформація про обсяг, формат, схему оцінювання, тощо;</a:t>
            </a:r>
          </a:p>
          <a:p>
            <a:pPr marL="342900" indent="-342900" algn="just">
              <a:lnSpc>
                <a:spcPts val="3463"/>
              </a:lnSpc>
              <a:buFont typeface="Wingdings" panose="05000000000000000000" pitchFamily="2" charset="2"/>
              <a:buChar char="ü"/>
              <a:defRPr/>
            </a:pPr>
            <a:r>
              <a:rPr lang="uk-UA" sz="2800" dirty="0">
                <a:solidFill>
                  <a:srgbClr val="000000"/>
                </a:solidFill>
                <a:latin typeface="+mn-lt"/>
                <a:cs typeface="Arial" charset="0"/>
              </a:rPr>
              <a:t>обґрунтування щодо права на залік відповідного екзаменаційного модуля.</a:t>
            </a:r>
            <a:endParaRPr lang="en-US" altLang="en-US" sz="28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3349625" y="7931150"/>
            <a:ext cx="2027238" cy="538163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defTabSz="1828434" fontAlgn="auto">
              <a:lnSpc>
                <a:spcPts val="4533"/>
              </a:lnSpc>
              <a:spcBef>
                <a:spcPts val="0"/>
              </a:spcBef>
              <a:spcAft>
                <a:spcPts val="1600"/>
              </a:spcAft>
              <a:defRPr/>
            </a:pPr>
            <a:r>
              <a:rPr lang="uk-UA" b="1" cap="all" spc="53" dirty="0">
                <a:latin typeface="+mj-lt"/>
                <a:ea typeface="+mn-ea"/>
                <a:cs typeface="+mn-cs"/>
              </a:rPr>
              <a:t>НКЦПФР</a:t>
            </a:r>
            <a:endParaRPr lang="en-US" b="1" cap="all" spc="53" dirty="0">
              <a:latin typeface="+mj-lt"/>
              <a:ea typeface="+mn-ea"/>
              <a:cs typeface="+mn-cs"/>
            </a:endParaRPr>
          </a:p>
        </p:txBody>
      </p:sp>
      <p:grpSp>
        <p:nvGrpSpPr>
          <p:cNvPr id="14346" name="Группа 76"/>
          <p:cNvGrpSpPr>
            <a:grpSpLocks/>
          </p:cNvGrpSpPr>
          <p:nvPr/>
        </p:nvGrpSpPr>
        <p:grpSpPr bwMode="auto">
          <a:xfrm>
            <a:off x="525463" y="4638675"/>
            <a:ext cx="954087" cy="954088"/>
            <a:chOff x="12362065" y="1798095"/>
            <a:chExt cx="954088" cy="954087"/>
          </a:xfrm>
        </p:grpSpPr>
        <p:sp>
          <p:nvSpPr>
            <p:cNvPr id="90" name="Oval 89"/>
            <p:cNvSpPr/>
            <p:nvPr/>
          </p:nvSpPr>
          <p:spPr>
            <a:xfrm>
              <a:off x="12362065" y="1798095"/>
              <a:ext cx="954088" cy="95408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12612890" y="2013995"/>
              <a:ext cx="468312" cy="49212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01</a:t>
              </a:r>
            </a:p>
          </p:txBody>
        </p:sp>
      </p:grpSp>
      <p:pic>
        <p:nvPicPr>
          <p:cNvPr id="14347" name="Рисунок 34" descr="Изображение выглядит как текст&#10;&#10;Автоматически созданное описание"/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578" r="3578"/>
          <a:stretch>
            <a:fillRect/>
          </a:stretch>
        </p:blipFill>
        <p:spPr>
          <a:xfrm>
            <a:off x="9266238" y="3622675"/>
            <a:ext cx="3549650" cy="3235325"/>
          </a:xfrm>
          <a:ln>
            <a:solidFill>
              <a:schemeClr val="tx1"/>
            </a:solidFill>
          </a:ln>
        </p:spPr>
      </p:pic>
      <p:grpSp>
        <p:nvGrpSpPr>
          <p:cNvPr id="14348" name="Группа 77"/>
          <p:cNvGrpSpPr>
            <a:grpSpLocks/>
          </p:cNvGrpSpPr>
          <p:nvPr/>
        </p:nvGrpSpPr>
        <p:grpSpPr bwMode="auto">
          <a:xfrm>
            <a:off x="525463" y="7661275"/>
            <a:ext cx="954087" cy="954088"/>
            <a:chOff x="12369823" y="6439355"/>
            <a:chExt cx="954088" cy="954088"/>
          </a:xfrm>
        </p:grpSpPr>
        <p:sp>
          <p:nvSpPr>
            <p:cNvPr id="59" name="Oval 85"/>
            <p:cNvSpPr/>
            <p:nvPr/>
          </p:nvSpPr>
          <p:spPr>
            <a:xfrm>
              <a:off x="12369823" y="6439355"/>
              <a:ext cx="954088" cy="95408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12612710" y="6636205"/>
              <a:ext cx="468313" cy="49212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0</a:t>
              </a:r>
              <a:r>
                <a:rPr lang="uk-UA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2</a:t>
              </a:r>
              <a:endParaRPr lang="en-US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endParaRPr>
            </a:p>
          </p:txBody>
        </p:sp>
      </p:grpSp>
      <p:sp>
        <p:nvSpPr>
          <p:cNvPr id="69" name="TextBox 52"/>
          <p:cNvSpPr txBox="1">
            <a:spLocks noChangeArrowheads="1"/>
          </p:cNvSpPr>
          <p:nvPr/>
        </p:nvSpPr>
        <p:spPr bwMode="auto">
          <a:xfrm>
            <a:off x="6211888" y="8177213"/>
            <a:ext cx="4892675" cy="8667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463"/>
              </a:lnSpc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Порівняльний аналіз:</a:t>
            </a:r>
          </a:p>
          <a:p>
            <a:pPr algn="ctr">
              <a:lnSpc>
                <a:spcPts val="3463"/>
              </a:lnSpc>
              <a:defRPr/>
            </a:pPr>
            <a:endParaRPr lang="en-US" altLang="en-US" sz="2800" dirty="0">
              <a:solidFill>
                <a:srgbClr val="000000"/>
              </a:solidFill>
              <a:latin typeface="+mn-lt"/>
              <a:cs typeface="Arial" charset="0"/>
            </a:endParaRPr>
          </a:p>
        </p:txBody>
      </p:sp>
      <p:grpSp>
        <p:nvGrpSpPr>
          <p:cNvPr id="14350" name="Группа 65"/>
          <p:cNvGrpSpPr>
            <a:grpSpLocks/>
          </p:cNvGrpSpPr>
          <p:nvPr/>
        </p:nvGrpSpPr>
        <p:grpSpPr bwMode="auto">
          <a:xfrm>
            <a:off x="525463" y="9836150"/>
            <a:ext cx="954087" cy="954088"/>
            <a:chOff x="5375503" y="11198882"/>
            <a:chExt cx="954088" cy="954088"/>
          </a:xfrm>
        </p:grpSpPr>
        <p:sp>
          <p:nvSpPr>
            <p:cNvPr id="86" name="Oval 85"/>
            <p:cNvSpPr/>
            <p:nvPr/>
          </p:nvSpPr>
          <p:spPr>
            <a:xfrm>
              <a:off x="5375503" y="11198882"/>
              <a:ext cx="954088" cy="95408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5618390" y="11403670"/>
              <a:ext cx="468313" cy="492125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0</a:t>
              </a:r>
              <a:r>
                <a:rPr lang="uk-UA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3</a:t>
              </a:r>
              <a:endParaRPr lang="en-US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2627313" y="10080625"/>
            <a:ext cx="5761037" cy="5143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Рішення про не визнання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539288" y="10080625"/>
            <a:ext cx="5761037" cy="514350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Рішення про визнання</a:t>
            </a:r>
          </a:p>
        </p:txBody>
      </p:sp>
      <p:grpSp>
        <p:nvGrpSpPr>
          <p:cNvPr id="14353" name="Группа 56"/>
          <p:cNvGrpSpPr>
            <a:grpSpLocks/>
          </p:cNvGrpSpPr>
          <p:nvPr/>
        </p:nvGrpSpPr>
        <p:grpSpPr bwMode="auto">
          <a:xfrm>
            <a:off x="525463" y="11790363"/>
            <a:ext cx="954087" cy="954087"/>
            <a:chOff x="4390104" y="7209956"/>
            <a:chExt cx="954088" cy="954088"/>
          </a:xfrm>
        </p:grpSpPr>
        <p:sp>
          <p:nvSpPr>
            <p:cNvPr id="79" name="Oval 85"/>
            <p:cNvSpPr/>
            <p:nvPr/>
          </p:nvSpPr>
          <p:spPr>
            <a:xfrm>
              <a:off x="4390104" y="7209956"/>
              <a:ext cx="954088" cy="95408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4626641" y="7440143"/>
              <a:ext cx="469900" cy="49371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 defTabSz="1828434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0</a:t>
              </a:r>
              <a:r>
                <a:rPr lang="uk-UA" sz="3200" b="1" cap="all" spc="53" dirty="0">
                  <a:solidFill>
                    <a:schemeClr val="bg1"/>
                  </a:solidFill>
                  <a:latin typeface="+mj-lt"/>
                  <a:ea typeface="+mn-ea"/>
                  <a:cs typeface="Arial" charset="0"/>
                </a:rPr>
                <a:t>4</a:t>
              </a:r>
              <a:endParaRPr lang="en-US" sz="3200" b="1" cap="all" spc="53" dirty="0">
                <a:solidFill>
                  <a:schemeClr val="bg1"/>
                </a:solidFill>
                <a:latin typeface="+mj-lt"/>
                <a:ea typeface="+mn-ea"/>
                <a:cs typeface="Arial" charset="0"/>
              </a:endParaRPr>
            </a:p>
          </p:txBody>
        </p:sp>
      </p:grpSp>
      <p:sp>
        <p:nvSpPr>
          <p:cNvPr id="88" name="TextBox 87"/>
          <p:cNvSpPr txBox="1"/>
          <p:nvPr/>
        </p:nvSpPr>
        <p:spPr>
          <a:xfrm>
            <a:off x="5080000" y="12144375"/>
            <a:ext cx="3081338" cy="515938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Повідомлення</a:t>
            </a:r>
          </a:p>
        </p:txBody>
      </p:sp>
      <p:sp>
        <p:nvSpPr>
          <p:cNvPr id="97" name="TextBox 96"/>
          <p:cNvSpPr txBox="1"/>
          <p:nvPr/>
        </p:nvSpPr>
        <p:spPr>
          <a:xfrm>
            <a:off x="10528300" y="12172950"/>
            <a:ext cx="9136063" cy="5127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algn="ctr" defTabSz="1828434" fontAlgn="auto">
              <a:lnSpc>
                <a:spcPts val="4533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cap="all" spc="53" dirty="0">
                <a:latin typeface="+mj-lt"/>
                <a:ea typeface="+mn-ea"/>
                <a:cs typeface="+mn-cs"/>
              </a:rPr>
              <a:t>Оприлюднення на веб-сайті НКЦПФР</a:t>
            </a:r>
          </a:p>
        </p:txBody>
      </p:sp>
      <p:sp>
        <p:nvSpPr>
          <p:cNvPr id="28" name="Rectangle 19"/>
          <p:cNvSpPr>
            <a:spLocks/>
          </p:cNvSpPr>
          <p:nvPr/>
        </p:nvSpPr>
        <p:spPr bwMode="auto">
          <a:xfrm>
            <a:off x="1503363" y="720527"/>
            <a:ext cx="21423312" cy="18466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Визнання документів міжнародних/ національних організацій та асоціацій</a:t>
            </a:r>
          </a:p>
        </p:txBody>
      </p:sp>
      <p:sp>
        <p:nvSpPr>
          <p:cNvPr id="2" name="Знак ''плюс'' 1"/>
          <p:cNvSpPr/>
          <p:nvPr/>
        </p:nvSpPr>
        <p:spPr>
          <a:xfrm>
            <a:off x="13131800" y="4779963"/>
            <a:ext cx="954088" cy="920750"/>
          </a:xfrm>
          <a:prstGeom prst="mathPlus">
            <a:avLst/>
          </a:prstGeom>
          <a:solidFill>
            <a:srgbClr val="00534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/>
          </a:p>
        </p:txBody>
      </p:sp>
      <p:sp>
        <p:nvSpPr>
          <p:cNvPr id="3" name="Равно 2"/>
          <p:cNvSpPr/>
          <p:nvPr/>
        </p:nvSpPr>
        <p:spPr>
          <a:xfrm>
            <a:off x="16662400" y="7589838"/>
            <a:ext cx="500063" cy="536575"/>
          </a:xfrm>
          <a:prstGeom prst="mathEqual">
            <a:avLst/>
          </a:prstGeom>
          <a:solidFill>
            <a:srgbClr val="00534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20488" y="7559675"/>
            <a:ext cx="4319587" cy="14398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>
              <a:solidFill>
                <a:schemeClr val="bg1"/>
              </a:solidFill>
            </a:endParaRPr>
          </a:p>
        </p:txBody>
      </p: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11555413" y="7920038"/>
            <a:ext cx="4321175" cy="7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463"/>
              </a:lnSpc>
              <a:defRPr/>
            </a:pPr>
            <a:r>
              <a:rPr lang="uk-UA" sz="2800" dirty="0">
                <a:solidFill>
                  <a:schemeClr val="bg1"/>
                </a:solidFill>
                <a:latin typeface="+mn-lt"/>
                <a:cs typeface="Arial" charset="0"/>
              </a:rPr>
              <a:t>Програма Документа</a:t>
            </a:r>
          </a:p>
          <a:p>
            <a:pPr algn="ctr">
              <a:lnSpc>
                <a:spcPts val="3463"/>
              </a:lnSpc>
              <a:defRPr/>
            </a:pPr>
            <a:endParaRPr lang="en-US" altLang="en-US" sz="2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18267363" y="7559675"/>
            <a:ext cx="4319587" cy="1439863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>
              <a:solidFill>
                <a:schemeClr val="bg1"/>
              </a:solidFill>
            </a:endParaRPr>
          </a:p>
        </p:txBody>
      </p:sp>
      <p:sp>
        <p:nvSpPr>
          <p:cNvPr id="31" name="TextBox 52"/>
          <p:cNvSpPr txBox="1">
            <a:spLocks noChangeArrowheads="1"/>
          </p:cNvSpPr>
          <p:nvPr/>
        </p:nvSpPr>
        <p:spPr bwMode="auto">
          <a:xfrm>
            <a:off x="18288000" y="7920038"/>
            <a:ext cx="4319588" cy="72072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lnSpc>
                <a:spcPts val="3463"/>
              </a:lnSpc>
              <a:defRPr/>
            </a:pPr>
            <a:r>
              <a:rPr lang="uk-UA" sz="2800" dirty="0">
                <a:solidFill>
                  <a:schemeClr val="bg1"/>
                </a:solidFill>
                <a:latin typeface="+mn-lt"/>
                <a:cs typeface="Arial" charset="0"/>
              </a:rPr>
              <a:t>Програма КІ</a:t>
            </a:r>
          </a:p>
          <a:p>
            <a:pPr algn="ctr">
              <a:lnSpc>
                <a:spcPts val="3463"/>
              </a:lnSpc>
              <a:defRPr/>
            </a:pPr>
            <a:endParaRPr lang="en-US" altLang="en-US" sz="280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5" name="Не равно 4"/>
          <p:cNvSpPr/>
          <p:nvPr/>
        </p:nvSpPr>
        <p:spPr>
          <a:xfrm>
            <a:off x="16608425" y="8378825"/>
            <a:ext cx="608013" cy="538163"/>
          </a:xfrm>
          <a:prstGeom prst="mathNotEqual">
            <a:avLst/>
          </a:prstGeom>
          <a:solidFill>
            <a:srgbClr val="00534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x-none">
              <a:solidFill>
                <a:schemeClr val="tx1"/>
              </a:solidFill>
            </a:endParaRPr>
          </a:p>
        </p:txBody>
      </p:sp>
      <p:cxnSp>
        <p:nvCxnSpPr>
          <p:cNvPr id="8" name="Прямая со стрелкой 7"/>
          <p:cNvCxnSpPr>
            <a:cxnSpLocks/>
          </p:cNvCxnSpPr>
          <p:nvPr/>
        </p:nvCxnSpPr>
        <p:spPr>
          <a:xfrm>
            <a:off x="4364038" y="6858000"/>
            <a:ext cx="0" cy="8032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>
            <a:off x="4364038" y="8839200"/>
            <a:ext cx="0" cy="9112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cxnSpLocks/>
            <a:stCxn id="9" idx="2"/>
            <a:endCxn id="15" idx="0"/>
          </p:cNvCxnSpPr>
          <p:nvPr/>
        </p:nvCxnSpPr>
        <p:spPr>
          <a:xfrm>
            <a:off x="4437063" y="8789988"/>
            <a:ext cx="7959725" cy="93027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>
            <a:cxnSpLocks/>
            <a:stCxn id="14" idx="2"/>
            <a:endCxn id="18" idx="0"/>
          </p:cNvCxnSpPr>
          <p:nvPr/>
        </p:nvCxnSpPr>
        <p:spPr>
          <a:xfrm>
            <a:off x="5497513" y="11160125"/>
            <a:ext cx="1123950" cy="630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cxnSpLocks/>
            <a:stCxn id="15" idx="2"/>
            <a:endCxn id="18" idx="0"/>
          </p:cNvCxnSpPr>
          <p:nvPr/>
        </p:nvCxnSpPr>
        <p:spPr>
          <a:xfrm flipH="1">
            <a:off x="6621463" y="11160125"/>
            <a:ext cx="5775325" cy="630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cxnSpLocks/>
            <a:stCxn id="15" idx="2"/>
            <a:endCxn id="17" idx="0"/>
          </p:cNvCxnSpPr>
          <p:nvPr/>
        </p:nvCxnSpPr>
        <p:spPr>
          <a:xfrm>
            <a:off x="12396788" y="11160125"/>
            <a:ext cx="2698750" cy="6302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>
            <a:cxnSpLocks/>
            <a:stCxn id="6" idx="3"/>
            <a:endCxn id="35" idx="1"/>
          </p:cNvCxnSpPr>
          <p:nvPr/>
        </p:nvCxnSpPr>
        <p:spPr>
          <a:xfrm>
            <a:off x="8470900" y="5233988"/>
            <a:ext cx="795338" cy="6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60"/>
          <p:cNvSpPr/>
          <p:nvPr/>
        </p:nvSpPr>
        <p:spPr>
          <a:xfrm>
            <a:off x="8307388" y="3862388"/>
            <a:ext cx="3910012" cy="3778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2" name="Rectangle 61"/>
          <p:cNvSpPr/>
          <p:nvPr/>
        </p:nvSpPr>
        <p:spPr>
          <a:xfrm>
            <a:off x="12217400" y="3859213"/>
            <a:ext cx="4019550" cy="378618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3" name="Rectangle 62"/>
          <p:cNvSpPr/>
          <p:nvPr/>
        </p:nvSpPr>
        <p:spPr>
          <a:xfrm>
            <a:off x="8307388" y="7645400"/>
            <a:ext cx="3910012" cy="378777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4" name="Rectangle 63"/>
          <p:cNvSpPr/>
          <p:nvPr/>
        </p:nvSpPr>
        <p:spPr>
          <a:xfrm>
            <a:off x="12217400" y="7640638"/>
            <a:ext cx="4019550" cy="378777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2843" tIns="91422" rIns="182843" bIns="91422" anchor="ctr"/>
          <a:lstStyle/>
          <a:p>
            <a:pPr algn="ctr" defTabSz="1828434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65" name="TextBox 89"/>
          <p:cNvSpPr txBox="1">
            <a:spLocks noChangeArrowheads="1"/>
          </p:cNvSpPr>
          <p:nvPr/>
        </p:nvSpPr>
        <p:spPr bwMode="auto">
          <a:xfrm>
            <a:off x="16236950" y="8391525"/>
            <a:ext cx="682625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sz="2800">
                <a:solidFill>
                  <a:srgbClr val="000000"/>
                </a:solidFill>
                <a:latin typeface="Arial" charset="0"/>
                <a:cs typeface="Arial" charset="0"/>
              </a:rPr>
              <a:t>Особа, яка проходить первинну або повторну атестацію</a:t>
            </a: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; 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Оплачує послуги з організації проведення КІ;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Зобов'язаний дотримуватись правил проведення КІ.</a:t>
            </a:r>
            <a:endParaRPr lang="en-US" alt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20" name="Rectangle 90"/>
          <p:cNvSpPr>
            <a:spLocks noChangeArrowheads="1"/>
          </p:cNvSpPr>
          <p:nvPr/>
        </p:nvSpPr>
        <p:spPr bwMode="auto">
          <a:xfrm>
            <a:off x="16236950" y="7439025"/>
            <a:ext cx="2111375" cy="1108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uk-UA" altLang="en-US" sz="6600" b="1" dirty="0" err="1">
                <a:latin typeface="+mj-lt"/>
                <a:cs typeface="+mn-cs"/>
              </a:rPr>
              <a:t>А</a:t>
            </a:r>
            <a:r>
              <a:rPr lang="uk-UA" altLang="en-US" sz="2800" b="1" dirty="0" err="1">
                <a:latin typeface="+mj-lt"/>
                <a:cs typeface="+mn-cs"/>
              </a:rPr>
              <a:t>плікант</a:t>
            </a:r>
            <a:endParaRPr lang="en-US" altLang="en-US" sz="2800" b="1" dirty="0">
              <a:latin typeface="+mj-lt"/>
              <a:cs typeface="+mn-cs"/>
            </a:endParaRPr>
          </a:p>
        </p:txBody>
      </p:sp>
      <p:sp>
        <p:nvSpPr>
          <p:cNvPr id="15367" name="TextBox 91"/>
          <p:cNvSpPr txBox="1">
            <a:spLocks noChangeArrowheads="1"/>
          </p:cNvSpPr>
          <p:nvPr/>
        </p:nvSpPr>
        <p:spPr bwMode="auto">
          <a:xfrm>
            <a:off x="820738" y="8218488"/>
            <a:ext cx="7486650" cy="337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Організовує проведення КІ;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 Утворює та затверджує склад ЕК;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Приймає рішення про допуск апліканта та зарахування екзаменаційного модуля; 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Видає кваліфікаційне посвідчення;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Веде реєстр кваліфікаційних посвідчень;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Виконує інші функції</a:t>
            </a:r>
            <a:endParaRPr lang="en-US" alt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22" name="Rectangle 92"/>
          <p:cNvSpPr>
            <a:spLocks noChangeArrowheads="1"/>
          </p:cNvSpPr>
          <p:nvPr/>
        </p:nvSpPr>
        <p:spPr bwMode="auto">
          <a:xfrm>
            <a:off x="3856038" y="7226300"/>
            <a:ext cx="4441825" cy="1108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uk-UA" altLang="en-US" sz="6600" b="1" dirty="0">
                <a:latin typeface="+mj-lt"/>
                <a:cs typeface="+mn-cs"/>
              </a:rPr>
              <a:t>А</a:t>
            </a:r>
            <a:r>
              <a:rPr lang="uk-UA" altLang="en-US" sz="2800" b="1" dirty="0">
                <a:latin typeface="+mj-lt"/>
                <a:cs typeface="+mn-cs"/>
              </a:rPr>
              <a:t>тестаційний</a:t>
            </a:r>
            <a:r>
              <a:rPr lang="uk-UA" altLang="en-US" sz="2700" b="1" dirty="0">
                <a:latin typeface="+mj-lt"/>
                <a:cs typeface="+mn-cs"/>
              </a:rPr>
              <a:t> </a:t>
            </a:r>
            <a:r>
              <a:rPr lang="uk-UA" altLang="en-US" sz="6600" b="1" dirty="0">
                <a:latin typeface="+mj-lt"/>
                <a:cs typeface="+mn-cs"/>
              </a:rPr>
              <a:t>Ц</a:t>
            </a:r>
            <a:r>
              <a:rPr lang="uk-UA" altLang="en-US" sz="2800" b="1" dirty="0">
                <a:latin typeface="+mj-lt"/>
                <a:cs typeface="+mn-cs"/>
              </a:rPr>
              <a:t>ентр</a:t>
            </a:r>
            <a:endParaRPr lang="en-US" altLang="en-US" sz="2800" b="1" dirty="0">
              <a:latin typeface="+mj-lt"/>
              <a:cs typeface="+mn-cs"/>
            </a:endParaRPr>
          </a:p>
        </p:txBody>
      </p:sp>
      <p:sp>
        <p:nvSpPr>
          <p:cNvPr id="15369" name="TextBox 93"/>
          <p:cNvSpPr txBox="1">
            <a:spLocks noChangeArrowheads="1"/>
          </p:cNvSpPr>
          <p:nvPr/>
        </p:nvSpPr>
        <p:spPr bwMode="auto">
          <a:xfrm>
            <a:off x="16236950" y="4708525"/>
            <a:ext cx="6953250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Забезпечує порядок проведення КІ;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Проводить співбесіди, 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Затверджує  результати проведення КІ;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Розглядає апеляційні заяви;</a:t>
            </a:r>
          </a:p>
          <a:p>
            <a:pPr marL="457200" indent="-457200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Виконує інші функції.</a:t>
            </a:r>
            <a:endParaRPr lang="ru-RU" altLang="en-US" sz="2800">
              <a:solidFill>
                <a:srgbClr val="000000"/>
              </a:solidFill>
              <a:latin typeface="Arial" charset="0"/>
              <a:cs typeface="Arial" charset="0"/>
            </a:endParaRPr>
          </a:p>
        </p:txBody>
      </p:sp>
      <p:sp>
        <p:nvSpPr>
          <p:cNvPr id="13324" name="Rectangle 94"/>
          <p:cNvSpPr>
            <a:spLocks noChangeArrowheads="1"/>
          </p:cNvSpPr>
          <p:nvPr/>
        </p:nvSpPr>
        <p:spPr bwMode="auto">
          <a:xfrm>
            <a:off x="16236950" y="3719513"/>
            <a:ext cx="4806950" cy="11080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>
              <a:defRPr/>
            </a:pPr>
            <a:r>
              <a:rPr lang="uk-UA" altLang="en-US" sz="6600" b="1" dirty="0">
                <a:latin typeface="+mj-lt"/>
                <a:cs typeface="+mn-cs"/>
              </a:rPr>
              <a:t>Е</a:t>
            </a:r>
            <a:r>
              <a:rPr lang="uk-UA" altLang="en-US" sz="2800" b="1" dirty="0">
                <a:latin typeface="+mj-lt"/>
                <a:cs typeface="+mn-cs"/>
              </a:rPr>
              <a:t>кзаменаційна</a:t>
            </a:r>
            <a:r>
              <a:rPr lang="uk-UA" altLang="en-US" sz="2700" b="1" dirty="0">
                <a:latin typeface="+mj-lt"/>
                <a:cs typeface="+mn-cs"/>
              </a:rPr>
              <a:t> </a:t>
            </a:r>
            <a:r>
              <a:rPr lang="uk-UA" altLang="en-US" sz="6600" b="1" dirty="0">
                <a:latin typeface="+mj-lt"/>
                <a:cs typeface="+mn-cs"/>
              </a:rPr>
              <a:t>К</a:t>
            </a:r>
            <a:r>
              <a:rPr lang="uk-UA" altLang="en-US" sz="2800" b="1" dirty="0">
                <a:latin typeface="+mj-lt"/>
                <a:cs typeface="+mn-cs"/>
              </a:rPr>
              <a:t>омісія</a:t>
            </a:r>
            <a:endParaRPr lang="en-US" altLang="en-US" sz="2800" b="1" dirty="0">
              <a:latin typeface="+mj-lt"/>
              <a:cs typeface="+mn-cs"/>
            </a:endParaRPr>
          </a:p>
        </p:txBody>
      </p:sp>
      <p:sp>
        <p:nvSpPr>
          <p:cNvPr id="15371" name="TextBox 95"/>
          <p:cNvSpPr txBox="1">
            <a:spLocks noChangeArrowheads="1"/>
          </p:cNvSpPr>
          <p:nvPr/>
        </p:nvSpPr>
        <p:spPr bwMode="auto">
          <a:xfrm>
            <a:off x="1320800" y="4818063"/>
            <a:ext cx="6977063" cy="246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Забезпечує роботу ПТК;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Розробляє тестові завдання;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 Формує, переглядає, оновлює та зберігає бази тестових завдань;</a:t>
            </a:r>
          </a:p>
          <a:p>
            <a:pPr marL="457200" indent="-457200" algn="r">
              <a:lnSpc>
                <a:spcPct val="110000"/>
              </a:lnSpc>
              <a:buFont typeface="Wingdings" pitchFamily="2" charset="2"/>
              <a:buChar char="Ø"/>
            </a:pPr>
            <a:r>
              <a:rPr lang="uk-UA" altLang="en-US" sz="2800">
                <a:solidFill>
                  <a:srgbClr val="000000"/>
                </a:solidFill>
                <a:latin typeface="Arial" charset="0"/>
                <a:cs typeface="Arial" charset="0"/>
              </a:rPr>
              <a:t>Виконує інші функції.</a:t>
            </a:r>
          </a:p>
        </p:txBody>
      </p:sp>
      <p:sp>
        <p:nvSpPr>
          <p:cNvPr id="13326" name="Rectangle 96"/>
          <p:cNvSpPr>
            <a:spLocks noChangeArrowheads="1"/>
          </p:cNvSpPr>
          <p:nvPr/>
        </p:nvSpPr>
        <p:spPr bwMode="auto">
          <a:xfrm>
            <a:off x="-34925" y="3768725"/>
            <a:ext cx="8332788" cy="110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r">
              <a:defRPr/>
            </a:pPr>
            <a:r>
              <a:rPr lang="uk-UA" altLang="en-US" sz="6600" b="1" dirty="0">
                <a:latin typeface="+mj-lt"/>
                <a:cs typeface="+mn-cs"/>
              </a:rPr>
              <a:t>М</a:t>
            </a:r>
            <a:r>
              <a:rPr lang="uk-UA" altLang="en-US" sz="2800" b="1" dirty="0">
                <a:latin typeface="+mj-lt"/>
                <a:cs typeface="+mn-cs"/>
              </a:rPr>
              <a:t>етодичний</a:t>
            </a:r>
            <a:r>
              <a:rPr lang="uk-UA" altLang="en-US" sz="6600" b="1" dirty="0">
                <a:latin typeface="+mj-lt"/>
                <a:cs typeface="+mn-cs"/>
              </a:rPr>
              <a:t> Ц</a:t>
            </a:r>
            <a:r>
              <a:rPr lang="uk-UA" altLang="en-US" sz="2800" b="1" dirty="0">
                <a:latin typeface="+mj-lt"/>
                <a:cs typeface="+mn-cs"/>
              </a:rPr>
              <a:t>ентр</a:t>
            </a:r>
            <a:endParaRPr lang="en-US" altLang="en-US" sz="2800" b="1" dirty="0">
              <a:latin typeface="+mj-lt"/>
              <a:cs typeface="+mn-cs"/>
            </a:endParaRPr>
          </a:p>
        </p:txBody>
      </p:sp>
      <p:sp>
        <p:nvSpPr>
          <p:cNvPr id="43" name="Rectangle 19"/>
          <p:cNvSpPr>
            <a:spLocks/>
          </p:cNvSpPr>
          <p:nvPr/>
        </p:nvSpPr>
        <p:spPr bwMode="auto">
          <a:xfrm>
            <a:off x="1320800" y="720725"/>
            <a:ext cx="21736050" cy="9223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Учасники процедури атестації</a:t>
            </a:r>
          </a:p>
        </p:txBody>
      </p:sp>
      <p:pic>
        <p:nvPicPr>
          <p:cNvPr id="15374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176250" y="8450263"/>
            <a:ext cx="1957388" cy="195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Рисунок 2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>
            <a:off x="9190038" y="4602163"/>
            <a:ext cx="2073275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6" name="Рисунок 4"/>
          <p:cNvPicPr>
            <a:picLocks noChangeAspect="1"/>
          </p:cNvPicPr>
          <p:nvPr/>
        </p:nvPicPr>
        <p:blipFill>
          <a:blip r:embed="rId5">
            <a:lum bright="70000" contrast="-70000"/>
          </a:blip>
          <a:srcRect/>
          <a:stretch>
            <a:fillRect/>
          </a:stretch>
        </p:blipFill>
        <p:spPr bwMode="auto">
          <a:xfrm>
            <a:off x="13176250" y="4708525"/>
            <a:ext cx="1862138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7" name="Рисунок 27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050338" y="8594725"/>
            <a:ext cx="1997075" cy="199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Прямая со стрелкой 80"/>
          <p:cNvCxnSpPr>
            <a:cxnSpLocks/>
          </p:cNvCxnSpPr>
          <p:nvPr/>
        </p:nvCxnSpPr>
        <p:spPr>
          <a:xfrm>
            <a:off x="11634788" y="3540125"/>
            <a:ext cx="30162" cy="22701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" name="Овал 122"/>
          <p:cNvSpPr/>
          <p:nvPr/>
        </p:nvSpPr>
        <p:spPr>
          <a:xfrm>
            <a:off x="20386675" y="8329613"/>
            <a:ext cx="3543300" cy="1498600"/>
          </a:xfrm>
          <a:prstGeom prst="ellipse">
            <a:avLst/>
          </a:prstGeom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22" name="Овал 121"/>
          <p:cNvSpPr/>
          <p:nvPr/>
        </p:nvSpPr>
        <p:spPr>
          <a:xfrm>
            <a:off x="7037388" y="8329613"/>
            <a:ext cx="3606800" cy="1498600"/>
          </a:xfrm>
          <a:prstGeom prst="ellipse">
            <a:avLst/>
          </a:prstGeom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043113" y="8178800"/>
            <a:ext cx="3606800" cy="1498600"/>
          </a:xfrm>
          <a:prstGeom prst="ellipse">
            <a:avLst/>
          </a:prstGeom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12" name="Прямоугольник 111"/>
          <p:cNvSpPr/>
          <p:nvPr/>
        </p:nvSpPr>
        <p:spPr>
          <a:xfrm>
            <a:off x="10080625" y="5892800"/>
            <a:ext cx="3598863" cy="1798638"/>
          </a:xfrm>
          <a:prstGeom prst="rect">
            <a:avLst/>
          </a:prstGeom>
          <a:solidFill>
            <a:srgbClr val="19B49B"/>
          </a:solidFill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10080625" y="2284413"/>
            <a:ext cx="3598863" cy="125571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 dirty="0"/>
          </a:p>
        </p:txBody>
      </p:sp>
      <p:sp>
        <p:nvSpPr>
          <p:cNvPr id="69" name="Rectangle 19"/>
          <p:cNvSpPr>
            <a:spLocks/>
          </p:cNvSpPr>
          <p:nvPr/>
        </p:nvSpPr>
        <p:spPr bwMode="auto">
          <a:xfrm>
            <a:off x="1484313" y="720725"/>
            <a:ext cx="21405850" cy="922338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defRPr/>
            </a:pPr>
            <a:r>
              <a:rPr lang="uk-UA" altLang="en-US" sz="6000" dirty="0">
                <a:solidFill>
                  <a:srgbClr val="00534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  <a:sym typeface="Bebas Neue" charset="0"/>
              </a:rPr>
              <a:t>Забезпечення процедури атестації</a:t>
            </a:r>
            <a:endParaRPr lang="en-US" altLang="en-US" sz="6000" dirty="0">
              <a:solidFill>
                <a:srgbClr val="00534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  <a:sym typeface="Bebas Neue" charset="0"/>
            </a:endParaRPr>
          </a:p>
        </p:txBody>
      </p:sp>
      <p:sp>
        <p:nvSpPr>
          <p:cNvPr id="17416" name="TextBox 60"/>
          <p:cNvSpPr txBox="1">
            <a:spLocks noChangeArrowheads="1"/>
          </p:cNvSpPr>
          <p:nvPr/>
        </p:nvSpPr>
        <p:spPr bwMode="auto">
          <a:xfrm>
            <a:off x="10115550" y="2627313"/>
            <a:ext cx="360045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800" b="1">
                <a:latin typeface="Arial" charset="0"/>
              </a:rPr>
              <a:t>НКЦПФР</a:t>
            </a:r>
            <a:endParaRPr lang="en-US" altLang="en-US" sz="4800" b="1">
              <a:latin typeface="Arial" charset="0"/>
            </a:endParaRPr>
          </a:p>
        </p:txBody>
      </p:sp>
      <p:sp>
        <p:nvSpPr>
          <p:cNvPr id="17417" name="TextBox 60"/>
          <p:cNvSpPr txBox="1">
            <a:spLocks noChangeArrowheads="1"/>
          </p:cNvSpPr>
          <p:nvPr/>
        </p:nvSpPr>
        <p:spPr bwMode="auto">
          <a:xfrm>
            <a:off x="10115550" y="6051045"/>
            <a:ext cx="3600450" cy="1831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uk-UA" altLang="en-US" sz="4500" b="1" dirty="0">
                <a:latin typeface="Arial" charset="0"/>
              </a:rPr>
              <a:t>Методичний центр</a:t>
            </a:r>
          </a:p>
          <a:p>
            <a:pPr algn="ctr">
              <a:spcAft>
                <a:spcPts val="600"/>
              </a:spcAft>
            </a:pPr>
            <a:endParaRPr lang="en-US" altLang="en-US" sz="2400" b="1" dirty="0">
              <a:latin typeface="Arial" charset="0"/>
            </a:endParaRPr>
          </a:p>
        </p:txBody>
      </p:sp>
      <p:sp>
        <p:nvSpPr>
          <p:cNvPr id="17418" name="TextBox 60"/>
          <p:cNvSpPr txBox="1">
            <a:spLocks noChangeArrowheads="1"/>
          </p:cNvSpPr>
          <p:nvPr/>
        </p:nvSpPr>
        <p:spPr bwMode="auto">
          <a:xfrm>
            <a:off x="2630488" y="8593138"/>
            <a:ext cx="2633662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Екзаменаційна</a:t>
            </a:r>
          </a:p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Комісія</a:t>
            </a:r>
            <a:endParaRPr lang="en-US" altLang="en-US" sz="2800" b="1">
              <a:latin typeface="Arial" charset="0"/>
            </a:endParaRPr>
          </a:p>
        </p:txBody>
      </p:sp>
      <p:sp>
        <p:nvSpPr>
          <p:cNvPr id="103" name="TextBox 60"/>
          <p:cNvSpPr txBox="1">
            <a:spLocks noChangeArrowheads="1"/>
          </p:cNvSpPr>
          <p:nvPr/>
        </p:nvSpPr>
        <p:spPr bwMode="auto">
          <a:xfrm>
            <a:off x="8466138" y="10161588"/>
            <a:ext cx="8926512" cy="2687637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>
            <a:spAutoFit/>
          </a:bodyPr>
          <a:lstStyle>
            <a:lvl1pPr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1pPr>
            <a:lvl2pPr marL="742950" indent="-28575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2pPr>
            <a:lvl3pPr marL="11430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3pPr>
            <a:lvl4pPr marL="16002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4pPr>
            <a:lvl5pPr marL="2057400" indent="-228600"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5pPr>
            <a:lvl6pPr marL="25146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6pPr>
            <a:lvl7pPr marL="29718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7pPr>
            <a:lvl8pPr marL="34290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8pPr>
            <a:lvl9pPr marL="3886200" indent="-228600" defTabSz="1827213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Lato Light" charset="0"/>
                <a:ea typeface="ＭＳ Ｐゴシック" charset="-128"/>
              </a:defRPr>
            </a:lvl9pPr>
          </a:lstStyle>
          <a:p>
            <a:pPr algn="ctr">
              <a:spcAft>
                <a:spcPts val="400"/>
              </a:spcAft>
              <a:defRPr/>
            </a:pPr>
            <a:r>
              <a:rPr lang="uk-UA" altLang="en-US" sz="2800" b="1" dirty="0">
                <a:latin typeface="Arial" charset="0"/>
              </a:rPr>
              <a:t>СКЛАД ЕКЗАМЕНАЦІЙНОЇ КОМІСІЇ (</a:t>
            </a:r>
            <a:r>
              <a:rPr lang="en-US" altLang="en-US" sz="2800" b="1" dirty="0">
                <a:latin typeface="Arial" charset="0"/>
              </a:rPr>
              <a:t>min)</a:t>
            </a:r>
            <a:r>
              <a:rPr lang="uk-UA" altLang="en-US" sz="2800" b="1" dirty="0">
                <a:latin typeface="Arial" charset="0"/>
              </a:rPr>
              <a:t>:</a:t>
            </a:r>
          </a:p>
          <a:p>
            <a:pPr marL="1257300" lvl="1" indent="-514350" algn="just">
              <a:spcAft>
                <a:spcPts val="400"/>
              </a:spcAft>
              <a:buFont typeface="+mj-lt"/>
              <a:buAutoNum type="arabicParenR"/>
              <a:defRPr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Голова ЕК</a:t>
            </a:r>
            <a:r>
              <a:rPr lang="en-US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 </a:t>
            </a: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 (представник НКЦПФР);</a:t>
            </a:r>
          </a:p>
          <a:p>
            <a:pPr marL="1257300" lvl="1" indent="-514350" algn="just">
              <a:spcAft>
                <a:spcPts val="400"/>
              </a:spcAft>
              <a:buFont typeface="+mj-lt"/>
              <a:buAutoNum type="arabicParenR"/>
              <a:defRPr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Заступник Голови ЕК;</a:t>
            </a:r>
          </a:p>
          <a:p>
            <a:pPr marL="1257300" lvl="1" indent="-514350" algn="just">
              <a:spcAft>
                <a:spcPts val="400"/>
              </a:spcAft>
              <a:buFont typeface="+mj-lt"/>
              <a:buAutoNum type="arabicParenR"/>
              <a:defRPr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Секретар ЕК (представник Атестаційного центру);</a:t>
            </a:r>
          </a:p>
          <a:p>
            <a:pPr marL="1257300" lvl="1" indent="-514350" algn="just">
              <a:spcAft>
                <a:spcPts val="400"/>
              </a:spcAft>
              <a:buFont typeface="+mj-lt"/>
              <a:buAutoNum type="arabicParenR"/>
              <a:defRPr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Член ЕК (представник МЦ);</a:t>
            </a:r>
          </a:p>
          <a:p>
            <a:pPr marL="1257300" lvl="1" indent="-514350" algn="just">
              <a:spcAft>
                <a:spcPts val="400"/>
              </a:spcAft>
              <a:buFont typeface="+mj-lt"/>
              <a:buAutoNum type="arabicParenR"/>
              <a:defRPr/>
            </a:pPr>
            <a:r>
              <a:rPr lang="uk-UA" altLang="en-US" sz="2600" dirty="0">
                <a:solidFill>
                  <a:srgbClr val="000000"/>
                </a:solidFill>
                <a:latin typeface="Arial" charset="0"/>
                <a:cs typeface="Arial" charset="0"/>
              </a:rPr>
              <a:t>Інші члени ЕК.</a:t>
            </a:r>
          </a:p>
        </p:txBody>
      </p:sp>
      <p:sp>
        <p:nvSpPr>
          <p:cNvPr id="17420" name="TextBox 60"/>
          <p:cNvSpPr txBox="1">
            <a:spLocks noChangeArrowheads="1"/>
          </p:cNvSpPr>
          <p:nvPr/>
        </p:nvSpPr>
        <p:spPr bwMode="auto">
          <a:xfrm>
            <a:off x="21093113" y="8662988"/>
            <a:ext cx="2633662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Екзаменаційна</a:t>
            </a:r>
          </a:p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Комісія</a:t>
            </a:r>
            <a:endParaRPr lang="en-US" altLang="en-US" sz="2800" b="1">
              <a:latin typeface="Arial" charset="0"/>
            </a:endParaRPr>
          </a:p>
        </p:txBody>
      </p:sp>
      <p:sp>
        <p:nvSpPr>
          <p:cNvPr id="114" name="Скругленный прямоугольник 113"/>
          <p:cNvSpPr/>
          <p:nvPr/>
        </p:nvSpPr>
        <p:spPr>
          <a:xfrm>
            <a:off x="15774988" y="6480175"/>
            <a:ext cx="5759450" cy="10795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7422" name="TextBox 60"/>
          <p:cNvSpPr txBox="1">
            <a:spLocks noChangeArrowheads="1"/>
          </p:cNvSpPr>
          <p:nvPr/>
        </p:nvSpPr>
        <p:spPr bwMode="auto">
          <a:xfrm>
            <a:off x="15768638" y="6804025"/>
            <a:ext cx="5759450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200" b="1" dirty="0">
                <a:solidFill>
                  <a:schemeClr val="bg1"/>
                </a:solidFill>
                <a:latin typeface="Arial" charset="0"/>
              </a:rPr>
              <a:t>Атестаційний Центр</a:t>
            </a:r>
            <a:endParaRPr lang="en-US" altLang="en-US" sz="4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6" name="Скругленный прямоугольник 115"/>
          <p:cNvSpPr/>
          <p:nvPr/>
        </p:nvSpPr>
        <p:spPr>
          <a:xfrm>
            <a:off x="2097088" y="6480175"/>
            <a:ext cx="5761037" cy="10795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sp>
        <p:nvSpPr>
          <p:cNvPr id="17424" name="TextBox 60"/>
          <p:cNvSpPr txBox="1">
            <a:spLocks noChangeArrowheads="1"/>
          </p:cNvSpPr>
          <p:nvPr/>
        </p:nvSpPr>
        <p:spPr bwMode="auto">
          <a:xfrm>
            <a:off x="2087563" y="6767513"/>
            <a:ext cx="57610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lnSpc>
                <a:spcPts val="3738"/>
              </a:lnSpc>
              <a:spcAft>
                <a:spcPts val="3200"/>
              </a:spcAft>
            </a:pPr>
            <a:r>
              <a:rPr lang="uk-UA" altLang="en-US" sz="4200" b="1" dirty="0">
                <a:solidFill>
                  <a:schemeClr val="bg1"/>
                </a:solidFill>
                <a:latin typeface="Arial" charset="0"/>
              </a:rPr>
              <a:t>Атестаційний Центр</a:t>
            </a:r>
            <a:endParaRPr lang="en-US" altLang="en-US" sz="4200" b="1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67" name="TextBox 84"/>
          <p:cNvSpPr txBox="1">
            <a:spLocks noChangeArrowheads="1"/>
          </p:cNvSpPr>
          <p:nvPr/>
        </p:nvSpPr>
        <p:spPr bwMode="auto">
          <a:xfrm rot="19520702">
            <a:off x="6278563" y="3897524"/>
            <a:ext cx="2368550" cy="44884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002B83"/>
                </a:solidFill>
                <a:latin typeface="Arial" charset="0"/>
                <a:cs typeface="Arial" charset="0"/>
              </a:rPr>
              <a:t>Визначення</a:t>
            </a:r>
            <a:endParaRPr lang="en-US" altLang="en-US" sz="2800" dirty="0">
              <a:solidFill>
                <a:srgbClr val="002B83"/>
              </a:solidFill>
              <a:latin typeface="Arial" charset="0"/>
              <a:cs typeface="Arial" charset="0"/>
            </a:endParaRPr>
          </a:p>
        </p:txBody>
      </p:sp>
      <p:sp>
        <p:nvSpPr>
          <p:cNvPr id="68" name="TextBox 84"/>
          <p:cNvSpPr txBox="1">
            <a:spLocks noChangeArrowheads="1"/>
          </p:cNvSpPr>
          <p:nvPr/>
        </p:nvSpPr>
        <p:spPr bwMode="auto">
          <a:xfrm rot="2004210">
            <a:off x="14755813" y="3925305"/>
            <a:ext cx="2368550" cy="44884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002B83"/>
                </a:solidFill>
                <a:latin typeface="Arial" charset="0"/>
                <a:cs typeface="Arial" charset="0"/>
              </a:rPr>
              <a:t>Визначення</a:t>
            </a:r>
            <a:endParaRPr lang="en-US" altLang="en-US" sz="2800" dirty="0">
              <a:solidFill>
                <a:srgbClr val="002B83"/>
              </a:solidFill>
              <a:latin typeface="Arial" charset="0"/>
              <a:cs typeface="Arial" charset="0"/>
            </a:endParaRPr>
          </a:p>
        </p:txBody>
      </p:sp>
      <p:sp>
        <p:nvSpPr>
          <p:cNvPr id="71" name="TextBox 84"/>
          <p:cNvSpPr txBox="1">
            <a:spLocks noChangeArrowheads="1"/>
          </p:cNvSpPr>
          <p:nvPr/>
        </p:nvSpPr>
        <p:spPr bwMode="auto">
          <a:xfrm rot="16200000">
            <a:off x="10172700" y="4346786"/>
            <a:ext cx="2366963" cy="448841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002B83"/>
                </a:solidFill>
                <a:latin typeface="Arial" charset="0"/>
                <a:cs typeface="Arial" charset="0"/>
              </a:rPr>
              <a:t>Визначення</a:t>
            </a:r>
            <a:endParaRPr lang="en-US" altLang="en-US" sz="2800" dirty="0">
              <a:solidFill>
                <a:srgbClr val="002B83"/>
              </a:solidFill>
              <a:latin typeface="Arial" charset="0"/>
              <a:cs typeface="Arial" charset="0"/>
            </a:endParaRPr>
          </a:p>
        </p:txBody>
      </p:sp>
      <p:sp>
        <p:nvSpPr>
          <p:cNvPr id="89" name="TextBox 84"/>
          <p:cNvSpPr txBox="1">
            <a:spLocks noChangeArrowheads="1"/>
          </p:cNvSpPr>
          <p:nvPr/>
        </p:nvSpPr>
        <p:spPr bwMode="auto">
          <a:xfrm>
            <a:off x="13976350" y="6330950"/>
            <a:ext cx="2368550" cy="4191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>
                <a:solidFill>
                  <a:srgbClr val="2D6823"/>
                </a:solidFill>
                <a:latin typeface="Arial" charset="0"/>
                <a:cs typeface="Arial" charset="0"/>
              </a:rPr>
              <a:t>Договір</a:t>
            </a:r>
            <a:endParaRPr lang="en-US" altLang="en-US" sz="2800">
              <a:solidFill>
                <a:srgbClr val="2D6823"/>
              </a:solidFill>
              <a:latin typeface="Arial" charset="0"/>
              <a:cs typeface="Arial" charset="0"/>
            </a:endParaRPr>
          </a:p>
        </p:txBody>
      </p:sp>
      <p:sp>
        <p:nvSpPr>
          <p:cNvPr id="90" name="TextBox 84"/>
          <p:cNvSpPr txBox="1">
            <a:spLocks noChangeArrowheads="1"/>
          </p:cNvSpPr>
          <p:nvPr/>
        </p:nvSpPr>
        <p:spPr bwMode="auto">
          <a:xfrm>
            <a:off x="8283575" y="6227763"/>
            <a:ext cx="2366963" cy="417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2D6823"/>
                </a:solidFill>
                <a:latin typeface="Arial" charset="0"/>
                <a:cs typeface="Arial" charset="0"/>
              </a:rPr>
              <a:t>Договір</a:t>
            </a:r>
            <a:endParaRPr lang="en-US" altLang="en-US" sz="2800" dirty="0">
              <a:solidFill>
                <a:srgbClr val="2D6823"/>
              </a:solidFill>
              <a:latin typeface="Arial" charset="0"/>
              <a:cs typeface="Arial" charset="0"/>
            </a:endParaRPr>
          </a:p>
        </p:txBody>
      </p:sp>
      <p:cxnSp>
        <p:nvCxnSpPr>
          <p:cNvPr id="94" name="Прямая со стрелкой 93"/>
          <p:cNvCxnSpPr>
            <a:cxnSpLocks/>
            <a:stCxn id="17417" idx="1"/>
            <a:endCxn id="17424" idx="3"/>
          </p:cNvCxnSpPr>
          <p:nvPr/>
        </p:nvCxnSpPr>
        <p:spPr>
          <a:xfrm flipH="1">
            <a:off x="7848600" y="6966681"/>
            <a:ext cx="2266950" cy="4054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69" name="Прямая со стрелкой 32768"/>
          <p:cNvCxnSpPr>
            <a:cxnSpLocks/>
            <a:stCxn id="17417" idx="3"/>
            <a:endCxn id="17422" idx="1"/>
          </p:cNvCxnSpPr>
          <p:nvPr/>
        </p:nvCxnSpPr>
        <p:spPr>
          <a:xfrm>
            <a:off x="13716000" y="6966681"/>
            <a:ext cx="2052638" cy="76263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84"/>
          <p:cNvSpPr txBox="1">
            <a:spLocks noChangeArrowheads="1"/>
          </p:cNvSpPr>
          <p:nvPr/>
        </p:nvSpPr>
        <p:spPr bwMode="auto">
          <a:xfrm>
            <a:off x="2897187" y="11536363"/>
            <a:ext cx="2752725" cy="44884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1E4517"/>
                </a:solidFill>
                <a:latin typeface="Arial" charset="0"/>
                <a:cs typeface="Arial" charset="0"/>
              </a:rPr>
              <a:t>Затвердження</a:t>
            </a:r>
            <a:endParaRPr lang="en-US" altLang="en-US" sz="2800" dirty="0">
              <a:solidFill>
                <a:srgbClr val="1E4517"/>
              </a:solidFill>
              <a:latin typeface="Arial" charset="0"/>
              <a:cs typeface="Arial" charset="0"/>
            </a:endParaRPr>
          </a:p>
        </p:txBody>
      </p:sp>
      <p:cxnSp>
        <p:nvCxnSpPr>
          <p:cNvPr id="5" name="Прямая со стрелкой 4"/>
          <p:cNvCxnSpPr>
            <a:cxnSpLocks/>
            <a:stCxn id="2" idx="1"/>
            <a:endCxn id="116" idx="0"/>
          </p:cNvCxnSpPr>
          <p:nvPr/>
        </p:nvCxnSpPr>
        <p:spPr>
          <a:xfrm flipH="1">
            <a:off x="4978400" y="2911475"/>
            <a:ext cx="5102225" cy="35687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>
            <a:cxnSpLocks/>
            <a:endCxn id="114" idx="0"/>
          </p:cNvCxnSpPr>
          <p:nvPr/>
        </p:nvCxnSpPr>
        <p:spPr>
          <a:xfrm>
            <a:off x="13716000" y="3083383"/>
            <a:ext cx="4938713" cy="339679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>
            <a:cxnSpLocks/>
            <a:stCxn id="116" idx="2"/>
            <a:endCxn id="4" idx="0"/>
          </p:cNvCxnSpPr>
          <p:nvPr/>
        </p:nvCxnSpPr>
        <p:spPr>
          <a:xfrm flipH="1">
            <a:off x="3846513" y="7559675"/>
            <a:ext cx="1131887" cy="6191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84"/>
          <p:cNvSpPr txBox="1">
            <a:spLocks noChangeArrowheads="1"/>
          </p:cNvSpPr>
          <p:nvPr/>
        </p:nvSpPr>
        <p:spPr bwMode="auto">
          <a:xfrm rot="2995116">
            <a:off x="5593556" y="9875045"/>
            <a:ext cx="2543175" cy="417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>
                <a:solidFill>
                  <a:srgbClr val="0079A9"/>
                </a:solidFill>
                <a:latin typeface="Arial" charset="0"/>
                <a:cs typeface="Arial" charset="0"/>
              </a:rPr>
              <a:t>Затвердження</a:t>
            </a:r>
            <a:endParaRPr lang="en-US" altLang="en-US" sz="2800">
              <a:solidFill>
                <a:srgbClr val="0079A9"/>
              </a:solidFill>
              <a:latin typeface="Arial" charset="0"/>
              <a:cs typeface="Arial" charset="0"/>
            </a:endParaRPr>
          </a:p>
        </p:txBody>
      </p:sp>
      <p:cxnSp>
        <p:nvCxnSpPr>
          <p:cNvPr id="37" name="Прямая со стрелкой 36"/>
          <p:cNvCxnSpPr>
            <a:cxnSpLocks/>
            <a:stCxn id="116" idx="2"/>
          </p:cNvCxnSpPr>
          <p:nvPr/>
        </p:nvCxnSpPr>
        <p:spPr>
          <a:xfrm>
            <a:off x="4978400" y="7559675"/>
            <a:ext cx="3514725" cy="39290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>
            <a:cxnSpLocks/>
          </p:cNvCxnSpPr>
          <p:nvPr/>
        </p:nvCxnSpPr>
        <p:spPr>
          <a:xfrm flipH="1">
            <a:off x="1450975" y="2916238"/>
            <a:ext cx="8674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Овал 106"/>
          <p:cNvSpPr/>
          <p:nvPr/>
        </p:nvSpPr>
        <p:spPr>
          <a:xfrm>
            <a:off x="15589250" y="8326438"/>
            <a:ext cx="3606800" cy="1498600"/>
          </a:xfrm>
          <a:prstGeom prst="ellipse">
            <a:avLst/>
          </a:prstGeom>
          <a:ln>
            <a:solidFill>
              <a:srgbClr val="00534C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ru-RU"/>
          </a:p>
        </p:txBody>
      </p:sp>
      <p:cxnSp>
        <p:nvCxnSpPr>
          <p:cNvPr id="32770" name="Прямая со стрелкой 32769"/>
          <p:cNvCxnSpPr>
            <a:cxnSpLocks/>
            <a:stCxn id="116" idx="2"/>
            <a:endCxn id="122" idx="0"/>
          </p:cNvCxnSpPr>
          <p:nvPr/>
        </p:nvCxnSpPr>
        <p:spPr>
          <a:xfrm>
            <a:off x="4978400" y="7559675"/>
            <a:ext cx="3862388" cy="769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72" name="Прямая со стрелкой 32771"/>
          <p:cNvCxnSpPr>
            <a:cxnSpLocks/>
            <a:stCxn id="114" idx="2"/>
            <a:endCxn id="107" idx="0"/>
          </p:cNvCxnSpPr>
          <p:nvPr/>
        </p:nvCxnSpPr>
        <p:spPr>
          <a:xfrm flipH="1">
            <a:off x="17392650" y="7559675"/>
            <a:ext cx="1262063" cy="76676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74" name="Прямая со стрелкой 32773"/>
          <p:cNvCxnSpPr>
            <a:cxnSpLocks/>
            <a:stCxn id="114" idx="2"/>
            <a:endCxn id="123" idx="0"/>
          </p:cNvCxnSpPr>
          <p:nvPr/>
        </p:nvCxnSpPr>
        <p:spPr>
          <a:xfrm>
            <a:off x="18654713" y="7559675"/>
            <a:ext cx="3503612" cy="76993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43" name="TextBox 60"/>
          <p:cNvSpPr txBox="1">
            <a:spLocks noChangeArrowheads="1"/>
          </p:cNvSpPr>
          <p:nvPr/>
        </p:nvSpPr>
        <p:spPr bwMode="auto">
          <a:xfrm>
            <a:off x="7477125" y="8666163"/>
            <a:ext cx="263366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Екзаменаційна</a:t>
            </a:r>
          </a:p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Комісія</a:t>
            </a:r>
            <a:endParaRPr lang="en-US" altLang="en-US" sz="2800" b="1">
              <a:latin typeface="Arial" charset="0"/>
            </a:endParaRPr>
          </a:p>
        </p:txBody>
      </p:sp>
      <p:sp>
        <p:nvSpPr>
          <p:cNvPr id="17444" name="TextBox 60"/>
          <p:cNvSpPr txBox="1">
            <a:spLocks noChangeArrowheads="1"/>
          </p:cNvSpPr>
          <p:nvPr/>
        </p:nvSpPr>
        <p:spPr bwMode="auto">
          <a:xfrm>
            <a:off x="16192500" y="8666163"/>
            <a:ext cx="2633663" cy="912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Екзаменаційна</a:t>
            </a:r>
          </a:p>
          <a:p>
            <a:pPr algn="ctr">
              <a:spcAft>
                <a:spcPts val="400"/>
              </a:spcAft>
            </a:pPr>
            <a:r>
              <a:rPr lang="uk-UA" altLang="en-US" sz="2800" b="1">
                <a:latin typeface="Arial" charset="0"/>
              </a:rPr>
              <a:t>Комісія</a:t>
            </a:r>
            <a:endParaRPr lang="en-US" altLang="en-US" sz="2800" b="1">
              <a:latin typeface="Arial" charset="0"/>
            </a:endParaRPr>
          </a:p>
        </p:txBody>
      </p:sp>
      <p:cxnSp>
        <p:nvCxnSpPr>
          <p:cNvPr id="32783" name="Прямая со стрелкой 32782"/>
          <p:cNvCxnSpPr>
            <a:cxnSpLocks/>
          </p:cNvCxnSpPr>
          <p:nvPr/>
        </p:nvCxnSpPr>
        <p:spPr>
          <a:xfrm>
            <a:off x="1484313" y="11933238"/>
            <a:ext cx="6972300" cy="6350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450975" y="2916238"/>
            <a:ext cx="33338" cy="9017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>
            <a:cxnSpLocks/>
          </p:cNvCxnSpPr>
          <p:nvPr/>
        </p:nvCxnSpPr>
        <p:spPr>
          <a:xfrm>
            <a:off x="11649869" y="3558381"/>
            <a:ext cx="236271" cy="2115604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>
            <a:cxnSpLocks/>
            <a:stCxn id="2" idx="2"/>
            <a:endCxn id="114" idx="0"/>
          </p:cNvCxnSpPr>
          <p:nvPr/>
        </p:nvCxnSpPr>
        <p:spPr>
          <a:xfrm>
            <a:off x="11880057" y="3540125"/>
            <a:ext cx="6774656" cy="294005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 стрелкой 50"/>
          <p:cNvCxnSpPr>
            <a:cxnSpLocks/>
            <a:endCxn id="116" idx="0"/>
          </p:cNvCxnSpPr>
          <p:nvPr/>
        </p:nvCxnSpPr>
        <p:spPr>
          <a:xfrm flipH="1">
            <a:off x="4977607" y="3579290"/>
            <a:ext cx="6542087" cy="2900885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84"/>
          <p:cNvSpPr txBox="1">
            <a:spLocks noChangeArrowheads="1"/>
          </p:cNvSpPr>
          <p:nvPr/>
        </p:nvSpPr>
        <p:spPr bwMode="auto">
          <a:xfrm rot="15386260">
            <a:off x="10735033" y="4074062"/>
            <a:ext cx="2366963" cy="417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2D6823"/>
                </a:solidFill>
                <a:latin typeface="Arial" charset="0"/>
                <a:cs typeface="Arial" charset="0"/>
              </a:rPr>
              <a:t>Договір</a:t>
            </a:r>
            <a:endParaRPr lang="en-US" altLang="en-US" sz="2800" dirty="0">
              <a:solidFill>
                <a:srgbClr val="2D6823"/>
              </a:solidFill>
              <a:latin typeface="Arial" charset="0"/>
              <a:cs typeface="Arial" charset="0"/>
            </a:endParaRPr>
          </a:p>
        </p:txBody>
      </p:sp>
      <p:sp>
        <p:nvSpPr>
          <p:cNvPr id="56" name="TextBox 84"/>
          <p:cNvSpPr txBox="1">
            <a:spLocks noChangeArrowheads="1"/>
          </p:cNvSpPr>
          <p:nvPr/>
        </p:nvSpPr>
        <p:spPr bwMode="auto">
          <a:xfrm rot="20058874">
            <a:off x="8318850" y="3913187"/>
            <a:ext cx="2366963" cy="417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2D6823"/>
                </a:solidFill>
                <a:latin typeface="Arial" charset="0"/>
                <a:cs typeface="Arial" charset="0"/>
              </a:rPr>
              <a:t>Договір</a:t>
            </a:r>
            <a:endParaRPr lang="en-US" altLang="en-US" sz="2800" dirty="0">
              <a:solidFill>
                <a:srgbClr val="2D6823"/>
              </a:solidFill>
              <a:latin typeface="Arial" charset="0"/>
              <a:cs typeface="Arial" charset="0"/>
            </a:endParaRPr>
          </a:p>
        </p:txBody>
      </p:sp>
      <p:sp>
        <p:nvSpPr>
          <p:cNvPr id="57" name="TextBox 84"/>
          <p:cNvSpPr txBox="1">
            <a:spLocks noChangeArrowheads="1"/>
          </p:cNvSpPr>
          <p:nvPr/>
        </p:nvSpPr>
        <p:spPr bwMode="auto">
          <a:xfrm rot="1407013">
            <a:off x="13560038" y="4267879"/>
            <a:ext cx="2366963" cy="417512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>
              <a:lnSpc>
                <a:spcPts val="3463"/>
              </a:lnSpc>
            </a:pPr>
            <a:r>
              <a:rPr lang="uk-UA" altLang="en-US" sz="2800" dirty="0">
                <a:solidFill>
                  <a:srgbClr val="2D6823"/>
                </a:solidFill>
                <a:latin typeface="Arial" charset="0"/>
                <a:cs typeface="Arial" charset="0"/>
              </a:rPr>
              <a:t>Договір</a:t>
            </a:r>
            <a:endParaRPr lang="en-US" altLang="en-US" sz="2800" dirty="0">
              <a:solidFill>
                <a:srgbClr val="2D6823"/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advClick="0"/>
</p:sld>
</file>

<file path=ppt/theme/theme1.xml><?xml version="1.0" encoding="utf-8"?>
<a:theme xmlns:a="http://schemas.openxmlformats.org/drawingml/2006/main" name="Default Theme">
  <a:themeElements>
    <a:clrScheme name="Custom 6">
      <a:dk1>
        <a:srgbClr val="00534C"/>
      </a:dk1>
      <a:lt1>
        <a:srgbClr val="FFFFFF"/>
      </a:lt1>
      <a:dk2>
        <a:srgbClr val="8E9090"/>
      </a:dk2>
      <a:lt2>
        <a:srgbClr val="FFFFFF"/>
      </a:lt2>
      <a:accent1>
        <a:srgbClr val="001D59"/>
      </a:accent1>
      <a:accent2>
        <a:srgbClr val="00534C"/>
      </a:accent2>
      <a:accent3>
        <a:srgbClr val="00A1DE"/>
      </a:accent3>
      <a:accent4>
        <a:srgbClr val="C9DD03"/>
      </a:accent4>
      <a:accent5>
        <a:srgbClr val="52CEFF"/>
      </a:accent5>
      <a:accent6>
        <a:srgbClr val="3C8A2E"/>
      </a:accent6>
      <a:hlink>
        <a:srgbClr val="FA5436"/>
      </a:hlink>
      <a:folHlink>
        <a:srgbClr val="FFC00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1878</TotalTime>
  <Words>2149</Words>
  <Application>Microsoft Office PowerPoint</Application>
  <PresentationFormat>Произвольный</PresentationFormat>
  <Paragraphs>384</Paragraphs>
  <Slides>16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Arial</vt:lpstr>
      <vt:lpstr>Helvetica Neue</vt:lpstr>
      <vt:lpstr>Lato Light</vt:lpstr>
      <vt:lpstr>Lato Regular</vt:lpstr>
      <vt:lpstr>Roboto</vt:lpstr>
      <vt:lpstr>Wingdings</vt:lpstr>
      <vt:lpstr>Default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Microsoft Office User</dc:creator>
  <cp:keywords/>
  <dc:description/>
  <cp:lastModifiedBy>Perelyhina-Kovalchuk Hanna</cp:lastModifiedBy>
  <cp:revision>427</cp:revision>
  <dcterms:created xsi:type="dcterms:W3CDTF">2017-01-31T13:40:42Z</dcterms:created>
  <dcterms:modified xsi:type="dcterms:W3CDTF">2019-07-04T12:14:22Z</dcterms:modified>
  <cp:category/>
  <cp:contentStatus>Окончательное</cp:contentStatus>
</cp:coreProperties>
</file>