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3"/>
  </p:notesMasterIdLst>
  <p:handoutMasterIdLst>
    <p:handoutMasterId r:id="rId14"/>
  </p:handoutMasterIdLst>
  <p:sldIdLst>
    <p:sldId id="256" r:id="rId2"/>
    <p:sldId id="278" r:id="rId3"/>
    <p:sldId id="279" r:id="rId4"/>
    <p:sldId id="281" r:id="rId5"/>
    <p:sldId id="280" r:id="rId6"/>
    <p:sldId id="282" r:id="rId7"/>
    <p:sldId id="287" r:id="rId8"/>
    <p:sldId id="285" r:id="rId9"/>
    <p:sldId id="283" r:id="rId10"/>
    <p:sldId id="284" r:id="rId11"/>
    <p:sldId id="267" r:id="rId12"/>
  </p:sldIdLst>
  <p:sldSz cx="9144000" cy="5143500" type="screen16x9"/>
  <p:notesSz cx="7010400" cy="9296400"/>
  <p:embeddedFontLst>
    <p:embeddedFont>
      <p:font typeface="Roboto Medium" panose="02000000000000000000" pitchFamily="2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593">
          <p15:clr>
            <a:srgbClr val="A4A3A4"/>
          </p15:clr>
        </p15:guide>
        <p15:guide id="4" orient="horz" pos="42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666" y="114"/>
      </p:cViewPr>
      <p:guideLst>
        <p:guide orient="horz" pos="1620"/>
        <p:guide pos="2880"/>
        <p:guide pos="593"/>
        <p:guide orient="horz" pos="4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3B47D47-6740-491C-AC5B-2CE6FDDA771A}" type="datetimeFigureOut">
              <a:rPr lang="uk-UA" smtClean="0"/>
              <a:t>25.09.20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1DE64A7-48D0-47D6-8719-685FD0A9524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167865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93162" rIns="93162" bIns="93162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0304211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82200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428ec71ed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428ec71ede_0_18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505001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675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428ec71ed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428ec71ede_0_18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61493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428ec71ed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428ec71ede_0_18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1195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428ec71ed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428ec71ede_0_18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8460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428ec71ed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428ec71ede_0_18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54610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428ec71ed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428ec71ede_0_18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361101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428ec71ed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428ec71ede_0_18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3277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428ec71ed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428ec71ede_0_18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89849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428ec71ed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428ec71ede_0_18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35575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/>
        </p:nvSpPr>
        <p:spPr>
          <a:xfrm>
            <a:off x="3014400" y="4591875"/>
            <a:ext cx="3115200" cy="3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u="sng">
                <a:solidFill>
                  <a:srgbClr val="FFFFFF"/>
                </a:solidFill>
                <a:latin typeface="Roboto Medium"/>
                <a:ea typeface="Roboto Medium"/>
                <a:cs typeface="Roboto Medium"/>
                <a:sym typeface="Roboto Medium"/>
              </a:rPr>
              <a:t>youcontrol.com.ua</a:t>
            </a:r>
            <a:endParaRPr sz="1000" u="sng">
              <a:solidFill>
                <a:srgbClr val="FFFFFF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u="sng">
              <a:solidFill>
                <a:srgbClr val="FFFFFF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8" name="Google Shape;56;p13"/>
          <p:cNvSpPr txBox="1"/>
          <p:nvPr/>
        </p:nvSpPr>
        <p:spPr>
          <a:xfrm>
            <a:off x="19775" y="1151650"/>
            <a:ext cx="9144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500" b="1" dirty="0"/>
              <a:t>П</a:t>
            </a:r>
            <a:r>
              <a:rPr lang="ru" sz="3300" b="1" dirty="0"/>
              <a:t>роведення заходів фінансового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300" b="1" dirty="0"/>
              <a:t>моніторингу </a:t>
            </a:r>
            <a:r>
              <a:rPr lang="ru" sz="33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за допомогою</a:t>
            </a:r>
            <a:endParaRPr sz="33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3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відкритих даних</a:t>
            </a:r>
            <a:endParaRPr sz="33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2" descr="https://lh5.googleusercontent.com/VhKytHtZjpPt7AQusEJmV_LYyRQes_Tstw5Mi56985rLir4m653CKYsdFGsyrkSArm1zBZLsmBJiPTKo4HQwelqlB5FtTdKLkTB5Ckuf6FksKqIWZwBfmJ0-XGN2UsIdKpmBKjo4g0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281" y="3033216"/>
            <a:ext cx="2533438" cy="1558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0;p14"/>
          <p:cNvSpPr txBox="1"/>
          <p:nvPr/>
        </p:nvSpPr>
        <p:spPr>
          <a:xfrm>
            <a:off x="827599" y="415999"/>
            <a:ext cx="7530693" cy="482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ru-RU" sz="2400" b="1" dirty="0" err="1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Актуалізація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 </a:t>
            </a:r>
            <a:r>
              <a:rPr lang="ru-RU" sz="2400" b="1" dirty="0" err="1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даних</a:t>
            </a:r>
            <a:endParaRPr lang="uk-UA" sz="2400" dirty="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600" y="245536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9" name="Google Shape;198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7599" y="1002453"/>
            <a:ext cx="4605775" cy="3246966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</p:pic>
      <p:pic>
        <p:nvPicPr>
          <p:cNvPr id="10" name="Google Shape;206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31284" y="1910079"/>
            <a:ext cx="4205463" cy="2881206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</p:pic>
    </p:spTree>
    <p:extLst>
      <p:ext uri="{BB962C8B-B14F-4D97-AF65-F5344CB8AC3E}">
        <p14:creationId xmlns:p14="http://schemas.microsoft.com/office/powerpoint/2010/main" val="291411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2847222" y="2285161"/>
            <a:ext cx="3449555" cy="647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buClr>
                <a:schemeClr val="dk1"/>
              </a:buClr>
              <a:buSzPts val="1100"/>
            </a:pPr>
            <a:r>
              <a:rPr lang="uk-UA" sz="3200" dirty="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rPr>
              <a:t>Дякую за увагу!</a:t>
            </a:r>
            <a:endParaRPr sz="3200" dirty="0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3014400" y="4591875"/>
            <a:ext cx="3115200" cy="3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u="sng">
                <a:solidFill>
                  <a:srgbClr val="FFFFFF"/>
                </a:solidFill>
                <a:latin typeface="Roboto Medium"/>
                <a:ea typeface="Roboto Medium"/>
                <a:cs typeface="Roboto Medium"/>
                <a:sym typeface="Roboto Medium"/>
              </a:rPr>
              <a:t>youcontrol.com.ua</a:t>
            </a:r>
            <a:endParaRPr sz="1000" u="sng">
              <a:solidFill>
                <a:srgbClr val="FFFFFF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u="sng">
              <a:solidFill>
                <a:srgbClr val="FFFFFF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2349674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535" y="1073716"/>
            <a:ext cx="2390371" cy="1597330"/>
          </a:xfrm>
          <a:prstGeom prst="rect">
            <a:avLst/>
          </a:prstGeom>
        </p:spPr>
      </p:pic>
      <p:sp>
        <p:nvSpPr>
          <p:cNvPr id="4" name="Google Shape;60;p14"/>
          <p:cNvSpPr txBox="1"/>
          <p:nvPr/>
        </p:nvSpPr>
        <p:spPr>
          <a:xfrm>
            <a:off x="827600" y="415999"/>
            <a:ext cx="6841800" cy="482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uk-UA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Належна перевірка. Джерела інформації</a:t>
            </a:r>
            <a:endParaRPr lang="uk-UA" sz="2400" dirty="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5" name="Google Shape;61;p14"/>
          <p:cNvSpPr txBox="1"/>
          <p:nvPr/>
        </p:nvSpPr>
        <p:spPr>
          <a:xfrm>
            <a:off x="827600" y="1079066"/>
            <a:ext cx="4956827" cy="919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uk-UA" sz="1600" dirty="0"/>
              <a:t>офіційні документи </a:t>
            </a:r>
            <a:r>
              <a:rPr lang="ru-RU" dirty="0"/>
              <a:t>- </a:t>
            </a:r>
            <a:r>
              <a:rPr lang="uk-UA" sz="800" dirty="0"/>
              <a:t>документи, складені, видані, засвідчені із дотриманням визначених законодавством норм уповноваженою особою, якій законодавством надано право у зв’язку з її професійною чи службовою діяльністю складати, видавати, засвідчувати певні види документів, що підтверджує чи посвідчує певні події, явища або факти та містить передбачені законодавством реквізити і відомості</a:t>
            </a:r>
            <a:endParaRPr lang="ru-RU" sz="800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Google Shape;60;p14"/>
          <p:cNvSpPr txBox="1"/>
          <p:nvPr/>
        </p:nvSpPr>
        <p:spPr>
          <a:xfrm rot="16200000">
            <a:off x="-183363" y="2880405"/>
            <a:ext cx="2616728" cy="594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en-US" sz="3300" b="1" dirty="0" err="1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YouControl</a:t>
            </a:r>
            <a:endParaRPr lang="uk-UA" sz="3300" dirty="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8" name="Google Shape;61;p14"/>
          <p:cNvSpPr txBox="1"/>
          <p:nvPr/>
        </p:nvSpPr>
        <p:spPr>
          <a:xfrm>
            <a:off x="1422400" y="2059093"/>
            <a:ext cx="4362027" cy="2427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uk-UA" sz="1600" dirty="0">
                <a:solidFill>
                  <a:srgbClr val="008000"/>
                </a:solidFill>
              </a:rPr>
              <a:t>офіційні джерела </a:t>
            </a:r>
            <a:r>
              <a:rPr lang="ru-RU" dirty="0">
                <a:solidFill>
                  <a:srgbClr val="008000"/>
                </a:solidFill>
              </a:rPr>
              <a:t>- </a:t>
            </a:r>
            <a:r>
              <a:rPr lang="uk-UA" sz="800" dirty="0">
                <a:solidFill>
                  <a:srgbClr val="008000"/>
                </a:solidFill>
              </a:rPr>
              <a:t>автоматизовані інформаційні і довідкові системи, реєстри, бази та банки даних, держателем (адміністратором) яких є державні органи або органи місцевого самоврядування, а також відповідні органи іноземних держав та міжнародних, міжурядових організацій</a:t>
            </a:r>
          </a:p>
          <a:p>
            <a:endParaRPr lang="ru-RU" sz="600" dirty="0">
              <a:solidFill>
                <a:srgbClr val="008000"/>
              </a:solidFill>
            </a:endParaRPr>
          </a:p>
          <a:p>
            <a:r>
              <a:rPr lang="uk-UA" sz="1600" dirty="0">
                <a:solidFill>
                  <a:srgbClr val="008000"/>
                </a:solidFill>
              </a:rPr>
              <a:t>надійні джерела </a:t>
            </a:r>
            <a:r>
              <a:rPr lang="uk-UA" sz="800" dirty="0">
                <a:solidFill>
                  <a:srgbClr val="008000"/>
                </a:solidFill>
              </a:rPr>
              <a:t>офіційні засоби розкриття інформації (включаючи інтернет-сторінки) Президента України, Кабінету Міністрів України, Верховної Ради України, Національного банку України, Національної комісії, що здійснює державне регулювання у сфері ринків фінансових послуг, Національної комісії з цінних паперів та фондового ринку, органів виконавчої влади України, інших країн, а також міжнародних, міжурядових організацій, задіяних у сфері боротьби з легалізацією (відмиванням) доходів, одержаних злочинним шляхом, фінансуванням тероризму та фінансуванням розповсюдження зброї масового знищення</a:t>
            </a:r>
          </a:p>
          <a:p>
            <a:endParaRPr lang="uk-UA" sz="600" dirty="0">
              <a:solidFill>
                <a:srgbClr val="008000"/>
              </a:solidFill>
            </a:endParaRPr>
          </a:p>
          <a:p>
            <a:r>
              <a:rPr lang="uk-UA" sz="1600" dirty="0">
                <a:solidFill>
                  <a:srgbClr val="008000"/>
                </a:solidFill>
              </a:rPr>
              <a:t>інші відкриті джерела </a:t>
            </a:r>
            <a:r>
              <a:rPr lang="uk-UA" sz="1100" dirty="0">
                <a:solidFill>
                  <a:srgbClr val="008000"/>
                </a:solidFill>
              </a:rPr>
              <a:t>– </a:t>
            </a:r>
            <a:r>
              <a:rPr lang="uk-UA" sz="800" dirty="0">
                <a:solidFill>
                  <a:srgbClr val="008000"/>
                </a:solidFill>
              </a:rPr>
              <a:t>зокрема, іноземні державні реєстри подібні </a:t>
            </a:r>
            <a:r>
              <a:rPr lang="ru-RU" sz="800" dirty="0">
                <a:solidFill>
                  <a:srgbClr val="008000"/>
                </a:solidFill>
              </a:rPr>
              <a:t>до ЄДР, </a:t>
            </a:r>
            <a:r>
              <a:rPr lang="uk-UA" sz="800" dirty="0" err="1">
                <a:solidFill>
                  <a:srgbClr val="008000"/>
                </a:solidFill>
              </a:rPr>
              <a:t>вебсайти</a:t>
            </a:r>
            <a:r>
              <a:rPr lang="uk-UA" sz="800" dirty="0">
                <a:solidFill>
                  <a:srgbClr val="008000"/>
                </a:solidFill>
              </a:rPr>
              <a:t> авторитетних видань</a:t>
            </a:r>
            <a:endParaRPr lang="ru-RU" sz="800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573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0;p14"/>
          <p:cNvSpPr txBox="1"/>
          <p:nvPr/>
        </p:nvSpPr>
        <p:spPr>
          <a:xfrm>
            <a:off x="827599" y="415999"/>
            <a:ext cx="7530693" cy="482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uk-UA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Ідентифікація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/</a:t>
            </a:r>
            <a:r>
              <a:rPr lang="uk-UA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верифікація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: «два в одному»</a:t>
            </a:r>
            <a:endParaRPr lang="uk-UA" sz="2400" dirty="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5" name="Google Shape;61;p14"/>
          <p:cNvSpPr txBox="1"/>
          <p:nvPr/>
        </p:nvSpPr>
        <p:spPr>
          <a:xfrm>
            <a:off x="827601" y="1079067"/>
            <a:ext cx="3856896" cy="32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uk-UA" dirty="0"/>
              <a:t>СПФМ під час ідентифікації та верифікації </a:t>
            </a:r>
            <a:r>
              <a:rPr lang="uk-UA" u="sng" dirty="0">
                <a:solidFill>
                  <a:srgbClr val="222222"/>
                </a:solidFill>
                <a:latin typeface="Arial" panose="020B0604020202020204" pitchFamily="34" charset="0"/>
              </a:rPr>
              <a:t>юридичної особи </a:t>
            </a:r>
            <a:r>
              <a:rPr lang="uk-UA" dirty="0"/>
              <a:t>резидента встановлюють:</a:t>
            </a:r>
            <a:endParaRPr lang="uk-UA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endParaRPr lang="uk-UA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1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повне найменування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1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ідентифікаційний код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1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місцезнаходження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1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дату та номер запису в ЄДР про проведення державної реєстрації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1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відомості про виконавчий орган (органи управління)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100" dirty="0">
                <a:solidFill>
                  <a:srgbClr val="7030A0"/>
                </a:solidFill>
                <a:latin typeface="Arial" panose="020B0604020202020204" pitchFamily="34" charset="0"/>
              </a:rPr>
              <a:t>ідентифікаційні дані осіб, які мають право розпоряджатися рахунками та/або майном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100" dirty="0">
                <a:solidFill>
                  <a:srgbClr val="FF0000"/>
                </a:solidFill>
                <a:latin typeface="Arial" panose="020B0604020202020204" pitchFamily="34" charset="0"/>
              </a:rPr>
              <a:t>реквізити банку, в якому відкрито рахунок і номер поточного рахунка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600" y="245536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4497" y="1079067"/>
            <a:ext cx="4071126" cy="288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193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19;p21"/>
          <p:cNvPicPr preferRelativeResize="0"/>
          <p:nvPr/>
        </p:nvPicPr>
        <p:blipFill rotWithShape="1">
          <a:blip r:embed="rId4">
            <a:alphaModFix/>
          </a:blip>
          <a:srcRect l="4462"/>
          <a:stretch/>
        </p:blipFill>
        <p:spPr>
          <a:xfrm>
            <a:off x="5174824" y="1079067"/>
            <a:ext cx="3183467" cy="205432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4" name="Google Shape;60;p14"/>
          <p:cNvSpPr txBox="1"/>
          <p:nvPr/>
        </p:nvSpPr>
        <p:spPr>
          <a:xfrm>
            <a:off x="827599" y="415999"/>
            <a:ext cx="7530693" cy="482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uk-UA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Верифікація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 </a:t>
            </a:r>
            <a:r>
              <a:rPr lang="ru-RU" sz="2400" b="1" dirty="0" err="1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даних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 ф</a:t>
            </a:r>
            <a:r>
              <a:rPr lang="uk-UA" sz="2400" b="1" dirty="0" err="1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ізичної</a:t>
            </a:r>
            <a:r>
              <a:rPr lang="uk-UA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 особи</a:t>
            </a:r>
            <a:endParaRPr lang="uk-UA" sz="2400" dirty="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5" name="Google Shape;61;p14"/>
          <p:cNvSpPr txBox="1"/>
          <p:nvPr/>
        </p:nvSpPr>
        <p:spPr>
          <a:xfrm>
            <a:off x="827599" y="1079067"/>
            <a:ext cx="3856896" cy="32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uk-UA" dirty="0"/>
              <a:t>СПФМ під час верифікації </a:t>
            </a:r>
            <a:r>
              <a:rPr lang="uk-UA" u="sng" dirty="0">
                <a:solidFill>
                  <a:srgbClr val="222222"/>
                </a:solidFill>
                <a:latin typeface="Arial" panose="020B0604020202020204" pitchFamily="34" charset="0"/>
              </a:rPr>
              <a:t>фізичної особи</a:t>
            </a:r>
            <a:r>
              <a:rPr lang="uk-UA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uk-UA" dirty="0"/>
              <a:t>резидента встановлюють:</a:t>
            </a:r>
            <a:endParaRPr lang="uk-UA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endParaRPr lang="uk-UA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err="1">
                <a:solidFill>
                  <a:schemeClr val="tx1"/>
                </a:solidFill>
                <a:latin typeface="Arial" panose="020B0604020202020204" pitchFamily="34" charset="0"/>
              </a:rPr>
              <a:t>прізвище</a:t>
            </a: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ru-RU" sz="1100" dirty="0" err="1">
                <a:solidFill>
                  <a:schemeClr val="tx1"/>
                </a:solidFill>
                <a:latin typeface="Arial" panose="020B0604020202020204" pitchFamily="34" charset="0"/>
              </a:rPr>
              <a:t>ім’я</a:t>
            </a: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</a:rPr>
              <a:t> та </a:t>
            </a:r>
            <a:r>
              <a:rPr lang="ru-RU" sz="1100" dirty="0" err="1">
                <a:solidFill>
                  <a:schemeClr val="tx1"/>
                </a:solidFill>
                <a:latin typeface="Arial" panose="020B0604020202020204" pitchFamily="34" charset="0"/>
              </a:rPr>
              <a:t>по-батькові</a:t>
            </a:r>
            <a:endParaRPr lang="ru-RU" sz="11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b="1" dirty="0" err="1">
                <a:solidFill>
                  <a:srgbClr val="008000"/>
                </a:solidFill>
                <a:latin typeface="Arial" panose="020B0604020202020204" pitchFamily="34" charset="0"/>
              </a:rPr>
              <a:t>паспортні</a:t>
            </a:r>
            <a:r>
              <a:rPr lang="ru-RU" sz="1100" b="1" dirty="0">
                <a:solidFill>
                  <a:srgbClr val="008000"/>
                </a:solidFill>
                <a:latin typeface="Arial" panose="020B0604020202020204" pitchFamily="34" charset="0"/>
              </a:rPr>
              <a:t> </a:t>
            </a:r>
            <a:r>
              <a:rPr lang="ru-RU" sz="1100" b="1" dirty="0" err="1">
                <a:solidFill>
                  <a:srgbClr val="008000"/>
                </a:solidFill>
                <a:latin typeface="Arial" panose="020B0604020202020204" pitchFamily="34" charset="0"/>
              </a:rPr>
              <a:t>дані</a:t>
            </a:r>
            <a:endParaRPr lang="ru-RU" sz="1100" b="1" dirty="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err="1">
                <a:solidFill>
                  <a:schemeClr val="tx1"/>
                </a:solidFill>
                <a:latin typeface="Arial" panose="020B0604020202020204" pitchFamily="34" charset="0"/>
              </a:rPr>
              <a:t>громадянство</a:t>
            </a:r>
            <a:endParaRPr lang="ru-RU" sz="11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err="1">
                <a:solidFill>
                  <a:schemeClr val="tx1"/>
                </a:solidFill>
                <a:latin typeface="Arial" panose="020B0604020202020204" pitchFamily="34" charset="0"/>
              </a:rPr>
              <a:t>місце</a:t>
            </a: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chemeClr val="tx1"/>
                </a:solidFill>
                <a:latin typeface="Arial" panose="020B0604020202020204" pitchFamily="34" charset="0"/>
              </a:rPr>
              <a:t>проживання</a:t>
            </a: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</a:rPr>
              <a:t>/</a:t>
            </a:r>
            <a:r>
              <a:rPr lang="ru-RU" sz="1100" dirty="0" err="1">
                <a:solidFill>
                  <a:schemeClr val="tx1"/>
                </a:solidFill>
                <a:latin typeface="Arial" panose="020B0604020202020204" pitchFamily="34" charset="0"/>
              </a:rPr>
              <a:t>перебування</a:t>
            </a: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</a:rPr>
              <a:t>РНОКПП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uk-UA" sz="11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600" y="245536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8" name="Google Shape;120;p21"/>
          <p:cNvPicPr preferRelativeResize="0"/>
          <p:nvPr/>
        </p:nvPicPr>
        <p:blipFill rotWithShape="1">
          <a:blip r:embed="rId5">
            <a:alphaModFix/>
          </a:blip>
          <a:srcRect l="572" r="32734" b="16275"/>
          <a:stretch/>
        </p:blipFill>
        <p:spPr>
          <a:xfrm>
            <a:off x="5174823" y="3133387"/>
            <a:ext cx="3183467" cy="122864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</p:pic>
    </p:spTree>
    <p:extLst>
      <p:ext uri="{BB962C8B-B14F-4D97-AF65-F5344CB8AC3E}">
        <p14:creationId xmlns:p14="http://schemas.microsoft.com/office/powerpoint/2010/main" val="4146995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0;p14"/>
          <p:cNvSpPr txBox="1"/>
          <p:nvPr/>
        </p:nvSpPr>
        <p:spPr>
          <a:xfrm>
            <a:off x="827599" y="415999"/>
            <a:ext cx="7530693" cy="482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uk-UA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Ризик-орієнтований підхід</a:t>
            </a:r>
            <a:endParaRPr lang="uk-UA" sz="2400" dirty="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5" name="Google Shape;61;p14"/>
          <p:cNvSpPr txBox="1"/>
          <p:nvPr/>
        </p:nvSpPr>
        <p:spPr>
          <a:xfrm>
            <a:off x="886822" y="1051543"/>
            <a:ext cx="1821399" cy="541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uk-UA" dirty="0"/>
              <a:t>Автоматичне визначення ризиків</a:t>
            </a:r>
            <a:endParaRPr lang="ru-RU" dirty="0">
              <a:solidFill>
                <a:srgbClr val="222222"/>
              </a:solidFill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600" y="245536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b="11274"/>
          <a:stretch/>
        </p:blipFill>
        <p:spPr>
          <a:xfrm>
            <a:off x="934235" y="1700107"/>
            <a:ext cx="3910870" cy="30750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9567" y="1700108"/>
            <a:ext cx="2597568" cy="2702560"/>
          </a:xfrm>
          <a:prstGeom prst="rect">
            <a:avLst/>
          </a:prstGeom>
        </p:spPr>
      </p:pic>
      <p:sp>
        <p:nvSpPr>
          <p:cNvPr id="9" name="Google Shape;61;p14"/>
          <p:cNvSpPr txBox="1"/>
          <p:nvPr/>
        </p:nvSpPr>
        <p:spPr>
          <a:xfrm>
            <a:off x="5929567" y="997785"/>
            <a:ext cx="2360992" cy="541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uk-UA" dirty="0"/>
              <a:t>Індивідуальна експертиза ризиків (ризик-профіль) </a:t>
            </a:r>
          </a:p>
        </p:txBody>
      </p:sp>
    </p:spTree>
    <p:extLst>
      <p:ext uri="{BB962C8B-B14F-4D97-AF65-F5344CB8AC3E}">
        <p14:creationId xmlns:p14="http://schemas.microsoft.com/office/powerpoint/2010/main" val="3958902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3" y="1334347"/>
            <a:ext cx="3701002" cy="2553546"/>
          </a:xfrm>
          <a:prstGeom prst="rect">
            <a:avLst/>
          </a:prstGeom>
          <a:ln>
            <a:solidFill>
              <a:srgbClr val="008000"/>
            </a:solidFill>
          </a:ln>
        </p:spPr>
      </p:pic>
      <p:sp>
        <p:nvSpPr>
          <p:cNvPr id="4" name="Google Shape;60;p14"/>
          <p:cNvSpPr txBox="1"/>
          <p:nvPr/>
        </p:nvSpPr>
        <p:spPr>
          <a:xfrm>
            <a:off x="827599" y="415999"/>
            <a:ext cx="3378641" cy="482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ru-RU" sz="2400" b="1" dirty="0" err="1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Встановлення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 КБВ</a:t>
            </a:r>
            <a:endParaRPr lang="uk-UA" sz="2400" dirty="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600" y="245536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0062" y="1334347"/>
            <a:ext cx="3411403" cy="2553546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528602" y="2286091"/>
            <a:ext cx="490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FF0000"/>
                </a:solidFill>
              </a:rPr>
              <a:t>≠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834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0;p14"/>
          <p:cNvSpPr txBox="1"/>
          <p:nvPr/>
        </p:nvSpPr>
        <p:spPr>
          <a:xfrm>
            <a:off x="827599" y="415999"/>
            <a:ext cx="3378641" cy="482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ru-RU" sz="2400" b="1" dirty="0" err="1">
                <a:solidFill>
                  <a:srgbClr val="FF0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Визначення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ризиків</a:t>
            </a:r>
            <a:endParaRPr lang="uk-UA" sz="2400" dirty="0">
              <a:solidFill>
                <a:srgbClr val="FF0000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600" y="245536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9" name="Google Shape;189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3813" y="1125297"/>
            <a:ext cx="4929524" cy="26317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</p:pic>
      <p:pic>
        <p:nvPicPr>
          <p:cNvPr id="10" name="Google Shape;190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43334" y="1845617"/>
            <a:ext cx="4929526" cy="246476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1778638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0;p14"/>
          <p:cNvSpPr txBox="1"/>
          <p:nvPr/>
        </p:nvSpPr>
        <p:spPr>
          <a:xfrm>
            <a:off x="827599" y="415999"/>
            <a:ext cx="5160028" cy="482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ru-RU" sz="2400" b="1" dirty="0" err="1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Перевірка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 </a:t>
            </a:r>
            <a:r>
              <a:rPr lang="ru-RU" sz="2400" b="1" dirty="0" err="1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структури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 </a:t>
            </a:r>
            <a:r>
              <a:rPr lang="ru-RU" sz="2400" b="1" dirty="0" err="1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власності</a:t>
            </a:r>
            <a:endParaRPr lang="uk-UA" sz="2400" dirty="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68529"/>
          <a:stretch/>
        </p:blipFill>
        <p:spPr>
          <a:xfrm>
            <a:off x="876995" y="1037303"/>
            <a:ext cx="1712484" cy="3474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9184" y="1037304"/>
            <a:ext cx="3955702" cy="3474320"/>
          </a:xfrm>
          <a:prstGeom prst="rect">
            <a:avLst/>
          </a:prstGeom>
          <a:ln>
            <a:solidFill>
              <a:srgbClr val="008000"/>
            </a:solidFill>
          </a:ln>
        </p:spPr>
      </p:pic>
      <p:sp>
        <p:nvSpPr>
          <p:cNvPr id="9" name="Стрелка вправо 8"/>
          <p:cNvSpPr/>
          <p:nvPr/>
        </p:nvSpPr>
        <p:spPr>
          <a:xfrm>
            <a:off x="2800652" y="2526453"/>
            <a:ext cx="467359" cy="331893"/>
          </a:xfrm>
          <a:prstGeom prst="rightArrow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05642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0;p14"/>
          <p:cNvSpPr txBox="1"/>
          <p:nvPr/>
        </p:nvSpPr>
        <p:spPr>
          <a:xfrm>
            <a:off x="827599" y="415999"/>
            <a:ext cx="8187708" cy="482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uk-UA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Належність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 до </a:t>
            </a:r>
            <a:r>
              <a:rPr lang="en-US" sz="2400" b="1" dirty="0">
                <a:solidFill>
                  <a:srgbClr val="00800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rPr>
              <a:t>PEPs</a:t>
            </a:r>
            <a:endParaRPr lang="uk-UA" sz="2400" dirty="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600" y="245536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10" name="Google Shape;167;p27"/>
          <p:cNvPicPr preferRelativeResize="0"/>
          <p:nvPr/>
        </p:nvPicPr>
        <p:blipFill rotWithShape="1">
          <a:blip r:embed="rId4">
            <a:alphaModFix/>
          </a:blip>
          <a:srcRect r="2833"/>
          <a:stretch/>
        </p:blipFill>
        <p:spPr>
          <a:xfrm>
            <a:off x="388363" y="2603542"/>
            <a:ext cx="4894838" cy="2177591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</p:pic>
      <p:pic>
        <p:nvPicPr>
          <p:cNvPr id="9" name="Google Shape;160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92959" y="988925"/>
            <a:ext cx="4345572" cy="2499341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</p:pic>
      <p:pic>
        <p:nvPicPr>
          <p:cNvPr id="8" name="Google Shape;159;p26"/>
          <p:cNvPicPr preferRelativeResize="0"/>
          <p:nvPr/>
        </p:nvPicPr>
        <p:blipFill rotWithShape="1">
          <a:blip r:embed="rId6">
            <a:alphaModFix/>
          </a:blip>
          <a:srcRect r="11653"/>
          <a:stretch/>
        </p:blipFill>
        <p:spPr>
          <a:xfrm>
            <a:off x="4978400" y="267746"/>
            <a:ext cx="3772311" cy="2245161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</p:pic>
    </p:spTree>
    <p:extLst>
      <p:ext uri="{BB962C8B-B14F-4D97-AF65-F5344CB8AC3E}">
        <p14:creationId xmlns:p14="http://schemas.microsoft.com/office/powerpoint/2010/main" val="1073327733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</TotalTime>
  <Words>331</Words>
  <Application>Microsoft Office PowerPoint</Application>
  <PresentationFormat>On-screen Show (16:9)</PresentationFormat>
  <Paragraphs>41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Control</dc:creator>
  <cp:lastModifiedBy>Microsoft Office User</cp:lastModifiedBy>
  <cp:revision>65</cp:revision>
  <cp:lastPrinted>2019-06-11T13:52:29Z</cp:lastPrinted>
  <dcterms:modified xsi:type="dcterms:W3CDTF">2020-09-25T11:59:38Z</dcterms:modified>
</cp:coreProperties>
</file>