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</p:sldMasterIdLst>
  <p:notesMasterIdLst>
    <p:notesMasterId r:id="rId47"/>
  </p:notesMasterIdLst>
  <p:handoutMasterIdLst>
    <p:handoutMasterId r:id="rId48"/>
  </p:handoutMasterIdLst>
  <p:sldIdLst>
    <p:sldId id="327" r:id="rId2"/>
    <p:sldId id="511" r:id="rId3"/>
    <p:sldId id="545" r:id="rId4"/>
    <p:sldId id="512" r:id="rId5"/>
    <p:sldId id="514" r:id="rId6"/>
    <p:sldId id="513" r:id="rId7"/>
    <p:sldId id="515" r:id="rId8"/>
    <p:sldId id="551" r:id="rId9"/>
    <p:sldId id="552" r:id="rId10"/>
    <p:sldId id="553" r:id="rId11"/>
    <p:sldId id="554" r:id="rId12"/>
    <p:sldId id="517" r:id="rId13"/>
    <p:sldId id="519" r:id="rId14"/>
    <p:sldId id="550" r:id="rId15"/>
    <p:sldId id="547" r:id="rId16"/>
    <p:sldId id="520" r:id="rId17"/>
    <p:sldId id="521" r:id="rId18"/>
    <p:sldId id="548" r:id="rId19"/>
    <p:sldId id="522" r:id="rId20"/>
    <p:sldId id="549" r:id="rId21"/>
    <p:sldId id="524" r:id="rId22"/>
    <p:sldId id="525" r:id="rId23"/>
    <p:sldId id="526" r:id="rId24"/>
    <p:sldId id="527" r:id="rId25"/>
    <p:sldId id="528" r:id="rId26"/>
    <p:sldId id="489" r:id="rId27"/>
    <p:sldId id="530" r:id="rId28"/>
    <p:sldId id="546" r:id="rId29"/>
    <p:sldId id="509" r:id="rId30"/>
    <p:sldId id="532" r:id="rId31"/>
    <p:sldId id="490" r:id="rId32"/>
    <p:sldId id="491" r:id="rId33"/>
    <p:sldId id="533" r:id="rId34"/>
    <p:sldId id="534" r:id="rId35"/>
    <p:sldId id="467" r:id="rId36"/>
    <p:sldId id="537" r:id="rId37"/>
    <p:sldId id="538" r:id="rId38"/>
    <p:sldId id="539" r:id="rId39"/>
    <p:sldId id="542" r:id="rId40"/>
    <p:sldId id="541" r:id="rId41"/>
    <p:sldId id="543" r:id="rId42"/>
    <p:sldId id="469" r:id="rId43"/>
    <p:sldId id="441" r:id="rId44"/>
    <p:sldId id="465" r:id="rId45"/>
    <p:sldId id="419" r:id="rId46"/>
  </p:sldIdLst>
  <p:sldSz cx="9144000" cy="6858000" type="screen4x3"/>
  <p:notesSz cx="6788150" cy="9923463"/>
  <p:custShowLst>
    <p:custShow name="Произвольный показ 1" id="0">
      <p:sldLst/>
    </p:custShow>
  </p:custShow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FF3300"/>
    <a:srgbClr val="D07700"/>
    <a:srgbClr val="FFFF99"/>
    <a:srgbClr val="020D9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06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8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707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2119" cy="496413"/>
          </a:xfrm>
          <a:prstGeom prst="rect">
            <a:avLst/>
          </a:prstGeom>
        </p:spPr>
        <p:txBody>
          <a:bodyPr vert="horz" lIns="92025" tIns="46013" rIns="92025" bIns="46013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4432" y="1"/>
            <a:ext cx="2942118" cy="496413"/>
          </a:xfrm>
          <a:prstGeom prst="rect">
            <a:avLst/>
          </a:prstGeom>
        </p:spPr>
        <p:txBody>
          <a:bodyPr vert="horz" lIns="92025" tIns="46013" rIns="92025" bIns="46013" rtlCol="0"/>
          <a:lstStyle>
            <a:lvl1pPr algn="r">
              <a:defRPr sz="1200"/>
            </a:lvl1pPr>
          </a:lstStyle>
          <a:p>
            <a:fld id="{C6DCE321-C78B-48CA-B80D-CEBBC4B6069F}" type="datetimeFigureOut">
              <a:rPr lang="ru-RU" smtClean="0"/>
              <a:pPr/>
              <a:t>04.02.2015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5454"/>
            <a:ext cx="2942119" cy="496412"/>
          </a:xfrm>
          <a:prstGeom prst="rect">
            <a:avLst/>
          </a:prstGeom>
        </p:spPr>
        <p:txBody>
          <a:bodyPr vert="horz" lIns="92025" tIns="46013" rIns="92025" bIns="46013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4432" y="9425454"/>
            <a:ext cx="2942118" cy="496412"/>
          </a:xfrm>
          <a:prstGeom prst="rect">
            <a:avLst/>
          </a:prstGeom>
        </p:spPr>
        <p:txBody>
          <a:bodyPr vert="horz" lIns="92025" tIns="46013" rIns="92025" bIns="46013" rtlCol="0" anchor="b"/>
          <a:lstStyle>
            <a:lvl1pPr algn="r">
              <a:defRPr sz="1200"/>
            </a:lvl1pPr>
          </a:lstStyle>
          <a:p>
            <a:fld id="{9E412B32-6582-42E3-B929-175DC7CD948F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36590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2119" cy="49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0" tIns="45674" rIns="91350" bIns="45674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4432" y="1"/>
            <a:ext cx="2942118" cy="49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0" tIns="45674" rIns="91350" bIns="45674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2813" y="744538"/>
            <a:ext cx="496252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8336" y="4713526"/>
            <a:ext cx="5431480" cy="4466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0" tIns="45674" rIns="91350" bIns="4567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47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5454"/>
            <a:ext cx="2942119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0" tIns="45674" rIns="91350" bIns="45674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7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432" y="9425454"/>
            <a:ext cx="2942118" cy="49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50" tIns="45674" rIns="91350" bIns="45674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1AF0407-4975-4CE4-B558-4B0CF88EBD96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2294919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1AF0407-4975-4CE4-B558-4B0CF88EBD96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"/>
          <p:cNvSpPr>
            <a:spLocks noChangeArrowheads="1"/>
          </p:cNvSpPr>
          <p:nvPr/>
        </p:nvSpPr>
        <p:spPr bwMode="auto">
          <a:xfrm>
            <a:off x="0" y="0"/>
            <a:ext cx="250825" cy="341153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0" y="3357563"/>
            <a:ext cx="250825" cy="3500437"/>
          </a:xfrm>
          <a:prstGeom prst="rect">
            <a:avLst/>
          </a:prstGeom>
          <a:solidFill>
            <a:srgbClr val="020D9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29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85800"/>
            <a:ext cx="7772400" cy="2127250"/>
          </a:xfrm>
        </p:spPr>
        <p:txBody>
          <a:bodyPr/>
          <a:lstStyle>
            <a:lvl1pPr algn="ctr">
              <a:defRPr sz="58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70250"/>
            <a:ext cx="6400800" cy="22098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0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BECF2-537B-465A-A05F-E867400F74A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61974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7E3B98-F9DB-4430-AEBE-8FB79F6549EA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17796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968B6-D8EA-474E-B87E-BCDEED80F93C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1967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10DF9-55BE-4804-9706-7738F93B16F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37642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65B10E-B6D8-4849-9991-AA167D207525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12262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21366-9569-4235-8DB6-FCD859B2239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87068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94E7A-011F-40BC-A74B-EB35DB904120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0396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743B2B-44E1-487C-A853-9259EA265CB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73685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FBC195-6526-4FA7-9256-2D0F35DBCA0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8036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23D50C-F156-4F28-A7FC-DD293FF49DD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03479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2DED97-335D-498B-82D1-FFCE3B9F8A98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1683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7847D-E0B4-496C-BD41-726B1F051B1D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548857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27022-6994-4D13-B371-B87D05C89F7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33588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" y="3941763"/>
            <a:ext cx="4038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D5E652-7D0B-4449-86CC-D086FDA1819E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679671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noProof="0" smtClean="0"/>
              <a:t>Вставка картинки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A042F-DA0E-45DE-9B47-B7715442A281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2546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999F1-43C8-4E4A-BE39-9EF22336AA17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8123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" Target="../slides/slide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32315E8F-07EB-41EF-A672-43CD70668753}" type="slidenum">
              <a:rPr lang="ru-RU"/>
              <a:pPr>
                <a:defRPr/>
              </a:pPr>
              <a:t>‹№›</a:t>
            </a:fld>
            <a:endParaRPr lang="ru-RU"/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0" y="0"/>
            <a:ext cx="250825" cy="341153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1928" name="Line 8"/>
          <p:cNvSpPr>
            <a:spLocks noChangeShapeType="1"/>
          </p:cNvSpPr>
          <p:nvPr/>
        </p:nvSpPr>
        <p:spPr bwMode="auto">
          <a:xfrm>
            <a:off x="457200" y="1447800"/>
            <a:ext cx="8077200" cy="0"/>
          </a:xfrm>
          <a:prstGeom prst="line">
            <a:avLst/>
          </a:prstGeom>
          <a:noFill/>
          <a:ln w="19050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30" name="Rectangle 10"/>
          <p:cNvSpPr>
            <a:spLocks noChangeArrowheads="1"/>
          </p:cNvSpPr>
          <p:nvPr/>
        </p:nvSpPr>
        <p:spPr bwMode="auto">
          <a:xfrm>
            <a:off x="0" y="3357563"/>
            <a:ext cx="250825" cy="3500437"/>
          </a:xfrm>
          <a:prstGeom prst="rect">
            <a:avLst/>
          </a:prstGeom>
          <a:solidFill>
            <a:srgbClr val="020D98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 sz="2400">
              <a:latin typeface="Times New Roman" pitchFamily="18" charset="0"/>
            </a:endParaRPr>
          </a:p>
        </p:txBody>
      </p:sp>
      <p:sp>
        <p:nvSpPr>
          <p:cNvPr id="81931" name="AutoShape 11">
            <a:hlinkClick r:id="" action="ppaction://hlinkshowjump?jump=lastslideviewed" highlightClick="1"/>
          </p:cNvPr>
          <p:cNvSpPr>
            <a:spLocks noChangeArrowheads="1"/>
          </p:cNvSpPr>
          <p:nvPr/>
        </p:nvSpPr>
        <p:spPr bwMode="auto">
          <a:xfrm>
            <a:off x="8748713" y="6453188"/>
            <a:ext cx="395287" cy="404812"/>
          </a:xfrm>
          <a:prstGeom prst="actionButtonReturn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81932" name="AutoShape 12">
            <a:hlinkClick r:id="rId1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48713" y="6021388"/>
            <a:ext cx="395287" cy="431800"/>
          </a:xfrm>
          <a:prstGeom prst="actionButtonHome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6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  <p:sldLayoutId id="2147483882" r:id="rId13"/>
    <p:sldLayoutId id="2147483883" r:id="rId14"/>
    <p:sldLayoutId id="2147483884" r:id="rId15"/>
    <p:sldLayoutId id="2147483885" r:id="rId16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p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p"/>
        <a:defRPr sz="20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67544" y="2996952"/>
            <a:ext cx="8568952" cy="2789502"/>
          </a:xfrm>
        </p:spPr>
        <p:txBody>
          <a:bodyPr/>
          <a:lstStyle/>
          <a:p>
            <a:pPr eaLnBrk="1" hangingPunct="1"/>
            <a:endParaRPr lang="uk-UA" sz="3200" b="1" dirty="0" smtClean="0"/>
          </a:p>
          <a:p>
            <a:r>
              <a:rPr lang="ru-RU" sz="2400" dirty="0" smtClean="0"/>
              <a:t>ЗАКОН УКРАЇНИ</a:t>
            </a:r>
          </a:p>
          <a:p>
            <a:r>
              <a:rPr lang="ru-RU" sz="2400" dirty="0" smtClean="0"/>
              <a:t>«Про</a:t>
            </a:r>
            <a:r>
              <a:rPr lang="uk-UA" sz="2400" dirty="0" smtClean="0"/>
              <a:t> запобігання </a:t>
            </a:r>
            <a:r>
              <a:rPr lang="uk-UA" sz="2400" dirty="0"/>
              <a:t>та </a:t>
            </a:r>
            <a:r>
              <a:rPr lang="uk-UA" sz="2400" dirty="0" smtClean="0"/>
              <a:t>протидію </a:t>
            </a:r>
            <a:r>
              <a:rPr lang="uk-UA" sz="2400" dirty="0"/>
              <a:t>легалізації (відмиванню) доходів, одержаних злочинним шляхом, </a:t>
            </a:r>
            <a:r>
              <a:rPr lang="uk-UA" sz="2400" dirty="0" smtClean="0"/>
              <a:t>фінансуванню тероризму та фінансуванню розповсюдження зброї масового знищення»</a:t>
            </a:r>
            <a:endParaRPr lang="ru-RU" sz="2400" dirty="0"/>
          </a:p>
          <a:p>
            <a:endParaRPr lang="uk-UA" sz="2800" b="1" dirty="0" smtClean="0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85720" y="5929330"/>
            <a:ext cx="864396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algn="ctr" eaLnBrk="1" hangingPunct="1">
              <a:spcBef>
                <a:spcPts val="0"/>
              </a:spcBef>
            </a:pPr>
            <a:r>
              <a:rPr lang="uk-UA" sz="2000" dirty="0" smtClean="0"/>
              <a:t>м. </a:t>
            </a:r>
            <a:r>
              <a:rPr lang="ru-RU" sz="2000" dirty="0" smtClean="0"/>
              <a:t>Ки</a:t>
            </a:r>
            <a:r>
              <a:rPr lang="uk-UA" sz="2000" dirty="0" smtClean="0"/>
              <a:t>їв </a:t>
            </a:r>
          </a:p>
          <a:p>
            <a:pPr algn="ctr" eaLnBrk="1" hangingPunct="1">
              <a:spcBef>
                <a:spcPts val="0"/>
              </a:spcBef>
            </a:pPr>
            <a:r>
              <a:rPr lang="uk-UA" sz="2000" dirty="0" smtClean="0"/>
              <a:t>05 лютого 2015 </a:t>
            </a:r>
            <a:r>
              <a:rPr lang="uk-UA" sz="2000" dirty="0"/>
              <a:t>року</a:t>
            </a:r>
            <a:endParaRPr lang="ru-RU" sz="2000" dirty="0"/>
          </a:p>
        </p:txBody>
      </p:sp>
      <p:pic>
        <p:nvPicPr>
          <p:cNvPr id="7" name="Picture 8" descr="emblema_n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137246"/>
            <a:ext cx="2448272" cy="2448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Прямоугольник 1"/>
          <p:cNvSpPr/>
          <p:nvPr/>
        </p:nvSpPr>
        <p:spPr>
          <a:xfrm>
            <a:off x="827584" y="332656"/>
            <a:ext cx="7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b="1" dirty="0" smtClean="0"/>
              <a:t>Державна служба фінансового моніторингу України</a:t>
            </a:r>
            <a:endParaRPr lang="uk-UA" sz="2200" b="1" dirty="0"/>
          </a:p>
        </p:txBody>
      </p:sp>
      <p:pic>
        <p:nvPicPr>
          <p:cNvPr id="10" name="Picture 5" descr="Держфин_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97729"/>
            <a:ext cx="2880320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3800" b="1" u="sng" dirty="0" smtClean="0">
                <a:solidFill>
                  <a:schemeClr val="tx2">
                    <a:lumMod val="75000"/>
                  </a:schemeClr>
                </a:solidFill>
              </a:rPr>
              <a:t>ПОСТАТЕЙНИЙ АНАЛІЗ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363272" cy="4798886"/>
          </a:xfrm>
        </p:spPr>
        <p:txBody>
          <a:bodyPr/>
          <a:lstStyle/>
          <a:p>
            <a:pPr algn="just"/>
            <a:r>
              <a:rPr lang="ru-RU" sz="2000" dirty="0" err="1" smtClean="0"/>
              <a:t>Чинний</a:t>
            </a:r>
            <a:r>
              <a:rPr lang="ru-RU" sz="2000" dirty="0" smtClean="0"/>
              <a:t> Закон – </a:t>
            </a:r>
            <a:r>
              <a:rPr lang="ru-RU" sz="2000" b="1" dirty="0" smtClean="0"/>
              <a:t>25</a:t>
            </a:r>
            <a:r>
              <a:rPr lang="ru-RU" sz="2000" dirty="0" smtClean="0"/>
              <a:t> </a:t>
            </a:r>
            <a:r>
              <a:rPr lang="ru-RU" sz="2000" b="1" dirty="0" smtClean="0"/>
              <a:t>статей</a:t>
            </a:r>
            <a:r>
              <a:rPr lang="ru-RU" sz="2000" dirty="0" smtClean="0"/>
              <a:t>. </a:t>
            </a:r>
            <a:r>
              <a:rPr lang="ru-RU" sz="2000" dirty="0" err="1" smtClean="0"/>
              <a:t>Новий</a:t>
            </a:r>
            <a:r>
              <a:rPr lang="ru-RU" sz="2000" dirty="0" smtClean="0"/>
              <a:t> Закон – </a:t>
            </a:r>
            <a:r>
              <a:rPr lang="ru-RU" sz="2000" b="1" dirty="0" smtClean="0"/>
              <a:t>28</a:t>
            </a:r>
            <a:r>
              <a:rPr lang="ru-RU" sz="2000" dirty="0" smtClean="0"/>
              <a:t> </a:t>
            </a:r>
            <a:r>
              <a:rPr lang="ru-RU" sz="2000" b="1" dirty="0" smtClean="0"/>
              <a:t>статей</a:t>
            </a:r>
            <a:r>
              <a:rPr lang="ru-RU" sz="2000" dirty="0" smtClean="0"/>
              <a:t>.</a:t>
            </a:r>
          </a:p>
          <a:p>
            <a:pPr marL="0" indent="0" algn="just">
              <a:buNone/>
            </a:pPr>
            <a:endParaRPr lang="en-US" sz="2000" dirty="0" smtClean="0"/>
          </a:p>
          <a:p>
            <a:pPr algn="just"/>
            <a:r>
              <a:rPr lang="uk-UA" sz="2000" dirty="0" smtClean="0"/>
              <a:t>Чинний Закон – </a:t>
            </a:r>
            <a:r>
              <a:rPr lang="uk-UA" sz="2000" b="1" dirty="0" smtClean="0"/>
              <a:t>34</a:t>
            </a:r>
            <a:r>
              <a:rPr lang="uk-UA" sz="2000" dirty="0" smtClean="0"/>
              <a:t> </a:t>
            </a:r>
            <a:r>
              <a:rPr lang="uk-UA" sz="2000" b="1" dirty="0" smtClean="0"/>
              <a:t>терміни</a:t>
            </a:r>
            <a:r>
              <a:rPr lang="uk-UA" sz="2000" dirty="0" smtClean="0"/>
              <a:t>. Новий Закон – </a:t>
            </a:r>
            <a:r>
              <a:rPr lang="uk-UA" sz="2000" b="1" dirty="0" smtClean="0"/>
              <a:t>50 термінів</a:t>
            </a:r>
            <a:r>
              <a:rPr lang="uk-UA" sz="2000" dirty="0" smtClean="0"/>
              <a:t>.</a:t>
            </a:r>
          </a:p>
          <a:p>
            <a:pPr algn="just"/>
            <a:endParaRPr lang="uk-UA" sz="2000" dirty="0"/>
          </a:p>
          <a:p>
            <a:pPr algn="just"/>
            <a:r>
              <a:rPr lang="uk-UA" sz="1800" dirty="0"/>
              <a:t>Закон спрямований на захист прав та законних інтересів громадян, суспільства і держави, забезпечення національної безпеки шляхом </a:t>
            </a:r>
            <a:r>
              <a:rPr lang="uk-UA" sz="1800" b="1" dirty="0"/>
              <a:t>визначення правового механізму </a:t>
            </a:r>
            <a:r>
              <a:rPr lang="uk-UA" sz="1800" dirty="0"/>
              <a:t>протидії легалізації (відмиванню) доходів, одержаних злочинним шляхом, фінансуванню тероризму та фінансуванню розповсюдження зброї масового знищення, а також формування загальнодержавної багатоджерельної аналітичної бази даних для надання правоохоронним органам України та іноземних держав можливості виявляти, перевіряти і розслідувати злочини, пов’язані з відмиванням коштів та іншими незаконними фінансовими операціями.</a:t>
            </a:r>
            <a:endParaRPr lang="uk-UA" sz="1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" descr="C:\Users\Igor\Desktop\dreamstimefree_515592-copy-150x1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48830" cy="12961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9231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3800" b="1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38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algn="just"/>
            <a:r>
              <a:rPr lang="uk-UA" sz="2000" dirty="0" smtClean="0"/>
              <a:t>Нові терміни:</a:t>
            </a: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верифікація клієнта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вивчення клієнта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/>
              <a:t>видаткова фінансова операція </a:t>
            </a:r>
            <a:endParaRPr lang="uk-UA" sz="1750" dirty="0" smtClean="0"/>
          </a:p>
          <a:p>
            <a:pPr lvl="1" algn="just"/>
            <a:r>
              <a:rPr lang="ru-RU" sz="1750" dirty="0" err="1">
                <a:solidFill>
                  <a:srgbClr val="00B0F0"/>
                </a:solidFill>
              </a:rPr>
              <a:t>дані</a:t>
            </a:r>
            <a:r>
              <a:rPr lang="ru-RU" sz="1750" dirty="0">
                <a:solidFill>
                  <a:srgbClr val="00B0F0"/>
                </a:solidFill>
              </a:rPr>
              <a:t>, </a:t>
            </a:r>
            <a:r>
              <a:rPr lang="ru-RU" sz="1750" dirty="0" err="1">
                <a:solidFill>
                  <a:srgbClr val="00B0F0"/>
                </a:solidFill>
              </a:rPr>
              <a:t>що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дають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змогу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встановити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кінцевого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бенефіціарного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власника</a:t>
            </a:r>
            <a:r>
              <a:rPr lang="ru-RU" sz="1750" dirty="0">
                <a:solidFill>
                  <a:srgbClr val="00B0F0"/>
                </a:solidFill>
              </a:rPr>
              <a:t> (контролера</a:t>
            </a:r>
            <a:r>
              <a:rPr lang="ru-RU" sz="1750" dirty="0" smtClean="0">
                <a:solidFill>
                  <a:srgbClr val="00B0F0"/>
                </a:solidFill>
              </a:rPr>
              <a:t>)</a:t>
            </a:r>
          </a:p>
          <a:p>
            <a:pPr lvl="1" algn="just"/>
            <a:r>
              <a:rPr lang="ru-RU" sz="1750" dirty="0" err="1">
                <a:solidFill>
                  <a:srgbClr val="00B0F0"/>
                </a:solidFill>
              </a:rPr>
              <a:t>діячі</a:t>
            </a:r>
            <a:r>
              <a:rPr lang="ru-RU" sz="1750" dirty="0">
                <a:solidFill>
                  <a:srgbClr val="00B0F0"/>
                </a:solidFill>
              </a:rPr>
              <a:t>, </a:t>
            </a:r>
            <a:r>
              <a:rPr lang="ru-RU" sz="1750" dirty="0" err="1">
                <a:solidFill>
                  <a:srgbClr val="00B0F0"/>
                </a:solidFill>
              </a:rPr>
              <a:t>що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виконують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політичні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>
                <a:solidFill>
                  <a:srgbClr val="00B0F0"/>
                </a:solidFill>
              </a:rPr>
              <a:t>функції</a:t>
            </a:r>
            <a:r>
              <a:rPr lang="ru-RU" sz="1750" dirty="0">
                <a:solidFill>
                  <a:srgbClr val="00B0F0"/>
                </a:solidFill>
              </a:rPr>
              <a:t> в </a:t>
            </a:r>
            <a:r>
              <a:rPr lang="ru-RU" sz="1750" dirty="0" err="1">
                <a:solidFill>
                  <a:srgbClr val="00B0F0"/>
                </a:solidFill>
              </a:rPr>
              <a:t>міжнародних</a:t>
            </a:r>
            <a:r>
              <a:rPr lang="ru-RU" sz="1750" dirty="0">
                <a:solidFill>
                  <a:srgbClr val="00B0F0"/>
                </a:solidFill>
              </a:rPr>
              <a:t> </a:t>
            </a:r>
            <a:r>
              <a:rPr lang="ru-RU" sz="1750" dirty="0" err="1" smtClean="0">
                <a:solidFill>
                  <a:srgbClr val="00B0F0"/>
                </a:solidFill>
              </a:rPr>
              <a:t>організація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/>
              <a:t>додаткова інформація </a:t>
            </a:r>
            <a:endParaRPr lang="uk-UA" sz="1750" dirty="0" smtClean="0"/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ідентифікаційні дані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 smtClean="0">
                <a:solidFill>
                  <a:srgbClr val="00B0F0"/>
                </a:solidFill>
              </a:rPr>
              <a:t>ідентифікація</a:t>
            </a: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іноземні публічні діячі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кінцевий </a:t>
            </a:r>
            <a:r>
              <a:rPr lang="uk-UA" sz="1750" dirty="0" err="1">
                <a:solidFill>
                  <a:srgbClr val="00B0F0"/>
                </a:solidFill>
              </a:rPr>
              <a:t>бенефіціарний</a:t>
            </a:r>
            <a:r>
              <a:rPr lang="uk-UA" sz="1750" dirty="0">
                <a:solidFill>
                  <a:srgbClr val="00B0F0"/>
                </a:solidFill>
              </a:rPr>
              <a:t> власник (контролер)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національна оцінка ризиків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національні публічні діячі </a:t>
            </a:r>
            <a:endParaRPr lang="uk-UA" sz="175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750" dirty="0">
                <a:solidFill>
                  <a:srgbClr val="00B0F0"/>
                </a:solidFill>
              </a:rPr>
              <a:t>неприйнятно високий </a:t>
            </a:r>
            <a:r>
              <a:rPr lang="uk-UA" sz="1750" dirty="0" smtClean="0">
                <a:solidFill>
                  <a:srgbClr val="00B0F0"/>
                </a:solidFill>
              </a:rPr>
              <a:t>ризик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2826" cy="13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6142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algn="just"/>
            <a:r>
              <a:rPr lang="uk-UA" sz="2000" dirty="0" smtClean="0"/>
              <a:t>Нові терміни:</a:t>
            </a:r>
          </a:p>
          <a:p>
            <a:pPr lvl="1" algn="just"/>
            <a:r>
              <a:rPr lang="uk-UA" sz="1800" dirty="0" smtClean="0">
                <a:solidFill>
                  <a:srgbClr val="00B0F0"/>
                </a:solidFill>
              </a:rPr>
              <a:t>офіційний </a:t>
            </a:r>
            <a:r>
              <a:rPr lang="uk-UA" sz="1800" dirty="0">
                <a:solidFill>
                  <a:srgbClr val="00B0F0"/>
                </a:solidFill>
              </a:rPr>
              <a:t>документ </a:t>
            </a:r>
            <a:endParaRPr lang="uk-UA" sz="180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800" dirty="0"/>
              <a:t>підозра </a:t>
            </a:r>
            <a:endParaRPr lang="uk-UA" sz="1800" dirty="0" smtClean="0"/>
          </a:p>
          <a:p>
            <a:pPr lvl="1" algn="just"/>
            <a:r>
              <a:rPr lang="uk-UA" sz="1800" dirty="0">
                <a:solidFill>
                  <a:srgbClr val="00B0F0"/>
                </a:solidFill>
              </a:rPr>
              <a:t>поглиблена перевірка клієнта </a:t>
            </a:r>
            <a:endParaRPr lang="uk-UA" sz="180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800" dirty="0"/>
              <a:t>представник клієнта </a:t>
            </a:r>
            <a:endParaRPr lang="uk-UA" sz="1800" dirty="0" smtClean="0"/>
          </a:p>
          <a:p>
            <a:pPr lvl="1" algn="just"/>
            <a:r>
              <a:rPr lang="uk-UA" sz="1800" dirty="0">
                <a:solidFill>
                  <a:srgbClr val="00B0F0"/>
                </a:solidFill>
              </a:rPr>
              <a:t>структура власності </a:t>
            </a:r>
            <a:endParaRPr lang="uk-UA" sz="1800" dirty="0" smtClean="0">
              <a:solidFill>
                <a:srgbClr val="00B0F0"/>
              </a:solidFill>
            </a:endParaRPr>
          </a:p>
          <a:p>
            <a:pPr lvl="1" algn="just"/>
            <a:r>
              <a:rPr lang="uk-UA" sz="1800" dirty="0"/>
              <a:t>спроба проведення фінансової операції </a:t>
            </a:r>
            <a:endParaRPr lang="uk-UA" sz="1800" dirty="0" smtClean="0"/>
          </a:p>
          <a:p>
            <a:pPr lvl="1" algn="just"/>
            <a:r>
              <a:rPr lang="uk-UA" sz="1800" dirty="0"/>
              <a:t>таємниця фінансового моніторингу </a:t>
            </a:r>
          </a:p>
          <a:p>
            <a:pPr lvl="1" algn="just"/>
            <a:r>
              <a:rPr lang="uk-UA" sz="1800" dirty="0"/>
              <a:t>траст </a:t>
            </a:r>
            <a:endParaRPr lang="uk-UA" sz="1800" dirty="0" smtClean="0"/>
          </a:p>
          <a:p>
            <a:pPr lvl="1" algn="just"/>
            <a:r>
              <a:rPr lang="uk-UA" sz="1800" dirty="0">
                <a:solidFill>
                  <a:srgbClr val="00B0F0"/>
                </a:solidFill>
              </a:rPr>
              <a:t>уточнення інформації про клієнта </a:t>
            </a:r>
            <a:endParaRPr lang="uk-UA" sz="1800" dirty="0" smtClean="0">
              <a:solidFill>
                <a:srgbClr val="00B0F0"/>
              </a:solidFill>
            </a:endParaRPr>
          </a:p>
          <a:p>
            <a:pPr lvl="1" algn="just"/>
            <a:r>
              <a:rPr lang="ru-RU" sz="1800" dirty="0" err="1"/>
              <a:t>фінансування</a:t>
            </a:r>
            <a:r>
              <a:rPr lang="ru-RU" sz="1800" dirty="0"/>
              <a:t> </a:t>
            </a:r>
            <a:r>
              <a:rPr lang="ru-RU" sz="1800" dirty="0" err="1"/>
              <a:t>розповсюдження</a:t>
            </a:r>
            <a:r>
              <a:rPr lang="ru-RU" sz="1800" dirty="0"/>
              <a:t> </a:t>
            </a:r>
            <a:r>
              <a:rPr lang="ru-RU" sz="1800" dirty="0" err="1"/>
              <a:t>зброї</a:t>
            </a:r>
            <a:r>
              <a:rPr lang="ru-RU" sz="1800" dirty="0"/>
              <a:t> </a:t>
            </a:r>
            <a:r>
              <a:rPr lang="ru-RU" sz="1800" dirty="0" err="1"/>
              <a:t>масового</a:t>
            </a:r>
            <a:r>
              <a:rPr lang="ru-RU" sz="1800" dirty="0"/>
              <a:t> </a:t>
            </a:r>
            <a:r>
              <a:rPr lang="ru-RU" sz="1800" dirty="0" err="1" smtClean="0"/>
              <a:t>знищення</a:t>
            </a:r>
            <a:endParaRPr lang="uk-UA" sz="1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2826" cy="13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15339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algn="just">
              <a:spcBef>
                <a:spcPts val="0"/>
              </a:spcBef>
            </a:pPr>
            <a:r>
              <a:rPr lang="ru-RU" sz="2000" b="1" dirty="0" err="1" smtClean="0"/>
              <a:t>клієнт</a:t>
            </a:r>
            <a:r>
              <a:rPr lang="ru-RU" sz="2000" dirty="0" smtClean="0"/>
              <a:t> </a:t>
            </a:r>
            <a:r>
              <a:rPr lang="ru-RU" sz="2000" dirty="0"/>
              <a:t>- будь-яка особа, яка: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	</a:t>
            </a:r>
            <a:r>
              <a:rPr lang="ru-RU" sz="2000" dirty="0" err="1" smtClean="0"/>
              <a:t>звертається</a:t>
            </a:r>
            <a:r>
              <a:rPr lang="ru-RU" sz="2000" dirty="0" smtClean="0"/>
              <a:t> </a:t>
            </a:r>
            <a:r>
              <a:rPr lang="ru-RU" sz="2000" dirty="0"/>
              <a:t>за </a:t>
            </a:r>
            <a:r>
              <a:rPr lang="ru-RU" sz="2000" dirty="0" err="1"/>
              <a:t>наданням</a:t>
            </a:r>
            <a:r>
              <a:rPr lang="ru-RU" sz="2000" dirty="0"/>
              <a:t> </a:t>
            </a:r>
            <a:r>
              <a:rPr lang="ru-RU" sz="2000" dirty="0" err="1"/>
              <a:t>послуг</a:t>
            </a:r>
            <a:r>
              <a:rPr lang="ru-RU" sz="2000" dirty="0"/>
              <a:t> до </a:t>
            </a:r>
            <a:r>
              <a:rPr lang="ru-RU" sz="2000" dirty="0" smtClean="0"/>
              <a:t>СПФМ;</a:t>
            </a:r>
            <a:endParaRPr lang="ru-RU" sz="2000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	</a:t>
            </a:r>
            <a:r>
              <a:rPr lang="ru-RU" sz="2000" dirty="0" err="1" smtClean="0"/>
              <a:t>користується</a:t>
            </a:r>
            <a:r>
              <a:rPr lang="ru-RU" sz="2000" dirty="0" smtClean="0"/>
              <a:t> </a:t>
            </a:r>
            <a:r>
              <a:rPr lang="ru-RU" sz="2000" dirty="0" err="1"/>
              <a:t>послугами</a:t>
            </a:r>
            <a:r>
              <a:rPr lang="ru-RU" sz="2000" dirty="0"/>
              <a:t> </a:t>
            </a:r>
            <a:r>
              <a:rPr lang="ru-RU" sz="2000" dirty="0" smtClean="0"/>
              <a:t>СПФМ;</a:t>
            </a:r>
            <a:endParaRPr lang="ru-RU" sz="2000" dirty="0"/>
          </a:p>
          <a:p>
            <a:pPr marL="0" indent="0" algn="just">
              <a:spcBef>
                <a:spcPts val="0"/>
              </a:spcBef>
              <a:buNone/>
            </a:pPr>
            <a:r>
              <a:rPr lang="ru-RU" sz="2000" dirty="0" smtClean="0"/>
              <a:t>	</a:t>
            </a:r>
            <a:r>
              <a:rPr lang="ru-RU" sz="2000" b="1" dirty="0" smtClean="0">
                <a:solidFill>
                  <a:srgbClr val="00B050"/>
                </a:solidFill>
              </a:rPr>
              <a:t>є </a:t>
            </a:r>
            <a:r>
              <a:rPr lang="ru-RU" sz="2000" b="1" dirty="0">
                <a:solidFill>
                  <a:srgbClr val="00B050"/>
                </a:solidFill>
              </a:rPr>
              <a:t>стороною договору </a:t>
            </a:r>
            <a:r>
              <a:rPr lang="ru-RU" sz="2000" dirty="0"/>
              <a:t>(для </a:t>
            </a:r>
            <a:r>
              <a:rPr lang="ru-RU" sz="2000" dirty="0" smtClean="0"/>
              <a:t>СПФМ, </a:t>
            </a:r>
            <a:r>
              <a:rPr lang="ru-RU" sz="2000" dirty="0" err="1"/>
              <a:t>щодо</a:t>
            </a:r>
            <a:r>
              <a:rPr lang="ru-RU" sz="2000" dirty="0"/>
              <a:t> </a:t>
            </a:r>
            <a:r>
              <a:rPr lang="ru-RU" sz="2000" dirty="0" err="1"/>
              <a:t>яких</a:t>
            </a:r>
            <a:r>
              <a:rPr lang="ru-RU" sz="2000" dirty="0"/>
              <a:t> </a:t>
            </a:r>
            <a:r>
              <a:rPr lang="ru-RU" sz="2000" dirty="0" err="1"/>
              <a:t>Національна</a:t>
            </a:r>
            <a:r>
              <a:rPr lang="ru-RU" sz="2000" dirty="0"/>
              <a:t> </a:t>
            </a:r>
            <a:r>
              <a:rPr lang="ru-RU" sz="2000" dirty="0" err="1"/>
              <a:t>комісія</a:t>
            </a:r>
            <a:r>
              <a:rPr lang="ru-RU" sz="2000" dirty="0"/>
              <a:t> з </a:t>
            </a:r>
            <a:r>
              <a:rPr lang="ru-RU" sz="2000" dirty="0" err="1"/>
              <a:t>цінних</a:t>
            </a:r>
            <a:r>
              <a:rPr lang="ru-RU" sz="2000" dirty="0"/>
              <a:t> </a:t>
            </a:r>
            <a:r>
              <a:rPr lang="ru-RU" sz="2000" dirty="0" err="1"/>
              <a:t>паперів</a:t>
            </a:r>
            <a:r>
              <a:rPr lang="ru-RU" sz="2000" dirty="0"/>
              <a:t> та фондового ринку </a:t>
            </a:r>
            <a:r>
              <a:rPr lang="ru-RU" sz="2000" dirty="0" err="1"/>
              <a:t>відповідно</a:t>
            </a:r>
            <a:r>
              <a:rPr lang="ru-RU" sz="2000" dirty="0"/>
              <a:t> до </a:t>
            </a:r>
            <a:r>
              <a:rPr lang="ru-RU" sz="2000" dirty="0" err="1"/>
              <a:t>статті</a:t>
            </a:r>
            <a:r>
              <a:rPr lang="ru-RU" sz="2000" dirty="0"/>
              <a:t> 14 </a:t>
            </a:r>
            <a:r>
              <a:rPr lang="ru-RU" sz="2000" dirty="0" err="1"/>
              <a:t>цього</a:t>
            </a:r>
            <a:r>
              <a:rPr lang="ru-RU" sz="2000" dirty="0"/>
              <a:t> Закону </a:t>
            </a:r>
            <a:r>
              <a:rPr lang="ru-RU" sz="2000" dirty="0" err="1"/>
              <a:t>виконує</a:t>
            </a:r>
            <a:r>
              <a:rPr lang="ru-RU" sz="2000" dirty="0"/>
              <a:t> </a:t>
            </a:r>
            <a:r>
              <a:rPr lang="ru-RU" sz="2000" dirty="0" err="1"/>
              <a:t>функції</a:t>
            </a:r>
            <a:r>
              <a:rPr lang="ru-RU" sz="2000" dirty="0"/>
              <a:t> державного </a:t>
            </a:r>
            <a:r>
              <a:rPr lang="ru-RU" sz="2000" dirty="0" err="1"/>
              <a:t>регулювання</a:t>
            </a:r>
            <a:r>
              <a:rPr lang="ru-RU" sz="2000" dirty="0"/>
              <a:t> і </a:t>
            </a:r>
            <a:r>
              <a:rPr lang="ru-RU" sz="2000" dirty="0" err="1"/>
              <a:t>нагляду</a:t>
            </a:r>
            <a:r>
              <a:rPr lang="ru-RU" sz="2000" dirty="0"/>
              <a:t>, а </a:t>
            </a:r>
            <a:r>
              <a:rPr lang="ru-RU" sz="2000" dirty="0" err="1"/>
              <a:t>також</a:t>
            </a:r>
            <a:r>
              <a:rPr lang="ru-RU" sz="2000" dirty="0"/>
              <a:t> у </a:t>
            </a:r>
            <a:r>
              <a:rPr lang="ru-RU" sz="2000" dirty="0" err="1"/>
              <a:t>випадках</a:t>
            </a:r>
            <a:r>
              <a:rPr lang="ru-RU" sz="2000" dirty="0"/>
              <a:t>, </a:t>
            </a:r>
            <a:r>
              <a:rPr lang="ru-RU" sz="2000" dirty="0" err="1"/>
              <a:t>передбачених</a:t>
            </a:r>
            <a:r>
              <a:rPr lang="ru-RU" sz="2000" dirty="0"/>
              <a:t> </a:t>
            </a:r>
            <a:r>
              <a:rPr lang="ru-RU" sz="2000" dirty="0" err="1"/>
              <a:t>статтею</a:t>
            </a:r>
            <a:r>
              <a:rPr lang="ru-RU" sz="2000" dirty="0"/>
              <a:t> 64 Закону </a:t>
            </a:r>
            <a:r>
              <a:rPr lang="ru-RU" sz="2000" dirty="0" err="1"/>
              <a:t>України</a:t>
            </a:r>
            <a:r>
              <a:rPr lang="ru-RU" sz="2000" dirty="0"/>
              <a:t> "Про банки і </a:t>
            </a:r>
            <a:r>
              <a:rPr lang="ru-RU" sz="2000" dirty="0" err="1"/>
              <a:t>банківську</a:t>
            </a:r>
            <a:r>
              <a:rPr lang="ru-RU" sz="2000" dirty="0"/>
              <a:t> </a:t>
            </a:r>
            <a:r>
              <a:rPr lang="ru-RU" sz="2000" dirty="0" err="1"/>
              <a:t>діяльність</a:t>
            </a:r>
            <a:r>
              <a:rPr lang="ru-RU" sz="2000" dirty="0"/>
              <a:t>");</a:t>
            </a:r>
          </a:p>
          <a:p>
            <a:pPr marL="0" indent="0" algn="just">
              <a:buNone/>
            </a:pPr>
            <a:r>
              <a:rPr lang="ru-RU" sz="2000" dirty="0" smtClean="0"/>
              <a:t>	</a:t>
            </a:r>
            <a:r>
              <a:rPr lang="ru-RU" sz="2000" b="1" dirty="0" smtClean="0">
                <a:solidFill>
                  <a:srgbClr val="00B050"/>
                </a:solidFill>
              </a:rPr>
              <a:t>є </a:t>
            </a:r>
            <a:r>
              <a:rPr lang="ru-RU" sz="2000" b="1" dirty="0" err="1">
                <a:solidFill>
                  <a:srgbClr val="00B050"/>
                </a:solidFill>
              </a:rPr>
              <a:t>гравцем</a:t>
            </a:r>
            <a:r>
              <a:rPr lang="ru-RU" sz="2000" b="1" dirty="0">
                <a:solidFill>
                  <a:srgbClr val="00B050"/>
                </a:solidFill>
              </a:rPr>
              <a:t> у лотерею </a:t>
            </a:r>
            <a:r>
              <a:rPr lang="ru-RU" sz="2000" b="1" dirty="0" err="1">
                <a:solidFill>
                  <a:srgbClr val="00B050"/>
                </a:solidFill>
              </a:rPr>
              <a:t>або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азартну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гру</a:t>
            </a:r>
            <a:r>
              <a:rPr lang="ru-RU" sz="2000" b="1" dirty="0">
                <a:solidFill>
                  <a:srgbClr val="00B050"/>
                </a:solidFill>
              </a:rPr>
              <a:t>, в тому </a:t>
            </a:r>
            <a:r>
              <a:rPr lang="ru-RU" sz="2000" b="1" dirty="0" err="1">
                <a:solidFill>
                  <a:srgbClr val="00B050"/>
                </a:solidFill>
              </a:rPr>
              <a:t>числі</a:t>
            </a:r>
            <a:r>
              <a:rPr lang="ru-RU" sz="2000" b="1" dirty="0">
                <a:solidFill>
                  <a:srgbClr val="00B050"/>
                </a:solidFill>
              </a:rPr>
              <a:t> казино, </a:t>
            </a:r>
            <a:r>
              <a:rPr lang="ru-RU" sz="2000" b="1" dirty="0" err="1">
                <a:solidFill>
                  <a:srgbClr val="00B050"/>
                </a:solidFill>
              </a:rPr>
              <a:t>електронне</a:t>
            </a:r>
            <a:r>
              <a:rPr lang="ru-RU" sz="2000" b="1" dirty="0">
                <a:solidFill>
                  <a:srgbClr val="00B050"/>
                </a:solidFill>
              </a:rPr>
              <a:t> (</a:t>
            </a:r>
            <a:r>
              <a:rPr lang="ru-RU" sz="2000" b="1" dirty="0" err="1">
                <a:solidFill>
                  <a:srgbClr val="00B050"/>
                </a:solidFill>
              </a:rPr>
              <a:t>віртуальне</a:t>
            </a:r>
            <a:r>
              <a:rPr lang="ru-RU" sz="2000" b="1" dirty="0">
                <a:solidFill>
                  <a:srgbClr val="00B050"/>
                </a:solidFill>
              </a:rPr>
              <a:t>) казино </a:t>
            </a:r>
            <a:r>
              <a:rPr lang="ru-RU" sz="2000" dirty="0"/>
              <a:t>(для </a:t>
            </a:r>
            <a:r>
              <a:rPr lang="ru-RU" sz="2000" dirty="0" smtClean="0"/>
              <a:t>СПФМ, </a:t>
            </a:r>
            <a:r>
              <a:rPr lang="ru-RU" sz="2000" dirty="0" err="1"/>
              <a:t>визначених</a:t>
            </a:r>
            <a:r>
              <a:rPr lang="ru-RU" sz="2000" dirty="0"/>
              <a:t> у </a:t>
            </a:r>
            <a:r>
              <a:rPr lang="ru-RU" sz="2000" dirty="0" err="1"/>
              <a:t>підпункті</a:t>
            </a:r>
            <a:r>
              <a:rPr lang="ru-RU" sz="2000" dirty="0"/>
              <a:t> "в" пункту 7 </a:t>
            </a:r>
            <a:r>
              <a:rPr lang="ru-RU" sz="2000" dirty="0" err="1"/>
              <a:t>частини</a:t>
            </a:r>
            <a:r>
              <a:rPr lang="ru-RU" sz="2000" dirty="0"/>
              <a:t> </a:t>
            </a:r>
            <a:r>
              <a:rPr lang="ru-RU" sz="2000" dirty="0" err="1"/>
              <a:t>другої</a:t>
            </a:r>
            <a:r>
              <a:rPr lang="ru-RU" sz="2000" dirty="0"/>
              <a:t> </a:t>
            </a:r>
            <a:r>
              <a:rPr lang="ru-RU" sz="2000" dirty="0" err="1"/>
              <a:t>статті</a:t>
            </a:r>
            <a:r>
              <a:rPr lang="ru-RU" sz="2000" dirty="0"/>
              <a:t> 5 </a:t>
            </a:r>
            <a:r>
              <a:rPr lang="ru-RU" sz="2000" dirty="0" err="1"/>
              <a:t>цього</a:t>
            </a:r>
            <a:r>
              <a:rPr lang="ru-RU" sz="2000" dirty="0"/>
              <a:t> Закону</a:t>
            </a:r>
            <a:r>
              <a:rPr lang="ru-RU" sz="2000" dirty="0" smtClean="0"/>
              <a:t>)</a:t>
            </a:r>
          </a:p>
          <a:p>
            <a:pPr algn="just">
              <a:buFont typeface="Wingdings" pitchFamily="2" charset="2"/>
              <a:buChar char="q"/>
            </a:pPr>
            <a:r>
              <a:rPr lang="ru-RU" sz="2000" b="1" dirty="0" err="1"/>
              <a:t>представник</a:t>
            </a:r>
            <a:r>
              <a:rPr lang="ru-RU" sz="2000" b="1" dirty="0"/>
              <a:t> </a:t>
            </a:r>
            <a:r>
              <a:rPr lang="ru-RU" sz="2000" b="1" dirty="0" err="1"/>
              <a:t>клієнта</a:t>
            </a:r>
            <a:r>
              <a:rPr lang="ru-RU" sz="2000" b="1" dirty="0"/>
              <a:t> </a:t>
            </a:r>
            <a:r>
              <a:rPr lang="ru-RU" sz="2000" dirty="0"/>
              <a:t>- </a:t>
            </a:r>
            <a:r>
              <a:rPr lang="ru-RU" sz="2000" b="1" dirty="0">
                <a:solidFill>
                  <a:srgbClr val="00B050"/>
                </a:solidFill>
              </a:rPr>
              <a:t>особа, яка на </a:t>
            </a:r>
            <a:r>
              <a:rPr lang="ru-RU" sz="2000" b="1" dirty="0" err="1">
                <a:solidFill>
                  <a:srgbClr val="00B050"/>
                </a:solidFill>
              </a:rPr>
              <a:t>законних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підставах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має</a:t>
            </a:r>
            <a:r>
              <a:rPr lang="ru-RU" sz="2000" b="1" dirty="0">
                <a:solidFill>
                  <a:srgbClr val="00B050"/>
                </a:solidFill>
              </a:rPr>
              <a:t> право </a:t>
            </a:r>
            <a:r>
              <a:rPr lang="ru-RU" sz="2000" b="1" dirty="0" err="1">
                <a:solidFill>
                  <a:srgbClr val="00B050"/>
                </a:solidFill>
              </a:rPr>
              <a:t>вчиняти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певні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дії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від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>
                <a:solidFill>
                  <a:srgbClr val="00B050"/>
                </a:solidFill>
              </a:rPr>
              <a:t>імені</a:t>
            </a:r>
            <a:r>
              <a:rPr lang="ru-RU" sz="2000" b="1" dirty="0">
                <a:solidFill>
                  <a:srgbClr val="00B050"/>
                </a:solidFill>
              </a:rPr>
              <a:t> </a:t>
            </a:r>
            <a:r>
              <a:rPr lang="ru-RU" sz="2000" b="1" dirty="0" err="1" smtClean="0">
                <a:solidFill>
                  <a:srgbClr val="00B050"/>
                </a:solidFill>
              </a:rPr>
              <a:t>клієнта</a:t>
            </a:r>
            <a:endParaRPr lang="ru-RU" sz="2000" b="1" dirty="0">
              <a:solidFill>
                <a:srgbClr val="00B050"/>
              </a:solidFill>
            </a:endParaRPr>
          </a:p>
          <a:p>
            <a:pPr algn="just"/>
            <a:endParaRPr lang="uk-UA" sz="2000" dirty="0" smtClean="0"/>
          </a:p>
          <a:p>
            <a:pPr marL="0" indent="0" algn="just">
              <a:buNone/>
            </a:pPr>
            <a:endParaRPr lang="ru-RU" sz="2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09501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algn="just"/>
            <a:r>
              <a:rPr lang="uk-UA" sz="2000" b="1" dirty="0" smtClean="0"/>
              <a:t>бездоганна </a:t>
            </a:r>
            <a:r>
              <a:rPr lang="uk-UA" sz="2000" b="1" dirty="0"/>
              <a:t>ділова репутація </a:t>
            </a:r>
            <a:r>
              <a:rPr lang="uk-UA" sz="2000" dirty="0"/>
              <a:t>- сукупність підтвердженої інформації про фізичну особу, що дає можливість зробити висновок про відповідність її діяльності вимогам законодавства, а також про відсутність </a:t>
            </a:r>
            <a:r>
              <a:rPr lang="uk-UA" sz="2000" b="1" dirty="0">
                <a:solidFill>
                  <a:srgbClr val="00B050"/>
                </a:solidFill>
              </a:rPr>
              <a:t>судимості</a:t>
            </a:r>
            <a:r>
              <a:rPr lang="uk-UA" sz="2000" dirty="0"/>
              <a:t>, яка не знята або не погашена в установленому законом </a:t>
            </a:r>
            <a:r>
              <a:rPr lang="uk-UA" sz="2000" dirty="0" smtClean="0"/>
              <a:t>порядку</a:t>
            </a:r>
          </a:p>
          <a:p>
            <a:pPr algn="just"/>
            <a:r>
              <a:rPr lang="uk-UA" sz="2000" b="1" dirty="0"/>
              <a:t>додаткова інформація </a:t>
            </a:r>
            <a:r>
              <a:rPr lang="uk-UA" sz="2000" dirty="0"/>
              <a:t>- </a:t>
            </a:r>
            <a:r>
              <a:rPr lang="uk-UA" sz="2000" b="1" dirty="0">
                <a:solidFill>
                  <a:srgbClr val="00B050"/>
                </a:solidFill>
              </a:rPr>
              <a:t>відомості про фінансові операції, які стали об’єктом фінансового моніторингу, та пов’язані з ними фінансові операції, відомості про їх учасників, а також інша наявна у </a:t>
            </a:r>
            <a:r>
              <a:rPr lang="uk-UA" sz="2000" b="1" dirty="0" smtClean="0">
                <a:solidFill>
                  <a:srgbClr val="00B050"/>
                </a:solidFill>
              </a:rPr>
              <a:t>СПФМ інформація </a:t>
            </a:r>
            <a:r>
              <a:rPr lang="uk-UA" sz="2000" b="1" dirty="0">
                <a:solidFill>
                  <a:srgbClr val="00B050"/>
                </a:solidFill>
              </a:rPr>
              <a:t>або інформація, яка повинна зберігатися в нього відповідно до вимог законодавства, зокрема інформація з обмеженим доступом, копії документів, або інформація з них, необхідні для виконання завдань, покладених на </a:t>
            </a:r>
            <a:r>
              <a:rPr lang="uk-UA" sz="2000" b="1" dirty="0" smtClean="0">
                <a:solidFill>
                  <a:srgbClr val="00B050"/>
                </a:solidFill>
              </a:rPr>
              <a:t>Держфінмоніторинг</a:t>
            </a:r>
          </a:p>
          <a:p>
            <a:pPr algn="just"/>
            <a:endParaRPr lang="uk-UA" sz="2000" dirty="0" smtClean="0"/>
          </a:p>
          <a:p>
            <a:pPr marL="0" indent="0" algn="just">
              <a:buNone/>
            </a:pPr>
            <a:endParaRPr lang="ru-RU" sz="2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6310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/>
          <a:lstStyle/>
          <a:p>
            <a:pPr algn="just"/>
            <a:r>
              <a:rPr lang="uk-UA" sz="2000" b="1" dirty="0"/>
              <a:t>неприбуткові організації </a:t>
            </a:r>
            <a:r>
              <a:rPr lang="uk-UA" sz="2000" dirty="0"/>
              <a:t>- юридичні особи </a:t>
            </a:r>
            <a:r>
              <a:rPr lang="uk-UA" sz="2000" b="1" dirty="0">
                <a:solidFill>
                  <a:srgbClr val="00B050"/>
                </a:solidFill>
              </a:rPr>
              <a:t>(крім державних органів, </a:t>
            </a:r>
            <a:r>
              <a:rPr lang="uk-UA" sz="2000" b="1" dirty="0" err="1">
                <a:solidFill>
                  <a:srgbClr val="00B050"/>
                </a:solidFill>
              </a:rPr>
              <a:t>органів</a:t>
            </a:r>
            <a:r>
              <a:rPr lang="uk-UA" sz="2000" b="1" dirty="0">
                <a:solidFill>
                  <a:srgbClr val="00B050"/>
                </a:solidFill>
              </a:rPr>
              <a:t> державного управління та установ державної і комунальної власності)</a:t>
            </a:r>
            <a:r>
              <a:rPr lang="uk-UA" sz="2000" dirty="0"/>
              <a:t>, що не є фінансовими установами, створені для провадження наукової, освітньої, культурної, оздоровчої, екологічної, релігійної, благодійної, соціальної, політичної та іншої діяльності з метою задоволення потреб та інтересів громадян у межах, визначених законодавством України, без мети отримання </a:t>
            </a:r>
            <a:r>
              <a:rPr lang="uk-UA" sz="2000" dirty="0" smtClean="0"/>
              <a:t>прибутку</a:t>
            </a:r>
          </a:p>
          <a:p>
            <a:pPr algn="just"/>
            <a:r>
              <a:rPr lang="uk-UA" sz="2000" b="1" dirty="0"/>
              <a:t>спроба проведення фінансової операції </a:t>
            </a:r>
            <a:r>
              <a:rPr lang="uk-UA" sz="2000" dirty="0"/>
              <a:t>- </a:t>
            </a:r>
            <a:r>
              <a:rPr lang="uk-UA" sz="2000" b="1" dirty="0">
                <a:solidFill>
                  <a:srgbClr val="00B050"/>
                </a:solidFill>
              </a:rPr>
              <a:t>здійснення клієнтом чи особою, яка діє від його імені або в його інтересах, дій, спрямованих на проведення фінансової операції, якщо така фінансова операція не була проведена з ініціативи </a:t>
            </a:r>
            <a:r>
              <a:rPr lang="uk-UA" sz="2000" b="1" dirty="0" smtClean="0">
                <a:solidFill>
                  <a:srgbClr val="00B050"/>
                </a:solidFill>
              </a:rPr>
              <a:t>клієнта</a:t>
            </a:r>
            <a:endParaRPr lang="en-US" sz="2000" b="1" dirty="0" smtClean="0">
              <a:solidFill>
                <a:srgbClr val="00B050"/>
              </a:solidFill>
            </a:endParaRPr>
          </a:p>
          <a:p>
            <a:pPr algn="just"/>
            <a:endParaRPr lang="uk-UA" sz="2000" b="1" dirty="0">
              <a:solidFill>
                <a:srgbClr val="00B050"/>
              </a:solidFill>
            </a:endParaRPr>
          </a:p>
          <a:p>
            <a:pPr algn="just"/>
            <a:endParaRPr lang="uk-UA" sz="2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67765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/>
          <a:lstStyle/>
          <a:p>
            <a:pPr algn="just"/>
            <a:r>
              <a:rPr lang="uk-UA" sz="2000" b="1" dirty="0" smtClean="0"/>
              <a:t>Вивчення клієнта </a:t>
            </a:r>
            <a:r>
              <a:rPr lang="uk-UA" sz="2000" dirty="0" smtClean="0"/>
              <a:t>– процес отримання суб'єктом первинного фінансового моніторингу під час ідентифікації та/або в процесі обслуговування клієнтів інформації щодо фінансового стану клієнта та змісту його діяльності; проведення оцінки фінансового стану клієнта; визначення належності клієнта або особи, яка діє від його імені, до національних або іноземних публічних діячів, </a:t>
            </a:r>
            <a:r>
              <a:rPr lang="uk-UA" sz="2000" dirty="0" err="1" smtClean="0"/>
              <a:t>діячів</a:t>
            </a:r>
            <a:r>
              <a:rPr lang="uk-UA" sz="2000" dirty="0" smtClean="0"/>
              <a:t>, що виконують політичні функції в міжнародних організаціях, або пов'язаних з ними осіб; </a:t>
            </a:r>
            <a:r>
              <a:rPr lang="uk-UA" sz="2000" b="1" dirty="0" smtClean="0">
                <a:solidFill>
                  <a:srgbClr val="00B050"/>
                </a:solidFill>
              </a:rPr>
              <a:t>з'ясування місця його проживання або місця перебування чи місця тимчасового перебування в Україні (усіх даних щодо адреси місця проживання (перебування): назва країни, регіону (області), району, міста (села, селища) вулиці (провулку), номера будівлі і (корпусу), номера квартири)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00034" y="1785926"/>
            <a:ext cx="8229600" cy="4643470"/>
          </a:xfrm>
        </p:spPr>
        <p:txBody>
          <a:bodyPr/>
          <a:lstStyle/>
          <a:p>
            <a:pPr algn="just"/>
            <a:r>
              <a:rPr lang="uk-UA" sz="2000" b="1" dirty="0" smtClean="0">
                <a:solidFill>
                  <a:srgbClr val="00B050"/>
                </a:solidFill>
              </a:rPr>
              <a:t>Національні публічні діячі </a:t>
            </a:r>
            <a:r>
              <a:rPr lang="uk-UA" sz="2000" dirty="0" smtClean="0">
                <a:solidFill>
                  <a:srgbClr val="00B050"/>
                </a:solidFill>
              </a:rPr>
              <a:t>– фізичні особи, які виконують або виконували протягом останніх трьох років визначені публічні функції в Україні, а саме:</a:t>
            </a:r>
          </a:p>
          <a:p>
            <a:pPr algn="just"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  Президент України, Прем'єр-міністр України, члени Кабінету Міністрів України;</a:t>
            </a:r>
          </a:p>
          <a:p>
            <a:pPr algn="just"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  перші заступники та заступники міністрів, керівники інших центральних органів виконавчої влади, їх перші заступники і заступники;</a:t>
            </a:r>
          </a:p>
          <a:p>
            <a:pPr algn="just"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  народні депутати України;</a:t>
            </a:r>
          </a:p>
          <a:p>
            <a:pPr algn="just"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  Голова та члени Правління Національного банку України, члени Ради Національного банку України;</a:t>
            </a:r>
          </a:p>
          <a:p>
            <a:pPr algn="just"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  голови та судді Конституційного Суду України, Верховного Суду України та вищих спеціалізованих судів;</a:t>
            </a:r>
          </a:p>
          <a:p>
            <a:pPr algn="just"/>
            <a:endParaRPr lang="uk-UA" sz="20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2000" dirty="0" smtClean="0"/>
              <a:t>  </a:t>
            </a:r>
            <a:r>
              <a:rPr lang="uk-UA" sz="2000" dirty="0" smtClean="0">
                <a:solidFill>
                  <a:srgbClr val="00B050"/>
                </a:solidFill>
              </a:rPr>
              <a:t>Члени Вищої ради юстиції;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Генеральний прокурор України та його заступники;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Голова Служби безпеки України та його заступники;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Голова Антимонопольного комітету України та його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заступники;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Голова та члени Рахункової палати;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члени Національної ради з питань телебачення і 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радіомовлення України;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надзвичайні і повноважні посли;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Начальник Генерального штабу – Головнокомандувач 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Збройних Сил Україні, начальники Сухопутних військ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України, Повітряних Сил України, Військово-Морських Сил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Глосарій</a:t>
            </a: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uk-UA" sz="2000" dirty="0" smtClean="0"/>
              <a:t>  </a:t>
            </a:r>
            <a:r>
              <a:rPr lang="uk-UA" sz="2000" dirty="0" smtClean="0">
                <a:solidFill>
                  <a:srgbClr val="00B050"/>
                </a:solidFill>
              </a:rPr>
              <a:t>України;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державні службовці, посади яких віднесені до першої 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категорії посад;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керівники адміністративних, управлінських чи наглядових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органів державних та казенних підприємств, віднесених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Кабінетом Міністрів України до таких, що мають 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стратегічне значення;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керівники керівних органів політичних партій та члени їх</a:t>
            </a:r>
          </a:p>
          <a:p>
            <a:pPr>
              <a:buNone/>
            </a:pPr>
            <a:r>
              <a:rPr lang="uk-UA" sz="2000" dirty="0" smtClean="0">
                <a:solidFill>
                  <a:srgbClr val="00B050"/>
                </a:solidFill>
              </a:rPr>
              <a:t>  центральних статутних органів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24"/>
            <a:ext cx="2232248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300" b="1" dirty="0" smtClean="0">
                <a:solidFill>
                  <a:schemeClr val="tx2">
                    <a:lumMod val="75000"/>
                  </a:schemeClr>
                </a:solidFill>
              </a:rPr>
              <a:t>Неподання</a:t>
            </a:r>
            <a:r>
              <a:rPr lang="en-US" sz="3300" b="1" dirty="0" smtClean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ru-RU" sz="3300" b="1" dirty="0" err="1" smtClean="0">
                <a:solidFill>
                  <a:schemeClr val="tx2">
                    <a:lumMod val="75000"/>
                  </a:schemeClr>
                </a:solidFill>
              </a:rPr>
              <a:t>несво</a:t>
            </a:r>
            <a:r>
              <a:rPr lang="uk-UA" sz="3300" b="1" dirty="0" err="1" smtClean="0">
                <a:solidFill>
                  <a:schemeClr val="tx2">
                    <a:lumMod val="75000"/>
                  </a:schemeClr>
                </a:solidFill>
              </a:rPr>
              <a:t>єчасне</a:t>
            </a:r>
            <a:r>
              <a:rPr lang="uk-UA" sz="3300" b="1" dirty="0" smtClean="0">
                <a:solidFill>
                  <a:schemeClr val="tx2">
                    <a:lumMod val="75000"/>
                  </a:schemeClr>
                </a:solidFill>
              </a:rPr>
              <a:t> подання</a:t>
            </a:r>
            <a:endParaRPr lang="ru-RU" sz="3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39019" y="1582340"/>
            <a:ext cx="813690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	</a:t>
            </a:r>
            <a:r>
              <a:rPr lang="uk-UA" sz="2000" b="1" dirty="0" smtClean="0"/>
              <a:t>Терміни «неподання інформації» та «несвоєчасне подання інформації» виведені із термінології Нового Закону в окремі статті:</a:t>
            </a:r>
          </a:p>
          <a:p>
            <a:pPr algn="just"/>
            <a:endParaRPr lang="uk-UA" sz="2000" dirty="0"/>
          </a:p>
          <a:p>
            <a:pPr algn="just"/>
            <a:r>
              <a:rPr lang="uk-UA" sz="2000" dirty="0" smtClean="0"/>
              <a:t>	</a:t>
            </a:r>
            <a:r>
              <a:rPr lang="ru-RU" sz="2000" dirty="0" err="1" smtClean="0"/>
              <a:t>Стаття</a:t>
            </a:r>
            <a:r>
              <a:rPr lang="ru-RU" sz="2000" dirty="0" smtClean="0"/>
              <a:t> </a:t>
            </a:r>
            <a:r>
              <a:rPr lang="ru-RU" sz="2000" dirty="0"/>
              <a:t>25. </a:t>
            </a:r>
            <a:r>
              <a:rPr lang="ru-RU" sz="2000" dirty="0" err="1"/>
              <a:t>Неподання</a:t>
            </a:r>
            <a:r>
              <a:rPr lang="ru-RU" sz="2000" dirty="0"/>
              <a:t> </a:t>
            </a:r>
            <a:r>
              <a:rPr lang="ru-RU" sz="2000" dirty="0" err="1"/>
              <a:t>інформації</a:t>
            </a:r>
            <a:r>
              <a:rPr lang="ru-RU" sz="2000" dirty="0"/>
              <a:t> </a:t>
            </a:r>
            <a:r>
              <a:rPr lang="ru-RU" sz="2000" dirty="0" err="1"/>
              <a:t>спеціально</a:t>
            </a:r>
            <a:r>
              <a:rPr lang="ru-RU" sz="2000" dirty="0"/>
              <a:t> </a:t>
            </a:r>
            <a:r>
              <a:rPr lang="ru-RU" sz="2000" dirty="0" err="1"/>
              <a:t>уповноваженому</a:t>
            </a:r>
            <a:r>
              <a:rPr lang="ru-RU" sz="2000" dirty="0"/>
              <a:t> </a:t>
            </a:r>
            <a:r>
              <a:rPr lang="ru-RU" sz="2000" dirty="0" smtClean="0"/>
              <a:t>органу</a:t>
            </a:r>
          </a:p>
          <a:p>
            <a:pPr algn="just"/>
            <a:endParaRPr lang="ru-RU" sz="2000" dirty="0"/>
          </a:p>
          <a:p>
            <a:pPr algn="just"/>
            <a:r>
              <a:rPr lang="ru-RU" sz="2000" dirty="0" smtClean="0"/>
              <a:t>	</a:t>
            </a:r>
            <a:r>
              <a:rPr lang="ru-RU" sz="2000" dirty="0" err="1" smtClean="0"/>
              <a:t>Стаття</a:t>
            </a:r>
            <a:r>
              <a:rPr lang="ru-RU" sz="2000" dirty="0" smtClean="0"/>
              <a:t> </a:t>
            </a:r>
            <a:r>
              <a:rPr lang="ru-RU" sz="2000" dirty="0"/>
              <a:t>26. </a:t>
            </a:r>
            <a:r>
              <a:rPr lang="ru-RU" sz="2000" dirty="0" err="1"/>
              <a:t>Несвоєчасне</a:t>
            </a:r>
            <a:r>
              <a:rPr lang="ru-RU" sz="2000" dirty="0"/>
              <a:t> </a:t>
            </a:r>
            <a:r>
              <a:rPr lang="ru-RU" sz="2000" dirty="0" err="1"/>
              <a:t>подання</a:t>
            </a:r>
            <a:r>
              <a:rPr lang="ru-RU" sz="2000" dirty="0"/>
              <a:t> </a:t>
            </a:r>
            <a:r>
              <a:rPr lang="ru-RU" sz="2000" dirty="0" err="1"/>
              <a:t>інформації</a:t>
            </a:r>
            <a:r>
              <a:rPr lang="ru-RU" sz="2000" dirty="0"/>
              <a:t> </a:t>
            </a:r>
            <a:r>
              <a:rPr lang="ru-RU" sz="2000" dirty="0" err="1"/>
              <a:t>спеціально</a:t>
            </a:r>
            <a:r>
              <a:rPr lang="ru-RU" sz="2000" dirty="0"/>
              <a:t> </a:t>
            </a:r>
            <a:r>
              <a:rPr lang="ru-RU" sz="2000" dirty="0" err="1"/>
              <a:t>уповноваженому</a:t>
            </a:r>
            <a:r>
              <a:rPr lang="ru-RU" sz="2000" dirty="0"/>
              <a:t> органу </a:t>
            </a:r>
            <a:endParaRPr lang="ru-RU" sz="2000" dirty="0" smtClean="0"/>
          </a:p>
          <a:p>
            <a:pPr algn="just"/>
            <a:endParaRPr lang="uk-UA" dirty="0" smtClean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4624"/>
            <a:ext cx="2088232" cy="1286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799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 (</a:t>
            </a:r>
            <a:r>
              <a:rPr lang="ru-RU" sz="4000" b="1" dirty="0" smtClean="0">
                <a:solidFill>
                  <a:srgbClr val="FF0000"/>
                </a:solidFill>
              </a:rPr>
              <a:t>27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/</a:t>
            </a:r>
            <a:r>
              <a:rPr lang="ru-RU" sz="4000" b="1" dirty="0" smtClean="0">
                <a:solidFill>
                  <a:srgbClr val="00B050"/>
                </a:solidFill>
              </a:rPr>
              <a:t>26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)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60975214"/>
              </p:ext>
            </p:extLst>
          </p:nvPr>
        </p:nvGraphicFramePr>
        <p:xfrm>
          <a:off x="467544" y="1628800"/>
          <a:ext cx="8229600" cy="457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150546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1. </a:t>
                      </a:r>
                      <a:r>
                        <a:rPr lang="uk-UA" sz="1200" dirty="0" smtClean="0">
                          <a:effectLst/>
                        </a:rPr>
                        <a:t>СПФМ</a:t>
                      </a:r>
                      <a:r>
                        <a:rPr lang="uk-UA" sz="1200" baseline="0" dirty="0" smtClean="0"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з </a:t>
                      </a:r>
                      <a:r>
                        <a:rPr lang="uk-UA" sz="1200" dirty="0">
                          <a:effectLst/>
                        </a:rPr>
                        <a:t>урахуванням вимог законодавства,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нормативно-правових актів центрального органу виконавчої влади, що забезпечує формування державної політики у сфері запобігання і протидії легалізації (відмиванню) доходів, одержаних злочинним шляхом, або фінансуванню тероризму, та інших суб'єктів державного фінансового моніторингу</a:t>
                      </a:r>
                      <a:r>
                        <a:rPr lang="uk-UA" sz="1200" dirty="0">
                          <a:effectLst/>
                        </a:rPr>
                        <a:t> </a:t>
                      </a:r>
                      <a:r>
                        <a:rPr lang="uk-UA" sz="1200" b="1" dirty="0">
                          <a:effectLst/>
                        </a:rPr>
                        <a:t>встановлює правила, розробляє програми проведення фінансового моніторингу </a:t>
                      </a:r>
                      <a:r>
                        <a:rPr lang="uk-UA" sz="1200" dirty="0">
                          <a:effectLst/>
                        </a:rPr>
                        <a:t>та призначає працівника, відповідального за його проведення, крім спеціально визначених суб'єктів первинного фінансового моніторингу, які провадять свою діяльність одноособово, без утворення юридичної особи,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та осіб, зазначених у підпункті "ґ" пункту 8 частини другої статті 5 цього Закону</a:t>
                      </a:r>
                      <a:r>
                        <a:rPr lang="uk-UA" sz="1200" dirty="0">
                          <a:effectLst/>
                        </a:rPr>
                        <a:t>.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СПФМ (крім спеціально визначених суб’єктів первинного фінансового моніторингу, які провадять свою діяльність одноособово, без утворення юридичної особи) з урахуванням вимог законодавства розробляє,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впроваджує та постійно з урахуванням законодавства оновлює правила фінансового моніторингу, програми здійснення фінансового моніторингу та інші внутрішні документи з питань фінансового моніторингу (далі - внутрішні документи з питань фінансового моніторингу)</a:t>
                      </a:r>
                      <a:r>
                        <a:rPr lang="uk-UA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та призначає працівника, відповідального за його проведення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(далі - відповідальний працівник)</a:t>
                      </a:r>
                      <a:r>
                        <a:rPr lang="uk-UA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200" dirty="0" smtClean="0"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511354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Фінансові групи, учасниками яких є СПФМ, розробляють та впроваджують єдині правила фінансового моніторингу, включаючи процедуру використання інформації в межах групи з метою фінансового моніторингу. Такі правила поширюються на всіх СПФМ, що входять до фінансової групи.</a:t>
                      </a: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12002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3376801"/>
              </p:ext>
            </p:extLst>
          </p:nvPr>
        </p:nvGraphicFramePr>
        <p:xfrm>
          <a:off x="467544" y="1556792"/>
          <a:ext cx="8229600" cy="396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3960440"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+mj-lt"/>
                        <a:buAutoNum type="arabicParenR"/>
                      </a:pPr>
                      <a:r>
                        <a:rPr lang="uk-UA" sz="1200" dirty="0">
                          <a:effectLst/>
                        </a:rPr>
                        <a:t>стати на облік у Спеціально уповноваженому органі як суб’єкт первинного фінансового моніторингу та у разі припинення своєї діяльності повідомити про це Спеціально уповноважений орган у визначеному Національним банком України для банків та Кабінетом Міністрів України для інших суб’єктів первинного фінансового моніторингу порядку;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uk-UA" sz="1200" dirty="0">
                          <a:effectLst/>
                        </a:rPr>
                        <a:t>1) </a:t>
                      </a:r>
                      <a:r>
                        <a:rPr lang="uk-UA" sz="1200" b="1" dirty="0">
                          <a:effectLst/>
                        </a:rPr>
                        <a:t>стати на облік у спеціально уповноваженому органі як суб’єкт первинного фінансового моніторингу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та повідомляти спеціально уповноваженому органу</a:t>
                      </a:r>
                      <a:r>
                        <a:rPr lang="uk-UA" sz="1200" b="1" dirty="0">
                          <a:effectLst/>
                        </a:rPr>
                        <a:t> </a:t>
                      </a:r>
                      <a:r>
                        <a:rPr lang="uk-UA" sz="1200" b="0" dirty="0">
                          <a:effectLst/>
                        </a:rPr>
                        <a:t>в порядку, визначеному Національним банком України для </a:t>
                      </a:r>
                      <a:r>
                        <a:rPr lang="uk-UA" sz="1200" b="0" dirty="0" smtClean="0">
                          <a:effectLst/>
                        </a:rPr>
                        <a:t>СПФМ, </a:t>
                      </a:r>
                      <a:r>
                        <a:rPr lang="uk-UA" sz="1200" b="0" dirty="0">
                          <a:effectLst/>
                        </a:rPr>
                        <a:t>щодо яких Національний банк України відповідно до статті 14 цього Закону виконує функції державного регулювання і нагляду, та Кабінетом Міністрів України для інших </a:t>
                      </a:r>
                      <a:r>
                        <a:rPr lang="uk-UA" sz="1200" b="0" dirty="0" smtClean="0">
                          <a:effectLst/>
                        </a:rPr>
                        <a:t>СПФМ,</a:t>
                      </a:r>
                      <a:r>
                        <a:rPr lang="uk-UA" sz="1200" b="1" dirty="0" smtClean="0">
                          <a:effectLst/>
                        </a:rPr>
                        <a:t>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про</a:t>
                      </a:r>
                      <a:r>
                        <a:rPr lang="uk-UA" sz="1200" b="0" dirty="0">
                          <a:effectLst/>
                        </a:rPr>
                        <a:t>: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призначення/звільнення відповідального працівника;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призначення особи, яка тимчасово виконуватиме обов’язки відповідального працівника в разі його відсутності;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зміну відомостей про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СПФМ та/або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про відповідального працівника/особу, яка тимчасово виконує його обов’язки;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</a:pPr>
                      <a:r>
                        <a:rPr lang="uk-UA" sz="1200" b="1" dirty="0">
                          <a:solidFill>
                            <a:schemeClr val="tx1"/>
                          </a:solidFill>
                          <a:effectLst/>
                        </a:rPr>
                        <a:t>припинення діяльності суб’єкта первинного фінансового моніторингу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8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01888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306754865"/>
              </p:ext>
            </p:extLst>
          </p:nvPr>
        </p:nvGraphicFramePr>
        <p:xfrm>
          <a:off x="467544" y="1628800"/>
          <a:ext cx="8229600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383515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2) здійснювати ідентифікацію та вивчення клієнта у випадках, установлених законом;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2) здійснювати ідентифікацію,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верифікацію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>
                          <a:effectLst/>
                        </a:rPr>
                        <a:t>клієнта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(представника клієнта)</a:t>
                      </a:r>
                      <a:r>
                        <a:rPr lang="uk-UA" sz="1200" dirty="0">
                          <a:effectLst/>
                        </a:rPr>
                        <a:t>, вивчення клієнта та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уточнення інформації про клієнта </a:t>
                      </a:r>
                      <a:r>
                        <a:rPr lang="uk-UA" sz="1200" dirty="0">
                          <a:effectLst/>
                        </a:rPr>
                        <a:t>у випадках, установлених законом;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1150546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3) забезпечувати виявлення фінансових операцій, що підлягають фінансовому моніторингу, до початку, у процесі, в день виникнення підозр, після їх проведення або при спробі їх проведення чи після відмови клієнта від їх проведення;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3) забезпечувати виявлення фінансових операцій, що підлягають фінансовому моніторингу, до початку, у процесі, в день виникнення підозри, після їх проведення або під час спроби їх проведення чи після відмови клієнта від їх проведення,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зокрема з використанням засобів автоматизації</a:t>
                      </a:r>
                      <a:r>
                        <a:rPr lang="uk-UA" sz="1200" dirty="0">
                          <a:effectLst/>
                        </a:rPr>
                        <a:t>.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Особливості та строки виявлення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СПФМ фінансових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операцій залежно від специфіки їх діяльності можуть встановлюватись нормативно-правовими актами суб’єктів державного фінансового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моніторингу</a:t>
                      </a:r>
                      <a:r>
                        <a:rPr lang="uk-UA" sz="1200" dirty="0" smtClean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383515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5) забезпечувати реєстрацію фінансових операцій, що підлягають фінансовому моніторингу, не пізніше наступного робочого дня з дати їх виявлення;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5) забезпечувати реєстрацію фінансових операцій, що підлягають фінансовому моніторингу, не пізніше наступного робочого дня з дня їх виявлення,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зокрема з використанням засобів автоматизації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6870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47610906"/>
              </p:ext>
            </p:extLst>
          </p:nvPr>
        </p:nvGraphicFramePr>
        <p:xfrm>
          <a:off x="467544" y="1556792"/>
          <a:ext cx="8352928" cy="49414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34072"/>
                <a:gridCol w="4018856"/>
              </a:tblGrid>
              <a:tr h="36943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6) повідомляти Спеціально уповноважений орган про: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6) повідомляти спеціально уповноваженому органу про:</a:t>
                      </a:r>
                      <a:endParaRPr lang="uk-UA" sz="120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554149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а) фінансові операції, що підлягають обов’язковому фінансовому моніторингу, – протягом трьох робочих днів з дати їх реєстрації або спроби їх проведення;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а) фінансові операції, що підлягають обов’язковому фінансовому моніторингу, — протягом трьох робочих днів з дня їх реєстрації або спроби їх проведення;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184716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б) фінансові операції, що підлягають внутрішньому фінансовому моніторингу, якщо є достатні підстави підозрювати, що вони пов’язані з легалізацією (відмиванням) доходів, одержаних злочинним шляхом, – у день виникнення підозр, але не пізніше ніж через десять робочих днів з дня реєстрації таких операцій або спроби їх проведення;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б) фінансові операції, що підлягають внутрішньому фінансовому моніторингу,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а також інформацію про свої підозри щодо діяльності осіб або їх активи, якщо є підстави вважати, що вони пов’язані із злочином, визначеним Кримінальним кодексом України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, —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у день виникнення підозри або достатніх підстав для підозри, або спроби проведення фінансових операцій</a:t>
                      </a:r>
                      <a:r>
                        <a:rPr lang="uk-UA" sz="1200" dirty="0">
                          <a:effectLst/>
                        </a:rPr>
                        <a:t>, але не пізніше наступного робочого дня з дня реєстрації таких фінансових операцій;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1477729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в) виявлені фінансові операції, стосовно яких є достатні підстави підозрювати, що вони пов’язані, стосуються або призначені для фінансування тероризму, – в день їх виявлення або спроби їх проведення, а також інформувати про це визначені законом правоохоронні органи;</a:t>
                      </a:r>
                      <a:endParaRPr lang="uk-U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в) фінансові операції, стосовно яких є підстави підозрювати, що вони пов’язані, стосуються або призначені для фінансування тероризму </a:t>
                      </a:r>
                      <a:r>
                        <a:rPr lang="uk-UA" sz="1200" b="1" dirty="0">
                          <a:effectLst/>
                        </a:rPr>
                        <a:t>чи фінансування розповсюдження зброї масового знищення</a:t>
                      </a:r>
                      <a:r>
                        <a:rPr lang="uk-UA" sz="1200" dirty="0">
                          <a:effectLst/>
                        </a:rPr>
                        <a:t>, — в день їх виявлення, але не пізніше наступного робочого дня з дня реєстрації таких фінансових операцій, а також інформувати про </a:t>
                      </a:r>
                      <a:r>
                        <a:rPr lang="uk-UA" sz="1200" b="1" dirty="0">
                          <a:effectLst/>
                        </a:rPr>
                        <a:t>такі фінансові операції та їх учасників</a:t>
                      </a:r>
                      <a:r>
                        <a:rPr lang="uk-UA" sz="1200" dirty="0">
                          <a:effectLst/>
                        </a:rPr>
                        <a:t> визначені законом правоохоронні органи;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8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24890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10232932"/>
              </p:ext>
            </p:extLst>
          </p:nvPr>
        </p:nvGraphicFramePr>
        <p:xfrm>
          <a:off x="457200" y="1606972"/>
          <a:ext cx="8229600" cy="50774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70784"/>
                <a:gridCol w="4258816"/>
              </a:tblGrid>
              <a:tr h="958788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</a:rPr>
                        <a:t>7) у разі отримання від Спеціально уповноваженого органу повідомлення про некоректне (неправильне) заповнення полів у повідомленні про фінансову операцію, що підлягає фінансовому моніторингу, подати протягом трьох робочих днів до Спеціально уповноваженого органу належним чином оформлене повідомлення про цю фінансову операцію;</a:t>
                      </a:r>
                      <a:endParaRPr lang="uk-UA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</a:rPr>
                        <a:t>7) у разі надходження від спеціально уповноваженого органу повідомлення: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</a:rPr>
                        <a:t>з ненульовими кодами помилок за окремими фінансовими операціями або в цілому щодо наданого </a:t>
                      </a:r>
                      <a:r>
                        <a:rPr lang="uk-UA" sz="1100" dirty="0" smtClean="0">
                          <a:effectLst/>
                        </a:rPr>
                        <a:t>СПФМ </a:t>
                      </a:r>
                      <a:r>
                        <a:rPr lang="uk-UA" sz="1100" dirty="0">
                          <a:effectLst/>
                        </a:rPr>
                        <a:t>повідомлення про фінансову операцію, що підлягає фінансовому моніторингу, або щодо відстеження (моніторингу) фінансових операцій подати протягом трьох робочих днів з дня надходження такого повідомлення до спеціально уповноваженого органу належним чином оформлене повідомлення;</a:t>
                      </a:r>
                      <a:endParaRPr lang="uk-UA" sz="11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511354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>
                          <a:effectLst/>
                        </a:rPr>
                        <a:t> </a:t>
                      </a:r>
                      <a:endParaRPr lang="uk-UA" sz="11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b="1" dirty="0">
                          <a:solidFill>
                            <a:srgbClr val="00B050"/>
                          </a:solidFill>
                          <a:effectLst/>
                        </a:rPr>
                        <a:t>про помилку в опрацюванні додаткової інформації (</a:t>
                      </a:r>
                      <a:r>
                        <a:rPr lang="uk-UA" sz="1100" b="1" dirty="0" err="1">
                          <a:solidFill>
                            <a:srgbClr val="00B050"/>
                          </a:solidFill>
                          <a:effectLst/>
                        </a:rPr>
                        <a:t>інформації</a:t>
                      </a:r>
                      <a:r>
                        <a:rPr lang="uk-UA" sz="1100" b="1" dirty="0">
                          <a:solidFill>
                            <a:srgbClr val="00B050"/>
                          </a:solidFill>
                          <a:effectLst/>
                        </a:rPr>
                        <a:t> на виконання запиту уповноваженого органу іноземної держави) подати протягом двох робочих днів з дня надходження такого повідомлення належним чином оформлену додаткову інформацію</a:t>
                      </a:r>
                      <a:r>
                        <a:rPr lang="uk-UA" sz="1100" b="1" dirty="0">
                          <a:effectLst/>
                        </a:rPr>
                        <a:t>;</a:t>
                      </a:r>
                      <a:endParaRPr lang="uk-UA" sz="1100" b="1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820297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</a:rPr>
                        <a:t>9) надавати на запит Спеціально уповноваженого органу додаткову інформацію з приводу фінансових операцій, які стали об’єктом фінансового моніторингу, копії первинних документів, на підставі яких були проведені такі операції та пов’язані з ними фінансові операції, відомості про їх учасників, а також іншу інформацію, зокрема ту, що становить банківську або комерційну таємницю, </a:t>
                      </a:r>
                      <a:r>
                        <a:rPr lang="uk-UA" sz="1100" dirty="0" err="1">
                          <a:effectLst/>
                        </a:rPr>
                        <a:t>таємницю</a:t>
                      </a:r>
                      <a:r>
                        <a:rPr lang="uk-UA" sz="1100" dirty="0">
                          <a:effectLst/>
                        </a:rPr>
                        <a:t> страхування, копії документів, необхідні для виконання покладених на Спеціально уповноважений орган завдань, </a:t>
                      </a:r>
                      <a:r>
                        <a:rPr lang="uk-UA" sz="1100" b="1" dirty="0">
                          <a:effectLst/>
                        </a:rPr>
                        <a:t>протягом п’яти робочих днів </a:t>
                      </a:r>
                      <a:r>
                        <a:rPr lang="uk-UA" sz="1100" dirty="0">
                          <a:effectLst/>
                        </a:rPr>
                        <a:t>з дати надходження запиту;</a:t>
                      </a:r>
                      <a:endParaRPr lang="uk-UA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dirty="0">
                          <a:effectLst/>
                        </a:rPr>
                        <a:t>9) подавати на запит спеціально уповноваженого </a:t>
                      </a:r>
                      <a:r>
                        <a:rPr lang="uk-UA" sz="1100" dirty="0" smtClean="0">
                          <a:effectLst/>
                        </a:rPr>
                        <a:t>органу:</a:t>
                      </a:r>
                    </a:p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100" dirty="0" smtClean="0">
                          <a:effectLst/>
                        </a:rPr>
                        <a:t>а) </a:t>
                      </a:r>
                      <a:r>
                        <a:rPr lang="uk-UA" sz="1100" b="1" dirty="0" smtClean="0">
                          <a:effectLst/>
                        </a:rPr>
                        <a:t>додаткову інформацію, що може бути пов’язана з </a:t>
                      </a:r>
                      <a:r>
                        <a:rPr lang="uk-UA" sz="1100" b="1" dirty="0" smtClean="0">
                          <a:solidFill>
                            <a:srgbClr val="00B050"/>
                          </a:solidFill>
                          <a:effectLst/>
                        </a:rPr>
                        <a:t>фінансуванням тероризму чи фінансуванням розповсюдження зброї масового знищення, а також інформацію, яка може бути пов’язана із зупиненням </a:t>
                      </a:r>
                      <a:r>
                        <a:rPr lang="uk-UA" sz="1100" b="1" dirty="0" smtClean="0">
                          <a:effectLst/>
                        </a:rPr>
                        <a:t>фінансової операції (фінансових операцій)</a:t>
                      </a:r>
                      <a:r>
                        <a:rPr lang="uk-UA" sz="1100" dirty="0" smtClean="0">
                          <a:effectLst/>
                        </a:rPr>
                        <a:t> відповідно до цього Закону — </a:t>
                      </a:r>
                      <a:r>
                        <a:rPr lang="uk-UA" sz="1100" b="1" dirty="0" smtClean="0">
                          <a:solidFill>
                            <a:srgbClr val="00B050"/>
                          </a:solidFill>
                          <a:effectLst/>
                        </a:rPr>
                        <a:t>протягом одного робочого дня з дня надходження запиту</a:t>
                      </a:r>
                      <a:r>
                        <a:rPr lang="uk-UA" sz="1100" dirty="0" smtClean="0">
                          <a:effectLst/>
                        </a:rPr>
                        <a:t>;</a:t>
                      </a:r>
                      <a:endParaRPr lang="uk-UA" sz="1100" dirty="0">
                        <a:effectLst/>
                      </a:endParaRPr>
                    </a:p>
                  </a:txBody>
                  <a:tcPr marL="38352" marR="38352" marT="0" marB="0"/>
                </a:tc>
              </a:tr>
              <a:tr h="383515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</a:rPr>
                        <a:t> </a:t>
                      </a:r>
                      <a:endParaRPr lang="uk-UA" sz="11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100" dirty="0">
                          <a:effectLst/>
                        </a:rPr>
                        <a:t>б) </a:t>
                      </a:r>
                      <a:r>
                        <a:rPr lang="uk-UA" sz="1100" b="1" dirty="0" smtClean="0">
                          <a:effectLst/>
                        </a:rPr>
                        <a:t>іншу додаткову інформацію </a:t>
                      </a:r>
                      <a:r>
                        <a:rPr lang="uk-UA" sz="1100" b="1" dirty="0">
                          <a:effectLst/>
                        </a:rPr>
                        <a:t>— протягом п’яти робочих </a:t>
                      </a:r>
                      <a:r>
                        <a:rPr lang="uk-UA" sz="1100" b="1" dirty="0" smtClean="0">
                          <a:effectLst/>
                        </a:rPr>
                        <a:t>днів</a:t>
                      </a:r>
                      <a:r>
                        <a:rPr lang="uk-UA" sz="1100" dirty="0" smtClean="0">
                          <a:effectLst/>
                        </a:rPr>
                        <a:t>;</a:t>
                      </a:r>
                      <a:endParaRPr lang="uk-UA" sz="11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8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65018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15471783"/>
              </p:ext>
            </p:extLst>
          </p:nvPr>
        </p:nvGraphicFramePr>
        <p:xfrm>
          <a:off x="467544" y="1628800"/>
          <a:ext cx="8229600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17185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12) у разі неможливості забезпечити дотримання строків, установлених пунктами 9, 10 частини другої цієї статті, з об'єктивних причин, з урахуванням обсягу інформації, що запитується (форми її подання - електронної або письмової, копіювання або сканування, одержання даних з архівів тощо), погодити із Спеціально уповноваженим органом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протягом робочого дня в день одержання запиту, але не пізніше наступного робочого дня</a:t>
                      </a:r>
                      <a:r>
                        <a:rPr lang="uk-UA" sz="1200" dirty="0">
                          <a:effectLst/>
                        </a:rPr>
                        <a:t> термін подання запитуваної інформації. Порядок погодження встановлюється центральним органом виконавчої влади, що забезпечує формування державної політики у сфері запобігання і протидії легалізації (відмиванню) доходів, одержаних злочинним шляхом, або фінансуванню тероризму, за погодженням з відповідними суб'єктами державного фінансового моніторингу;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12) у разі неможливості дотримання строків, установлених пунктами 9 і 10 частини другої цієї статті, з об’єктивних причин (урахування обсягу інформації, що запитується, форми її подання — електронної або паперової, копіювання або сканування, одержання даних з архівів тощо) погодити із спеціально уповноваженим органом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не пізніше двох робочих днів з дня надходження запиту </a:t>
                      </a:r>
                      <a:r>
                        <a:rPr lang="uk-UA" sz="1200" dirty="0">
                          <a:effectLst/>
                        </a:rPr>
                        <a:t>строк подання запитуваної інформації в порядку, встановленому центральним органом виконавчої влади з формування та забезпечення реалізації державної політики у сфері запобігання і протидії легалізації (відмиванню) доходів, одержаних злочинним шляхом, або фінансуванню тероризму;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94574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53861465"/>
              </p:ext>
            </p:extLst>
          </p:nvPr>
        </p:nvGraphicFramePr>
        <p:xfrm>
          <a:off x="467544" y="1556792"/>
          <a:ext cx="8229600" cy="3291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2232248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13) надавати на запит відповідного суб’єкта державного фінансового моніторингу інформацію, необхідну для перевірки фактів порушення вимог законодавства у сфері запобігання та протидії легалізації (відмиванню) доходів, одержаних злочинним шляхом, або фінансуванню тероризму;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13)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своєчасно та в повному обсязі подавати (оформлювати, засвідчувати) у порядку, встановленому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суб’єктом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державного фінансового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моніторингу</a:t>
                      </a:r>
                      <a:r>
                        <a:rPr lang="uk-UA" sz="1200" b="1" baseline="0" dirty="0" smtClean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на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запит цього суб’єкта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достовірну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інформацію, документи</a:t>
                      </a:r>
                      <a:r>
                        <a:rPr lang="uk-UA" sz="1200" b="1" dirty="0">
                          <a:effectLst/>
                        </a:rPr>
                        <a:t>, копії документів або витяги з документів, необхідних для виконання </a:t>
                      </a:r>
                      <a:r>
                        <a:rPr lang="uk-UA" sz="1200" b="1" dirty="0" smtClean="0">
                          <a:effectLst/>
                        </a:rPr>
                        <a:t>суб’єктом </a:t>
                      </a:r>
                      <a:r>
                        <a:rPr lang="uk-UA" sz="1200" b="1" dirty="0">
                          <a:effectLst/>
                        </a:rPr>
                        <a:t>державного фінансового </a:t>
                      </a:r>
                      <a:r>
                        <a:rPr lang="uk-UA" sz="1200" b="1" dirty="0" smtClean="0">
                          <a:effectLst/>
                        </a:rPr>
                        <a:t>моніторингу, </a:t>
                      </a:r>
                      <a:r>
                        <a:rPr lang="uk-UA" sz="1200" b="1" dirty="0">
                          <a:effectLst/>
                        </a:rPr>
                        <a:t>в тому числі для перевірки фактів порушень вимог законодавства </a:t>
                      </a:r>
                      <a:r>
                        <a:rPr lang="uk-UA" sz="1200" b="0" dirty="0">
                          <a:effectLst/>
                        </a:rPr>
                        <a:t>у сфері запобігання та протидії легалізації (відмиванню) доходів, одержаних злочинним шляхом, фінансуванню тероризму чи фінансуванню розповсюдження зброї масового знищення, </a:t>
                      </a:r>
                      <a:r>
                        <a:rPr lang="uk-UA" sz="1200" b="1" dirty="0">
                          <a:effectLst/>
                        </a:rPr>
                        <a:t>здійснення контролю за виконанням </a:t>
                      </a:r>
                      <a:r>
                        <a:rPr lang="uk-UA" sz="1200" b="1" dirty="0" smtClean="0">
                          <a:effectLst/>
                        </a:rPr>
                        <a:t>СПФМ </a:t>
                      </a:r>
                      <a:r>
                        <a:rPr lang="uk-UA" sz="1200" b="1" dirty="0">
                          <a:effectLst/>
                        </a:rPr>
                        <a:t>рішень суб’єктів державного фінансового моніторингу про застосування санкцій, письмових вимог;</a:t>
                      </a:r>
                      <a:endParaRPr lang="uk-UA" sz="1200" b="1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9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45533576"/>
              </p:ext>
            </p:extLst>
          </p:nvPr>
        </p:nvGraphicFramePr>
        <p:xfrm>
          <a:off x="467544" y="4846320"/>
          <a:ext cx="8229600" cy="18288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080120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19) щорічно проводити </a:t>
                      </a:r>
                      <a:r>
                        <a:rPr lang="uk-UA" sz="1200" b="1" dirty="0">
                          <a:effectLst/>
                        </a:rPr>
                        <a:t>внутрішні перевірки </a:t>
                      </a:r>
                      <a:r>
                        <a:rPr lang="uk-UA" sz="1200" dirty="0">
                          <a:effectLst/>
                        </a:rPr>
                        <a:t>своєї діяльності на предмет дотримання законодавства у сфері запобігання та протидії легалізації (відмиванню) доходів, одержаних злочинним шляхом, або фінансуванню тероризму;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19) проводити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в порядку, встановленому суб’єктом державного фінансового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моніторингу, </a:t>
                      </a:r>
                      <a:r>
                        <a:rPr lang="uk-UA" sz="1200" dirty="0" smtClean="0">
                          <a:effectLst/>
                        </a:rPr>
                        <a:t>внутрішні </a:t>
                      </a:r>
                      <a:r>
                        <a:rPr lang="uk-UA" sz="1200" dirty="0">
                          <a:effectLst/>
                        </a:rPr>
                        <a:t>перевірки своєї діяльності на предмет дотримання вимог законодавства у сфері запобігання та протидії легалізації (відмиванню) доходів, одержаних злочинним шляхом, фінансуванню тероризму та фінансуванню розповсюдження зброї масового знищення,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або незалежний аудит своєї діяльності (крім банківської діяльності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)</a:t>
                      </a:r>
                      <a:r>
                        <a:rPr lang="uk-UA" sz="1200" dirty="0" smtClean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87768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язки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3" descr="C:\Users\Igor\Desktop\1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115319" cy="12638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66745691"/>
              </p:ext>
            </p:extLst>
          </p:nvPr>
        </p:nvGraphicFramePr>
        <p:xfrm>
          <a:off x="467544" y="3068960"/>
          <a:ext cx="8229600" cy="128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511354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21) вживати на постійній основі заходів з підготовки персоналу до виявлення фінансових операцій, що підлягають фінансовому моніторингу відповідно до цього Закону, шляхом проведення освітньої та практичної роботи;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21) вживати на постійній основі заходів з підготовки персоналу щодо виявлення фінансових операцій, що підлягають фінансовому моніторингу відповідно до цього Закону,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а також здійснювати інші заходи з питань фінансового моніторингу </a:t>
                      </a:r>
                      <a:r>
                        <a:rPr lang="uk-UA" sz="1200" dirty="0">
                          <a:effectLst/>
                        </a:rPr>
                        <a:t>шляхом проведення освітньої та практичної роботи;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6827003"/>
              </p:ext>
            </p:extLst>
          </p:nvPr>
        </p:nvGraphicFramePr>
        <p:xfrm>
          <a:off x="467544" y="1556792"/>
          <a:ext cx="8229600" cy="153504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535048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20) забезпечувати </a:t>
                      </a:r>
                      <a:r>
                        <a:rPr lang="uk-UA" sz="1200" b="1" dirty="0">
                          <a:effectLst/>
                        </a:rPr>
                        <a:t>підвищення кваліфікації </a:t>
                      </a:r>
                      <a:r>
                        <a:rPr lang="uk-UA" sz="1200" dirty="0">
                          <a:effectLst/>
                        </a:rPr>
                        <a:t>працівників, відповідальних за проведення фінансового моніторингу, шляхом проходження навчання </a:t>
                      </a:r>
                      <a:r>
                        <a:rPr lang="uk-UA" sz="1200" b="1" dirty="0">
                          <a:effectLst/>
                        </a:rPr>
                        <a:t>не рідше одного разу на три роки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20) </a:t>
                      </a:r>
                      <a:r>
                        <a:rPr lang="uk-UA" sz="1200" b="1" dirty="0">
                          <a:effectLst/>
                        </a:rPr>
                        <a:t>вживати відповідно до законодавства заходів для забезпечення проходження відповідальним працівником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навчання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протягом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трьох місяців з дня його призначення</a:t>
                      </a:r>
                      <a:r>
                        <a:rPr lang="uk-UA" sz="1200" b="1" dirty="0">
                          <a:effectLst/>
                        </a:rPr>
                        <a:t>, а також підвищення кваліфікації відповідального працівника шляхом проходження навчання не рідше одного разу на три роки;</a:t>
                      </a:r>
                      <a:endParaRPr lang="uk-UA" sz="1200" b="1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6599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Високі ризики для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Прямоугольник 3"/>
          <p:cNvSpPr/>
          <p:nvPr/>
        </p:nvSpPr>
        <p:spPr>
          <a:xfrm>
            <a:off x="564704" y="1556792"/>
            <a:ext cx="820891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/>
              <a:t>	СПФМ зобов’язаний </a:t>
            </a:r>
            <a:r>
              <a:rPr lang="uk-UA" sz="1600" dirty="0"/>
              <a:t>установити </a:t>
            </a:r>
            <a:r>
              <a:rPr lang="uk-UA" sz="1600" b="1" dirty="0"/>
              <a:t>високий ризик</a:t>
            </a:r>
            <a:r>
              <a:rPr lang="uk-UA" sz="1600" dirty="0"/>
              <a:t>, зокрема, стосовно таких клієнтів:</a:t>
            </a:r>
          </a:p>
          <a:p>
            <a:pPr algn="just"/>
            <a:r>
              <a:rPr lang="uk-UA" sz="1600" dirty="0" smtClean="0"/>
              <a:t>	клієнтів</a:t>
            </a:r>
            <a:r>
              <a:rPr lang="uk-UA" sz="1600" dirty="0"/>
              <a:t>, місцем проживання (перебування, реєстрації) яких є держава, у якій не застосовуються або застосовуються недостатньою мірою рекомендації </a:t>
            </a:r>
            <a:r>
              <a:rPr lang="en-US" sz="1600" dirty="0" smtClean="0"/>
              <a:t>FATF </a:t>
            </a:r>
            <a:r>
              <a:rPr lang="uk-UA" sz="1600" dirty="0"/>
              <a:t>та інших міжнародних організацій, що провадять діяльність у сфері запобігання та протидії легалізації (відмиванню) доходів, одержаних злочинним шляхом, та фінансуванню тероризму;</a:t>
            </a:r>
          </a:p>
          <a:p>
            <a:pPr algn="just"/>
            <a:r>
              <a:rPr lang="uk-UA" sz="1600" dirty="0" smtClean="0"/>
              <a:t>	іноземних </a:t>
            </a:r>
            <a:r>
              <a:rPr lang="uk-UA" sz="1600" dirty="0"/>
              <a:t>фінансових установ (крім фінансових установ, які зареєстровані в державах — членах Європейського Союзу, державах — членах Групи з розробки фінансових заходів боротьби з відмиванням грошей (</a:t>
            </a:r>
            <a:r>
              <a:rPr lang="en-US" sz="1600" dirty="0"/>
              <a:t>FATF), </a:t>
            </a:r>
            <a:r>
              <a:rPr lang="uk-UA" sz="1600" dirty="0"/>
              <a:t>з якими встановлюються кореспондентські відносини;</a:t>
            </a:r>
          </a:p>
          <a:p>
            <a:pPr algn="just"/>
            <a:r>
              <a:rPr lang="uk-UA" sz="1600" dirty="0" smtClean="0"/>
              <a:t>	національних</a:t>
            </a:r>
            <a:r>
              <a:rPr lang="uk-UA" sz="1600" dirty="0"/>
              <a:t>, іноземних публічних діячів та діячів, що виконують політичні функції в міжнародних організаціях, або пов’язаних з ними осіб, факт належності до яких клієнта або особи, що діє від їх імені, встановлений суб’єктом первинного фінансового моніторингу;</a:t>
            </a:r>
          </a:p>
          <a:p>
            <a:pPr algn="just"/>
            <a:r>
              <a:rPr lang="uk-UA" sz="1600" dirty="0" smtClean="0"/>
              <a:t>	клієнтів</a:t>
            </a:r>
            <a:r>
              <a:rPr lang="uk-UA" sz="1600" dirty="0"/>
              <a:t>, які включені до переліку осіб, пов’язаних з провадженням терористичної діяльності, або щодо яких застосовано міжнародні санкції</a:t>
            </a:r>
            <a:r>
              <a:rPr lang="uk-UA" sz="1600" dirty="0" smtClean="0"/>
              <a:t>.</a:t>
            </a:r>
          </a:p>
          <a:p>
            <a:pPr algn="r"/>
            <a:r>
              <a:rPr lang="uk-UA" sz="1600" i="1" dirty="0" smtClean="0"/>
              <a:t>(частина 4 статті 6 Нового Закону)</a:t>
            </a:r>
            <a:endParaRPr lang="uk-UA" sz="1600" i="1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4624"/>
            <a:ext cx="2234952" cy="1299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78349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Права, вимоги до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СПФМ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585"/>
            <a:ext cx="212725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50096553"/>
              </p:ext>
            </p:extLst>
          </p:nvPr>
        </p:nvGraphicFramePr>
        <p:xfrm>
          <a:off x="467544" y="1484784"/>
          <a:ext cx="8229600" cy="53035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44416"/>
                <a:gridCol w="4485184"/>
              </a:tblGrid>
              <a:tr h="1645920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7. </a:t>
                      </a:r>
                      <a:r>
                        <a:rPr lang="uk-UA" sz="1200" dirty="0" smtClean="0">
                          <a:effectLst/>
                        </a:rPr>
                        <a:t>СПФМ</a:t>
                      </a:r>
                      <a:r>
                        <a:rPr lang="uk-UA" sz="1200" baseline="0" dirty="0" smtClean="0"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з </a:t>
                      </a:r>
                      <a:r>
                        <a:rPr lang="uk-UA" sz="1200" dirty="0">
                          <a:effectLst/>
                        </a:rPr>
                        <a:t>метою виконання покладених на нього цим Законом завдань має право звертатися із запитами до органів виконавчої влади, правоохоронних органів, Національного банку України, юридичних осіб, які в установленому законодавством порядку інформують про результати розгляду такого запиту.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9. </a:t>
                      </a:r>
                      <a:r>
                        <a:rPr lang="uk-UA" sz="1200" dirty="0" smtClean="0">
                          <a:effectLst/>
                        </a:rPr>
                        <a:t>СПФМ з </a:t>
                      </a:r>
                      <a:r>
                        <a:rPr lang="uk-UA" sz="1200" dirty="0">
                          <a:effectLst/>
                        </a:rPr>
                        <a:t>метою виконання покладених на нього цим Законом завдань має право звертатися із запитами до органів виконавчої влади,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державних реєстраторів</a:t>
                      </a:r>
                      <a:r>
                        <a:rPr lang="uk-UA" sz="1200" dirty="0">
                          <a:effectLst/>
                        </a:rPr>
                        <a:t>, правоохоронних органів, Національного банку України, юридичних осіб, які в установленому законодавством порядку інформують про результати розгляду такого запиту.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1022708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8. Керівники та працівники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dirty="0">
                          <a:effectLst/>
                        </a:rPr>
                        <a:t>відповідальні за проведення фінансового моніторингу, у разі порушення вимог цього Закону несуть відповідальність згідно із законом.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10. Керівники та відповідальні працівники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а також інші працівники, залучені до виконання вимог у сфері запобігання та протидії легалізації (відмивання) доходів, одержаних злочинним шляхом, фінансуванню тероризму та фінансуванню розповсюдження зброї масового знищення</a:t>
                      </a:r>
                      <a:r>
                        <a:rPr lang="uk-UA" sz="1200" dirty="0">
                          <a:effectLst/>
                        </a:rPr>
                        <a:t>, у разі порушення вимог цього Закону та/або нормативно-правових актів</a:t>
                      </a:r>
                      <a:r>
                        <a:rPr lang="uk-UA" sz="1200" dirty="0" smtClean="0">
                          <a:effectLst/>
                        </a:rPr>
                        <a:t>, </a:t>
                      </a:r>
                      <a:r>
                        <a:rPr lang="uk-UA" sz="1200" dirty="0">
                          <a:effectLst/>
                        </a:rPr>
                        <a:t>несуть відповідальність згідно із законом.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894869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Вимоги щодо перевірки фінансовими установами бездоганної ділової репутації та відповідності професійним критеріям кандидатів на зазначені у цій частині статті посади встановлюються відповідними суб’єктами державного фінансового моніторингу.</a:t>
                      </a:r>
                      <a:endParaRPr lang="uk-U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Суб’єкти державного фінансового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моніторингу</a:t>
                      </a:r>
                      <a:r>
                        <a:rPr lang="uk-UA" sz="1200" b="0" baseline="0" dirty="0" smtClean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встановлюють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кваліфікаційні вимоги щодо відповідальних працівників відповідних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СПФМ</a:t>
                      </a:r>
                      <a:r>
                        <a:rPr lang="uk-UA" sz="1200" dirty="0" smtClean="0">
                          <a:effectLst/>
                        </a:rPr>
                        <a:t>, </a:t>
                      </a:r>
                      <a:r>
                        <a:rPr lang="uk-UA" sz="1200" dirty="0">
                          <a:effectLst/>
                        </a:rPr>
                        <a:t>а також вимоги щодо перевірки </a:t>
                      </a:r>
                      <a:r>
                        <a:rPr lang="uk-UA" sz="1200" dirty="0" smtClean="0">
                          <a:effectLst/>
                        </a:rPr>
                        <a:t>СПФМ </a:t>
                      </a:r>
                      <a:r>
                        <a:rPr lang="uk-UA" sz="1200" dirty="0">
                          <a:effectLst/>
                        </a:rPr>
                        <a:t>відповідності кваліфікаційним вимогам кандидатів на посади відповідальних працівників.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63919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 </a:t>
                      </a:r>
                      <a:endParaRPr lang="uk-UA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0" dirty="0">
                          <a:effectLst/>
                        </a:rPr>
                        <a:t>Нормативно-правовими актами суб’єктів державного фінансового </a:t>
                      </a:r>
                      <a:r>
                        <a:rPr lang="uk-UA" sz="1200" b="0" dirty="0" smtClean="0">
                          <a:effectLst/>
                        </a:rPr>
                        <a:t>моніторингу</a:t>
                      </a:r>
                      <a:r>
                        <a:rPr lang="uk-UA" sz="1200" b="0" baseline="0" dirty="0" smtClean="0">
                          <a:effectLst/>
                        </a:rPr>
                        <a:t> </a:t>
                      </a:r>
                      <a:r>
                        <a:rPr lang="uk-UA" sz="1200" b="0" dirty="0" smtClean="0">
                          <a:effectLst/>
                        </a:rPr>
                        <a:t>можуть </a:t>
                      </a:r>
                      <a:r>
                        <a:rPr lang="uk-UA" sz="1200" b="0" dirty="0">
                          <a:effectLst/>
                        </a:rPr>
                        <a:t>встановлюватись вимоги щодо бездоганної ділової репутації відповідального працівника.</a:t>
                      </a:r>
                      <a:endParaRPr lang="uk-UA" sz="1200" b="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0779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uk-UA" sz="4000" b="1" dirty="0" err="1" smtClean="0">
                <a:solidFill>
                  <a:schemeClr val="tx2">
                    <a:lumMod val="75000"/>
                  </a:schemeClr>
                </a:solidFill>
              </a:rPr>
              <a:t>ідповідальний</a:t>
            </a:r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 працівник</a:t>
            </a:r>
            <a:endParaRPr lang="ru-RU" sz="4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759641182"/>
              </p:ext>
            </p:extLst>
          </p:nvPr>
        </p:nvGraphicFramePr>
        <p:xfrm>
          <a:off x="519128" y="4725144"/>
          <a:ext cx="8229600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504055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4) право доступу до всіх приміщень, документів, засобів телекомунікації </a:t>
                      </a:r>
                      <a:r>
                        <a:rPr lang="uk-UA" sz="1200" dirty="0" smtClean="0">
                          <a:effectLst/>
                        </a:rPr>
                        <a:t>СПФМ;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4) право доступу до всіх приміщень, документів,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інформації</a:t>
                      </a:r>
                      <a:r>
                        <a:rPr lang="uk-UA" sz="1200" b="0" dirty="0">
                          <a:effectLst/>
                        </a:rPr>
                        <a:t>,</a:t>
                      </a:r>
                      <a:r>
                        <a:rPr lang="uk-UA" sz="1200" b="1" dirty="0">
                          <a:effectLst/>
                        </a:rPr>
                        <a:t>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баз даних</a:t>
                      </a:r>
                      <a:r>
                        <a:rPr lang="uk-UA" sz="1200" dirty="0">
                          <a:effectLst/>
                        </a:rPr>
                        <a:t>, засобів телекомунікації,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архівів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СПФМ;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98102637"/>
              </p:ext>
            </p:extLst>
          </p:nvPr>
        </p:nvGraphicFramePr>
        <p:xfrm>
          <a:off x="519128" y="5264827"/>
          <a:ext cx="8229600" cy="12412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241296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6) організація розроблення та подання для затвердження, а також запровадження, виконання правил внутрішнього фінансового моніторингу та програм здійснення фінансового моніторингу;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6) організація розроблення, подання для затвердження, </a:t>
                      </a:r>
                      <a:r>
                        <a:rPr lang="uk-UA" sz="1200" b="1" dirty="0">
                          <a:effectLst/>
                        </a:rPr>
                        <a:t>забезпечення постійного оновлення</a:t>
                      </a:r>
                      <a:r>
                        <a:rPr lang="uk-UA" sz="1200" dirty="0">
                          <a:effectLst/>
                        </a:rPr>
                        <a:t> з урахуванням вимог законодавства, а також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контроль за виконанням</a:t>
                      </a:r>
                      <a:r>
                        <a:rPr lang="uk-UA" sz="1200" b="1" dirty="0">
                          <a:effectLst/>
                        </a:rPr>
                        <a:t> </a:t>
                      </a:r>
                      <a:r>
                        <a:rPr lang="uk-UA" sz="1200" dirty="0">
                          <a:effectLst/>
                        </a:rPr>
                        <a:t>внутрішніх документів з питань фінансового моніторингу;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51856049"/>
              </p:ext>
            </p:extLst>
          </p:nvPr>
        </p:nvGraphicFramePr>
        <p:xfrm>
          <a:off x="519128" y="6381328"/>
          <a:ext cx="8229600" cy="365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0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10)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виконання інших завдань відповідно до закону.</a:t>
                      </a:r>
                      <a:endParaRPr lang="uk-UA" sz="1200" b="1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r>
                        <a:rPr lang="uk-UA" sz="1000" dirty="0">
                          <a:effectLst/>
                        </a:rPr>
                        <a:t> </a:t>
                      </a:r>
                      <a:endParaRPr lang="uk-UA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5544005" y="6381328"/>
            <a:ext cx="32047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/>
              <a:t>(</a:t>
            </a:r>
            <a:r>
              <a:rPr lang="ru-RU" i="1" dirty="0" err="1" smtClean="0"/>
              <a:t>стаття</a:t>
            </a:r>
            <a:r>
              <a:rPr lang="ru-RU" i="1" dirty="0" smtClean="0"/>
              <a:t> 7 </a:t>
            </a:r>
            <a:r>
              <a:rPr lang="ru-RU" i="1" dirty="0"/>
              <a:t>Нового Закону)</a:t>
            </a:r>
          </a:p>
        </p:txBody>
      </p:sp>
      <p:pic>
        <p:nvPicPr>
          <p:cNvPr id="2050" name="Picture 2" descr="http://ogo.ua/images/articles/1567/big/13867919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6038"/>
            <a:ext cx="2307704" cy="1371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0610093"/>
              </p:ext>
            </p:extLst>
          </p:nvPr>
        </p:nvGraphicFramePr>
        <p:xfrm>
          <a:off x="519128" y="1450430"/>
          <a:ext cx="8229600" cy="1645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63919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1)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прийняття рішення </a:t>
                      </a:r>
                      <a:r>
                        <a:rPr lang="uk-UA" sz="1200" b="1" dirty="0">
                          <a:effectLst/>
                        </a:rPr>
                        <a:t>про повідомлення</a:t>
                      </a:r>
                      <a:r>
                        <a:rPr lang="uk-UA" sz="1200" dirty="0">
                          <a:effectLst/>
                        </a:rPr>
                        <a:t> Спеціально уповноваженого органу </a:t>
                      </a:r>
                      <a:r>
                        <a:rPr lang="uk-UA" sz="1200" b="1" dirty="0">
                          <a:effectLst/>
                        </a:rPr>
                        <a:t>про фінансові операції,</a:t>
                      </a:r>
                      <a:r>
                        <a:rPr lang="uk-UA" sz="1200" dirty="0">
                          <a:effectLst/>
                        </a:rPr>
                        <a:t> </a:t>
                      </a:r>
                      <a:r>
                        <a:rPr lang="uk-UA" sz="1200" b="1" dirty="0">
                          <a:effectLst/>
                        </a:rPr>
                        <a:t>щодо яких є мотивовані підозри, що вони пов’язані з легалізацією </a:t>
                      </a:r>
                      <a:r>
                        <a:rPr lang="uk-UA" sz="1200" dirty="0">
                          <a:effectLst/>
                        </a:rPr>
                        <a:t>(відмиванням) доходів, одержаних злочинним шляхом, </a:t>
                      </a:r>
                      <a:r>
                        <a:rPr lang="uk-UA" sz="1200" b="1" dirty="0">
                          <a:effectLst/>
                        </a:rPr>
                        <a:t>або якщо вони пов’язані, стосуються чи призначені для фінансування тероризму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1)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забезпечення повідомлення </a:t>
                      </a:r>
                      <a:r>
                        <a:rPr lang="uk-UA" sz="1200" dirty="0">
                          <a:effectLst/>
                        </a:rPr>
                        <a:t>спеціально уповноваженого органу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про фінансові операції, що підлягають обов’язковому та/або внутрішньому фінансовому моніторингу, про фінансові операції осіб, якщо є достатні підстави вважати, що їх діяльність або активи пов’язані із вчиненням злочину, визначеного Кримінальним кодексом України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97776528"/>
              </p:ext>
            </p:extLst>
          </p:nvPr>
        </p:nvGraphicFramePr>
        <p:xfrm>
          <a:off x="515815" y="3068960"/>
          <a:ext cx="8229600" cy="1645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57391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2) прийняття рішення про інформування </a:t>
                      </a:r>
                      <a:r>
                        <a:rPr lang="uk-UA" sz="1200" b="1" dirty="0">
                          <a:effectLst/>
                        </a:rPr>
                        <a:t>правоохоронних органів</a:t>
                      </a:r>
                      <a:r>
                        <a:rPr lang="uk-UA" sz="1200" dirty="0">
                          <a:effectLst/>
                        </a:rPr>
                        <a:t>, визначених законодавством, про фінансові операції, щодо яких є підозри, що вони пов’язані, стосуються чи призначені для </a:t>
                      </a:r>
                      <a:r>
                        <a:rPr lang="uk-UA" sz="1200" b="1" dirty="0">
                          <a:effectLst/>
                        </a:rPr>
                        <a:t>фінансування тероризму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2) забезпечення повідомлення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спеціально уповноваженого органу та визначених законодавством правоохоронних органів </a:t>
                      </a:r>
                      <a:r>
                        <a:rPr lang="uk-UA" sz="1200" dirty="0">
                          <a:effectLst/>
                        </a:rPr>
                        <a:t>про фінансові операції (їх учасників), стосовно яких є підстави підозрювати, що вони пов’язані, стосуються або призначені для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фінансування тероризму чи фінансування розповсюдження зброї масового знищення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22997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uk-UA" sz="4000" b="1" dirty="0" err="1" smtClean="0">
                <a:solidFill>
                  <a:schemeClr val="tx2">
                    <a:lumMod val="75000"/>
                  </a:schemeClr>
                </a:solidFill>
              </a:rPr>
              <a:t>ідмова</a:t>
            </a:r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 від проведення </a:t>
            </a:r>
            <a:r>
              <a:rPr lang="uk-UA" sz="3800" b="1" dirty="0" smtClean="0">
                <a:solidFill>
                  <a:schemeClr val="tx2">
                    <a:lumMod val="75000"/>
                  </a:schemeClr>
                </a:solidFill>
              </a:rPr>
              <a:t>ФО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556792"/>
            <a:ext cx="8064896" cy="528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400" b="1" dirty="0"/>
              <a:t>Стаття 10. Відмова </a:t>
            </a:r>
            <a:r>
              <a:rPr lang="uk-UA" sz="1400" b="1" dirty="0" smtClean="0"/>
              <a:t>СПФМ від </a:t>
            </a:r>
            <a:r>
              <a:rPr lang="uk-UA" sz="1400" b="1" dirty="0"/>
              <a:t>проведення фінансової </a:t>
            </a:r>
            <a:r>
              <a:rPr lang="uk-UA" sz="1400" b="1" dirty="0" smtClean="0"/>
              <a:t>операції</a:t>
            </a:r>
          </a:p>
          <a:p>
            <a:pPr algn="just"/>
            <a:endParaRPr lang="uk-UA" sz="1000" b="1" dirty="0"/>
          </a:p>
          <a:p>
            <a:pPr algn="just"/>
            <a:r>
              <a:rPr lang="uk-UA" sz="1250" dirty="0" smtClean="0"/>
              <a:t>	1</a:t>
            </a:r>
            <a:r>
              <a:rPr lang="uk-UA" sz="1250" dirty="0"/>
              <a:t>. </a:t>
            </a:r>
            <a:r>
              <a:rPr lang="uk-UA" sz="1250" b="1" dirty="0" smtClean="0"/>
              <a:t>СПФМ зобов’язаний</a:t>
            </a:r>
            <a:r>
              <a:rPr lang="uk-UA" sz="1250" dirty="0"/>
              <a:t>:</a:t>
            </a:r>
          </a:p>
          <a:p>
            <a:pPr algn="just"/>
            <a:r>
              <a:rPr lang="uk-UA" sz="1250" dirty="0" smtClean="0"/>
              <a:t>	</a:t>
            </a:r>
            <a:r>
              <a:rPr lang="uk-UA" sz="1250" b="1" dirty="0" smtClean="0"/>
              <a:t>відмовитися</a:t>
            </a:r>
            <a:r>
              <a:rPr lang="uk-UA" sz="1250" dirty="0" smtClean="0"/>
              <a:t> </a:t>
            </a:r>
            <a:r>
              <a:rPr lang="uk-UA" sz="1250" dirty="0"/>
              <a:t>від встановлення (підтримання) ділових відносин (у тому числі шляхом розірвання ділових відносин) або проведення фінансової операції у разі, коли здійснення ідентифікації та/або верифікації клієнта (у тому числі встановлення даних, що дають змогу встановити кінцевих бенефіціарних власників (контролерів), є неможливим або якщо у </a:t>
            </a:r>
            <a:r>
              <a:rPr lang="uk-UA" sz="1250" dirty="0" smtClean="0"/>
              <a:t>СПФМ </a:t>
            </a:r>
            <a:r>
              <a:rPr lang="uk-UA" sz="1250" dirty="0"/>
              <a:t>виникає сумнів стосовно того, що особа виступає від власного імені;</a:t>
            </a:r>
          </a:p>
          <a:p>
            <a:pPr algn="just"/>
            <a:r>
              <a:rPr lang="uk-UA" sz="1250" dirty="0" smtClean="0"/>
              <a:t>	</a:t>
            </a:r>
            <a:r>
              <a:rPr lang="uk-UA" sz="1250" b="1" dirty="0" smtClean="0"/>
              <a:t>відмовитися</a:t>
            </a:r>
            <a:r>
              <a:rPr lang="uk-UA" sz="1250" dirty="0" smtClean="0"/>
              <a:t> </a:t>
            </a:r>
            <a:r>
              <a:rPr lang="uk-UA" sz="1250" dirty="0"/>
              <a:t>від проведення переказу в разі відсутності даних, передбачених </a:t>
            </a:r>
            <a:r>
              <a:rPr lang="uk-UA" sz="1250" dirty="0" smtClean="0"/>
              <a:t>частинами дванадцятою </a:t>
            </a:r>
            <a:r>
              <a:rPr lang="uk-UA" sz="1250" dirty="0"/>
              <a:t>і тринадцятою статті 9 цього Закону;</a:t>
            </a:r>
          </a:p>
          <a:p>
            <a:pPr algn="just"/>
            <a:r>
              <a:rPr lang="uk-UA" sz="1250" dirty="0" smtClean="0"/>
              <a:t>	</a:t>
            </a:r>
            <a:r>
              <a:rPr lang="uk-UA" sz="1250" b="1" dirty="0" smtClean="0">
                <a:solidFill>
                  <a:srgbClr val="00B050"/>
                </a:solidFill>
              </a:rPr>
              <a:t>відмовити </a:t>
            </a:r>
            <a:r>
              <a:rPr lang="uk-UA" sz="1250" b="1" dirty="0">
                <a:solidFill>
                  <a:srgbClr val="00B050"/>
                </a:solidFill>
              </a:rPr>
              <a:t>клієнту в обслуговуванні (у тому числі шляхом розірвання ділових відносин)</a:t>
            </a:r>
            <a:r>
              <a:rPr lang="uk-UA" sz="1250" dirty="0"/>
              <a:t> </a:t>
            </a:r>
            <a:r>
              <a:rPr lang="uk-UA" sz="1250" b="1" dirty="0">
                <a:solidFill>
                  <a:srgbClr val="00B050"/>
                </a:solidFill>
              </a:rPr>
              <a:t>у разі встановлення факту подання ним під час здійснення ідентифікації </a:t>
            </a:r>
            <a:r>
              <a:rPr lang="uk-UA" sz="1250" dirty="0"/>
              <a:t>та/або верифікації клієнта (поглибленої перевірки клієнта)</a:t>
            </a:r>
            <a:r>
              <a:rPr lang="uk-UA" sz="1250" b="1" dirty="0">
                <a:solidFill>
                  <a:srgbClr val="00B050"/>
                </a:solidFill>
              </a:rPr>
              <a:t> недостовірної інформації або подання інформації з метою введення в оману </a:t>
            </a:r>
            <a:r>
              <a:rPr lang="uk-UA" sz="1250" b="1" dirty="0" smtClean="0">
                <a:solidFill>
                  <a:srgbClr val="00B050"/>
                </a:solidFill>
              </a:rPr>
              <a:t>СПФМ</a:t>
            </a:r>
            <a:r>
              <a:rPr lang="uk-UA" sz="1250" dirty="0" smtClean="0"/>
              <a:t>.</a:t>
            </a:r>
            <a:endParaRPr lang="uk-UA" sz="1250" dirty="0"/>
          </a:p>
          <a:p>
            <a:pPr algn="just"/>
            <a:r>
              <a:rPr lang="uk-UA" sz="1250" b="1" dirty="0" smtClean="0"/>
              <a:t>	СПФМ має </a:t>
            </a:r>
            <a:r>
              <a:rPr lang="uk-UA" sz="1250" b="1" dirty="0"/>
              <a:t>право відмовитися</a:t>
            </a:r>
            <a:r>
              <a:rPr lang="uk-UA" sz="1250" dirty="0"/>
              <a:t>:</a:t>
            </a:r>
          </a:p>
          <a:p>
            <a:pPr algn="just"/>
            <a:r>
              <a:rPr lang="uk-UA" sz="1250" dirty="0" smtClean="0"/>
              <a:t>	</a:t>
            </a:r>
            <a:r>
              <a:rPr lang="uk-UA" sz="1250" b="1" dirty="0" smtClean="0"/>
              <a:t>від </a:t>
            </a:r>
            <a:r>
              <a:rPr lang="uk-UA" sz="1250" b="1" dirty="0"/>
              <a:t>проведення </a:t>
            </a:r>
            <a:r>
              <a:rPr lang="uk-UA" sz="1250" dirty="0"/>
              <a:t>фінансової операції у разі, якщо фінансова операція містить ознаки такої, що згідно з цим Законом підлягає фінансовому моніторингу;</a:t>
            </a:r>
          </a:p>
          <a:p>
            <a:pPr algn="just"/>
            <a:r>
              <a:rPr lang="uk-UA" sz="1250" dirty="0" smtClean="0"/>
              <a:t>	</a:t>
            </a:r>
            <a:r>
              <a:rPr lang="uk-UA" sz="1250" b="1" dirty="0" smtClean="0">
                <a:solidFill>
                  <a:srgbClr val="00B050"/>
                </a:solidFill>
              </a:rPr>
              <a:t>від </a:t>
            </a:r>
            <a:r>
              <a:rPr lang="uk-UA" sz="1250" b="1" dirty="0">
                <a:solidFill>
                  <a:srgbClr val="00B050"/>
                </a:solidFill>
              </a:rPr>
              <a:t>встановлення (підтримання) ділових відносин (у тому числі шляхом розірвання ділових відносин) або проведення фінансової</a:t>
            </a:r>
            <a:r>
              <a:rPr lang="uk-UA" sz="1250" dirty="0">
                <a:solidFill>
                  <a:srgbClr val="00B050"/>
                </a:solidFill>
              </a:rPr>
              <a:t> </a:t>
            </a:r>
            <a:r>
              <a:rPr lang="uk-UA" sz="1250" b="1" dirty="0">
                <a:solidFill>
                  <a:srgbClr val="00B050"/>
                </a:solidFill>
              </a:rPr>
              <a:t>операції у разі ненадання клієнтом необхідних для вивчення клієнтів документів чи відомостей або встановлення клієнту неприйнятно високого ризику за результатами оцінки чи переоцінки ризику</a:t>
            </a:r>
            <a:r>
              <a:rPr lang="uk-UA" sz="1250" dirty="0"/>
              <a:t>.</a:t>
            </a:r>
          </a:p>
          <a:p>
            <a:pPr algn="just"/>
            <a:r>
              <a:rPr lang="uk-UA" sz="1250" dirty="0" smtClean="0"/>
              <a:t>	У </a:t>
            </a:r>
            <a:r>
              <a:rPr lang="uk-UA" sz="1250" dirty="0"/>
              <a:t>випадках, передбачених цією частиною статті, </a:t>
            </a:r>
            <a:r>
              <a:rPr lang="uk-UA" sz="1250" dirty="0" smtClean="0"/>
              <a:t>СПФМ </a:t>
            </a:r>
            <a:r>
              <a:rPr lang="uk-UA" sz="1250" dirty="0"/>
              <a:t>зобов’язаний протягом одного робочого дня, але не пізніше наступного робочого дня з дня відмови, повідомити спеціально уповноваженому органу про проведення операцій щодо зарахування коштів, які надійшли на рахунок такого клієнта, та про осіб, які мають або мали намір встановити ділові відносини та/або провести фінансові операції</a:t>
            </a:r>
            <a:r>
              <a:rPr lang="uk-UA" sz="1250" dirty="0" smtClean="0"/>
              <a:t>.</a:t>
            </a:r>
            <a:endParaRPr lang="uk-UA" sz="1250" dirty="0"/>
          </a:p>
        </p:txBody>
      </p:sp>
      <p:pic>
        <p:nvPicPr>
          <p:cNvPr id="3074" name="Picture 2" descr="http://vsiknygy.net.ua/wp-content/uploads/2011/05/znak_postoronnim_prohod_zapreshen_Abali.ru_-300x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0"/>
            <a:ext cx="2267744" cy="1340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4555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uk-UA" sz="4000" b="1" dirty="0" err="1" smtClean="0">
                <a:solidFill>
                  <a:schemeClr val="tx2">
                    <a:lumMod val="75000"/>
                  </a:schemeClr>
                </a:solidFill>
              </a:rPr>
              <a:t>ідмова</a:t>
            </a:r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 від проведення </a:t>
            </a:r>
            <a:r>
              <a:rPr lang="uk-UA" sz="3800" b="1" dirty="0" smtClean="0">
                <a:solidFill>
                  <a:schemeClr val="tx2">
                    <a:lumMod val="75000"/>
                  </a:schemeClr>
                </a:solidFill>
              </a:rPr>
              <a:t>ФО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556792"/>
            <a:ext cx="8064896" cy="4870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400" b="1" dirty="0"/>
              <a:t>Стаття 10. Відмова </a:t>
            </a:r>
            <a:r>
              <a:rPr lang="uk-UA" sz="1400" b="1" dirty="0" smtClean="0"/>
              <a:t>СПФМ від </a:t>
            </a:r>
            <a:r>
              <a:rPr lang="uk-UA" sz="1400" b="1" dirty="0"/>
              <a:t>проведення фінансової </a:t>
            </a:r>
            <a:r>
              <a:rPr lang="uk-UA" sz="1400" b="1" dirty="0" smtClean="0"/>
              <a:t>операції</a:t>
            </a:r>
          </a:p>
          <a:p>
            <a:pPr algn="just"/>
            <a:endParaRPr lang="uk-UA" sz="1350" b="1" dirty="0"/>
          </a:p>
          <a:p>
            <a:pPr algn="just"/>
            <a:r>
              <a:rPr lang="uk-UA" sz="1350" dirty="0" smtClean="0"/>
              <a:t>	2</a:t>
            </a:r>
            <a:r>
              <a:rPr lang="uk-UA" sz="1350" dirty="0"/>
              <a:t>. </a:t>
            </a:r>
            <a:r>
              <a:rPr lang="uk-UA" sz="1350" dirty="0" smtClean="0"/>
              <a:t>СПФМ в </a:t>
            </a:r>
            <a:r>
              <a:rPr lang="uk-UA" sz="1350" dirty="0"/>
              <a:t>порядку, встановленому відповідним суб’єктом державного фінансового моніторингу, </a:t>
            </a:r>
            <a:r>
              <a:rPr lang="uk-UA" sz="1350" b="1" dirty="0"/>
              <a:t>зобов’язаний уточнювати інформацію </a:t>
            </a:r>
            <a:r>
              <a:rPr lang="uk-UA" sz="1350" dirty="0"/>
              <a:t>про клієнта у випадках, визначених законодавством.</a:t>
            </a:r>
          </a:p>
          <a:p>
            <a:pPr algn="just"/>
            <a:r>
              <a:rPr lang="uk-UA" sz="1350" dirty="0" smtClean="0"/>
              <a:t>	</a:t>
            </a:r>
            <a:r>
              <a:rPr lang="uk-UA" sz="1350" b="1" dirty="0" smtClean="0">
                <a:solidFill>
                  <a:srgbClr val="00B050"/>
                </a:solidFill>
              </a:rPr>
              <a:t>СПФМ має </a:t>
            </a:r>
            <a:r>
              <a:rPr lang="uk-UA" sz="1350" b="1" dirty="0">
                <a:solidFill>
                  <a:srgbClr val="00B050"/>
                </a:solidFill>
              </a:rPr>
              <a:t>право відмовитися від проведення фінансових операцій (обслуговування) у разі, коли клієнт на запит </a:t>
            </a:r>
            <a:r>
              <a:rPr lang="uk-UA" sz="1350" b="1" dirty="0" smtClean="0">
                <a:solidFill>
                  <a:srgbClr val="00B050"/>
                </a:solidFill>
              </a:rPr>
              <a:t>СПФМ </a:t>
            </a:r>
            <a:r>
              <a:rPr lang="uk-UA" sz="1350" b="1" dirty="0">
                <a:solidFill>
                  <a:srgbClr val="00B050"/>
                </a:solidFill>
              </a:rPr>
              <a:t>щодо уточнення інформації про клієнта не подав відповідну інформацію </a:t>
            </a:r>
            <a:r>
              <a:rPr lang="uk-UA" sz="1350" dirty="0"/>
              <a:t>(офіційні документи та/або належним чином засвідчені їх копії).</a:t>
            </a:r>
          </a:p>
          <a:p>
            <a:pPr algn="just"/>
            <a:r>
              <a:rPr lang="uk-UA" sz="1350" dirty="0" smtClean="0"/>
              <a:t>	3</a:t>
            </a:r>
            <a:r>
              <a:rPr lang="uk-UA" sz="1350" dirty="0"/>
              <a:t>. </a:t>
            </a:r>
            <a:r>
              <a:rPr lang="uk-UA" sz="1350" dirty="0" smtClean="0"/>
              <a:t>СПФМ </a:t>
            </a:r>
            <a:r>
              <a:rPr lang="uk-UA" sz="1350" b="1" dirty="0" smtClean="0"/>
              <a:t>забороняється</a:t>
            </a:r>
            <a:r>
              <a:rPr lang="uk-UA" sz="1350" dirty="0" smtClean="0"/>
              <a:t> </a:t>
            </a:r>
            <a:r>
              <a:rPr lang="uk-UA" sz="1350" b="1" dirty="0"/>
              <a:t>встановлювати ділові відносини </a:t>
            </a:r>
            <a:r>
              <a:rPr lang="uk-UA" sz="1350" dirty="0"/>
              <a:t>(проводити валютно-обмінні фінансові операції, фінансові операції з банківськими металами, з готівкою (готівковими коштами) </a:t>
            </a:r>
            <a:r>
              <a:rPr lang="uk-UA" sz="1350" b="1" dirty="0"/>
              <a:t>з юридичними чи фізичними особами, яких включено до переліку осіб, пов’язаних з провадженням терористичної діяльності або щодо яких застосовано міжнародні санкції</a:t>
            </a:r>
            <a:r>
              <a:rPr lang="uk-UA" sz="1350" dirty="0"/>
              <a:t>. Про спроби встановлення ділових відносин (проведення валютно-обмінних фінансових операцій, фінансових операцій з банківськими металами, з готівкою (готівковими коштами) такими особами </a:t>
            </a:r>
            <a:r>
              <a:rPr lang="uk-UA" sz="1350" dirty="0" smtClean="0"/>
              <a:t>СПФМ зобов’язані </a:t>
            </a:r>
            <a:r>
              <a:rPr lang="uk-UA" sz="1350" dirty="0"/>
              <a:t>негайно повідомляти спеціально уповноваженому органу.</a:t>
            </a:r>
          </a:p>
          <a:p>
            <a:pPr algn="just"/>
            <a:r>
              <a:rPr lang="uk-UA" sz="1350" dirty="0" smtClean="0"/>
              <a:t>	4</a:t>
            </a:r>
            <a:r>
              <a:rPr lang="uk-UA" sz="1350" dirty="0"/>
              <a:t>. У разі виявлення </a:t>
            </a:r>
            <a:r>
              <a:rPr lang="uk-UA" sz="1350" dirty="0" smtClean="0"/>
              <a:t>СПФМ за </a:t>
            </a:r>
            <a:r>
              <a:rPr lang="uk-UA" sz="1350" dirty="0"/>
              <a:t>результатами внесення змін до переліку осіб, пов’язаних з провадженням терористичної діяльності або стосовно яких застосовано міжнародні санкції, особи клієнта (з яким установлені ділові відносини), яку включено до зазначеного переліку, суб’єкт первинного фінансового моніторингу </a:t>
            </a:r>
            <a:r>
              <a:rPr lang="uk-UA" sz="1350" b="1" dirty="0"/>
              <a:t>зобов’язаний</a:t>
            </a:r>
            <a:r>
              <a:rPr lang="uk-UA" sz="1350" dirty="0"/>
              <a:t> негайно повідомити спеціально уповноваженому органу про таку особу.</a:t>
            </a:r>
          </a:p>
        </p:txBody>
      </p:sp>
      <p:pic>
        <p:nvPicPr>
          <p:cNvPr id="8" name="Picture 2" descr="http://vsiknygy.net.ua/wp-content/uploads/2011/05/znak_postoronnim_prohod_zapreshen_Abali.ru_-300x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7" y="0"/>
            <a:ext cx="2267744" cy="1340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6305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Фінансовий моніторинг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Объект 1"/>
          <p:cNvSpPr txBox="1">
            <a:spLocks/>
          </p:cNvSpPr>
          <p:nvPr/>
        </p:nvSpPr>
        <p:spPr bwMode="auto">
          <a:xfrm>
            <a:off x="426389" y="4206656"/>
            <a:ext cx="2631806" cy="1349017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tx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  <a:buClr>
                <a:schemeClr val="bg2"/>
              </a:buClr>
              <a:buSzPct val="75000"/>
            </a:pPr>
            <a:endParaRPr lang="uk-UA" sz="2000" kern="0" dirty="0" smtClean="0">
              <a:latin typeface="+mn-lt"/>
            </a:endParaRPr>
          </a:p>
          <a:p>
            <a:pPr algn="ctr">
              <a:spcBef>
                <a:spcPts val="0"/>
              </a:spcBef>
              <a:buClr>
                <a:schemeClr val="bg2"/>
              </a:buClr>
              <a:buSzPct val="75000"/>
            </a:pPr>
            <a:r>
              <a:rPr lang="uk-UA" sz="2000" b="1" kern="0" dirty="0" err="1" smtClean="0">
                <a:latin typeface="+mn-lt"/>
              </a:rPr>
              <a:t>Обов</a:t>
            </a:r>
            <a:r>
              <a:rPr lang="en-US" sz="2000" b="1" kern="0" dirty="0" smtClean="0">
                <a:latin typeface="+mn-lt"/>
              </a:rPr>
              <a:t>’</a:t>
            </a:r>
            <a:r>
              <a:rPr lang="ru-RU" sz="2000" b="1" kern="0" dirty="0" err="1" smtClean="0">
                <a:latin typeface="+mn-lt"/>
              </a:rPr>
              <a:t>язковий</a:t>
            </a:r>
            <a:endParaRPr lang="ru-RU" sz="2000" b="1" kern="0" dirty="0" smtClean="0">
              <a:latin typeface="+mn-lt"/>
            </a:endParaRPr>
          </a:p>
          <a:p>
            <a:pPr algn="ctr">
              <a:spcBef>
                <a:spcPts val="0"/>
              </a:spcBef>
              <a:buClr>
                <a:schemeClr val="bg2"/>
              </a:buClr>
              <a:buSzPct val="75000"/>
            </a:pPr>
            <a:r>
              <a:rPr lang="ru-RU" sz="2000" kern="0" dirty="0" smtClean="0">
                <a:latin typeface="+mn-lt"/>
              </a:rPr>
              <a:t>(</a:t>
            </a:r>
            <a:r>
              <a:rPr lang="ru-RU" sz="2000" kern="0" dirty="0" err="1" smtClean="0">
                <a:latin typeface="+mn-lt"/>
              </a:rPr>
              <a:t>стаття</a:t>
            </a:r>
            <a:r>
              <a:rPr lang="ru-RU" sz="2000" kern="0" dirty="0" smtClean="0">
                <a:latin typeface="+mn-lt"/>
              </a:rPr>
              <a:t> 15) </a:t>
            </a:r>
            <a:endParaRPr lang="uk-UA" sz="2000" kern="0" dirty="0">
              <a:latin typeface="+mn-lt"/>
            </a:endParaRPr>
          </a:p>
        </p:txBody>
      </p:sp>
      <p:sp>
        <p:nvSpPr>
          <p:cNvPr id="9" name="Объект 1"/>
          <p:cNvSpPr txBox="1">
            <a:spLocks/>
          </p:cNvSpPr>
          <p:nvPr/>
        </p:nvSpPr>
        <p:spPr bwMode="auto">
          <a:xfrm>
            <a:off x="5954640" y="4198328"/>
            <a:ext cx="2791817" cy="1342644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tx1"/>
            </a:solidFill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spcBef>
                <a:spcPts val="0"/>
              </a:spcBef>
              <a:buClr>
                <a:schemeClr val="bg2"/>
              </a:buClr>
              <a:buSzPct val="75000"/>
            </a:pPr>
            <a:endParaRPr lang="ru-RU" sz="2000" kern="0" dirty="0" smtClean="0">
              <a:latin typeface="+mn-lt"/>
            </a:endParaRPr>
          </a:p>
          <a:p>
            <a:pPr algn="ctr">
              <a:spcBef>
                <a:spcPts val="0"/>
              </a:spcBef>
              <a:buClr>
                <a:schemeClr val="bg2"/>
              </a:buClr>
              <a:buSzPct val="75000"/>
            </a:pPr>
            <a:r>
              <a:rPr lang="ru-RU" sz="2000" b="1" kern="0" dirty="0" err="1" smtClean="0">
                <a:latin typeface="+mn-lt"/>
              </a:rPr>
              <a:t>Внутр</a:t>
            </a:r>
            <a:r>
              <a:rPr lang="uk-UA" sz="2000" b="1" kern="0" dirty="0" err="1" smtClean="0">
                <a:latin typeface="+mn-lt"/>
              </a:rPr>
              <a:t>ішній</a:t>
            </a:r>
            <a:endParaRPr lang="uk-UA" sz="2000" b="1" kern="0" dirty="0" smtClean="0">
              <a:latin typeface="+mn-lt"/>
            </a:endParaRPr>
          </a:p>
          <a:p>
            <a:pPr algn="ctr">
              <a:spcBef>
                <a:spcPts val="0"/>
              </a:spcBef>
              <a:buClr>
                <a:schemeClr val="bg2"/>
              </a:buClr>
              <a:buSzPct val="75000"/>
            </a:pPr>
            <a:r>
              <a:rPr lang="uk-UA" sz="2000" kern="0" dirty="0" smtClean="0">
                <a:latin typeface="+mn-lt"/>
              </a:rPr>
              <a:t>(стаття 16)</a:t>
            </a:r>
            <a:endParaRPr lang="uk-UA" sz="2000" kern="0" dirty="0">
              <a:latin typeface="+mn-lt"/>
            </a:endParaRPr>
          </a:p>
        </p:txBody>
      </p:sp>
      <p:sp>
        <p:nvSpPr>
          <p:cNvPr id="10" name="Поле 2"/>
          <p:cNvSpPr txBox="1">
            <a:spLocks noGrp="1"/>
          </p:cNvSpPr>
          <p:nvPr>
            <p:ph idx="1"/>
          </p:nvPr>
        </p:nvSpPr>
        <p:spPr>
          <a:xfrm>
            <a:off x="1979480" y="1735832"/>
            <a:ext cx="5050904" cy="928258"/>
          </a:xfrm>
          <a:prstGeom prst="rect">
            <a:avLst/>
          </a:prstGeom>
          <a:solidFill>
            <a:srgbClr val="FF0000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uk-UA" b="1" dirty="0" smtClean="0">
                <a:latin typeface="Calibri"/>
                <a:ea typeface="Calibri"/>
                <a:cs typeface="Times New Roman"/>
              </a:rPr>
              <a:t>Фінансовий моніторинг</a:t>
            </a:r>
          </a:p>
        </p:txBody>
      </p:sp>
      <p:pic>
        <p:nvPicPr>
          <p:cNvPr id="1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21466">
            <a:off x="1934294" y="2959377"/>
            <a:ext cx="1224136" cy="1000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29996">
            <a:off x="5757275" y="2941680"/>
            <a:ext cx="1224136" cy="1000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0"/>
            <a:ext cx="2500647" cy="1368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17031"/>
            <a:ext cx="2581585" cy="2314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5534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язковий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ФМ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1704966"/>
              </p:ext>
            </p:extLst>
          </p:nvPr>
        </p:nvGraphicFramePr>
        <p:xfrm>
          <a:off x="467544" y="1556792"/>
          <a:ext cx="8319298" cy="2377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07066"/>
                <a:gridCol w="4012232"/>
              </a:tblGrid>
              <a:tr h="2229398"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effectLst/>
                        </a:rPr>
                        <a:t> 1) переказ коштів на анонімний (номерний) рахунок за кордон і надходження коштів з анонімного (номерного) рахунка з-за кордону, а також </a:t>
                      </a:r>
                      <a:r>
                        <a:rPr lang="uk-UA" sz="1200" b="0" dirty="0" smtClean="0">
                          <a:effectLst/>
                        </a:rPr>
                        <a:t>переказ коштів на рахунок</a:t>
                      </a:r>
                      <a:r>
                        <a:rPr lang="uk-UA" sz="1200" dirty="0" smtClean="0">
                          <a:effectLst/>
                        </a:rPr>
                        <a:t>, відкритий у фінансовій установі в країні, що віднесена Кабінетом Міністрів України до переліку офшорних зон;</a:t>
                      </a:r>
                      <a:endParaRPr lang="uk-UA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indent="133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effectLst/>
                        </a:rPr>
                        <a:t> 1) переказ коштів на анонімний (номерний) рахунок за кордон і надходження коштів з анонімного (номерного) рахунка з-за кордону;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зарахування або переказ коштів у разі, якщо хоча б одна із сторін — учасників фінансової операції</a:t>
                      </a:r>
                      <a:r>
                        <a:rPr lang="uk-UA" sz="1200" b="1" dirty="0" smtClean="0">
                          <a:effectLst/>
                        </a:rPr>
                        <a:t> має відповідну реєстрацію, місце проживання чи місцезнаходження в державі, що віднесена Кабінетом Міністрів України до переліку офшорних зон</a:t>
                      </a:r>
                      <a:r>
                        <a:rPr lang="uk-UA" sz="1200" b="0" dirty="0" smtClean="0">
                          <a:solidFill>
                            <a:schemeClr val="tx1"/>
                          </a:solidFill>
                          <a:effectLst/>
                        </a:rPr>
                        <a:t>, а також переказ коштів на рахунок, відкритий у фінансовій установі, зареєстрованій у зазначеній державі</a:t>
                      </a:r>
                      <a:r>
                        <a:rPr lang="uk-UA" sz="1200" b="0" dirty="0" smtClean="0">
                          <a:effectLst/>
                        </a:rPr>
                        <a:t>;</a:t>
                      </a:r>
                      <a:endParaRPr lang="uk-UA" sz="1200" b="0" dirty="0" smtClean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  <a:p>
                      <a:pPr indent="133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86760943"/>
              </p:ext>
            </p:extLst>
          </p:nvPr>
        </p:nvGraphicFramePr>
        <p:xfrm>
          <a:off x="571472" y="4000504"/>
          <a:ext cx="8215370" cy="10001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62697"/>
                <a:gridCol w="3952673"/>
              </a:tblGrid>
              <a:tr h="1000132"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effectLst/>
                        </a:rPr>
                        <a:t>4) </a:t>
                      </a:r>
                      <a:r>
                        <a:rPr lang="uk-UA" sz="1200" b="1" dirty="0" smtClean="0">
                          <a:solidFill>
                            <a:srgbClr val="FF0000"/>
                          </a:solidFill>
                          <a:effectLst/>
                        </a:rPr>
                        <a:t>зарахування на рахунок коштів у готівковій формі з їх подальшим переказом того самого або наступного операційного дня іншій особі</a:t>
                      </a:r>
                      <a:r>
                        <a:rPr lang="uk-UA" sz="1200" dirty="0" smtClean="0">
                          <a:effectLst/>
                        </a:rPr>
                        <a:t>;</a:t>
                      </a:r>
                      <a:endParaRPr lang="uk-UA" sz="12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effectLst/>
                        </a:rPr>
                        <a:t>4)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фінансові операції з готівкою (внесення, переказ, отримання коштів)</a:t>
                      </a:r>
                      <a:r>
                        <a:rPr lang="uk-UA" sz="1200" b="0" dirty="0" smtClean="0">
                          <a:effectLst/>
                        </a:rPr>
                        <a:t>;</a:t>
                      </a:r>
                      <a:endParaRPr lang="uk-UA" sz="1200" b="0" dirty="0" smtClean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200" b="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8" name="Picture 2" descr="C:\Users\Igor\Desktop\полг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3"/>
            <a:ext cx="2043311" cy="1224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" name="Таблица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41583"/>
              </p:ext>
            </p:extLst>
          </p:nvPr>
        </p:nvGraphicFramePr>
        <p:xfrm>
          <a:off x="571472" y="5214950"/>
          <a:ext cx="8229600" cy="7143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714380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6)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переказ особою коштів за кордон за відсутності зовнішньоекономічного договору (контракту)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7987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Обов</a:t>
            </a:r>
            <a:r>
              <a:rPr lang="en-US" sz="4000" b="1" dirty="0" smtClean="0">
                <a:solidFill>
                  <a:schemeClr val="tx2">
                    <a:lumMod val="75000"/>
                  </a:schemeClr>
                </a:solidFill>
              </a:rPr>
              <a:t>’</a:t>
            </a:r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язковий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 ФМ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3956601"/>
              </p:ext>
            </p:extLst>
          </p:nvPr>
        </p:nvGraphicFramePr>
        <p:xfrm>
          <a:off x="395536" y="1628800"/>
          <a:ext cx="8229600" cy="2343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234370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uk-UA" sz="1200" b="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6107606"/>
              </p:ext>
            </p:extLst>
          </p:nvPr>
        </p:nvGraphicFramePr>
        <p:xfrm>
          <a:off x="500034" y="4714884"/>
          <a:ext cx="8215370" cy="17997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98643"/>
                <a:gridCol w="4016727"/>
              </a:tblGrid>
              <a:tr h="702436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9) проведення фінансових операцій з векселями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з бланковим індосаментом або індосаментом на пред’явника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10) </a:t>
                      </a:r>
                      <a:r>
                        <a:rPr lang="uk-UA" sz="1200" b="1" dirty="0">
                          <a:effectLst/>
                        </a:rPr>
                        <a:t>здійснення операцій з векселями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(крім фінансових казначейських векселів), ордерними цінними паперами</a:t>
                      </a:r>
                      <a:r>
                        <a:rPr lang="uk-UA" sz="1200" dirty="0">
                          <a:effectLst/>
                        </a:rPr>
                        <a:t>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44057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11)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перерахування або отримання коштів неприбутковою організацією</a:t>
                      </a:r>
                      <a:r>
                        <a:rPr lang="uk-UA" sz="1200" dirty="0" smtClean="0">
                          <a:effectLst/>
                        </a:rPr>
                        <a:t>;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200" dirty="0" smtClean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226258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effectLst/>
                          <a:latin typeface="Antiqua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uk-UA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7) </a:t>
                      </a:r>
                      <a:r>
                        <a:rPr lang="uk-UA" sz="1200" b="1" kern="1200" dirty="0" smtClean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фінансові операції осіб, щодо яких встановлено високий ризик</a:t>
                      </a:r>
                      <a:r>
                        <a:rPr lang="uk-UA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14" name="Picture 2" descr="C:\Users\Igor\Desktop\полг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3"/>
            <a:ext cx="2043311" cy="1224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81517602"/>
              </p:ext>
            </p:extLst>
          </p:nvPr>
        </p:nvGraphicFramePr>
        <p:xfrm>
          <a:off x="500034" y="1928802"/>
          <a:ext cx="8229600" cy="13573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135732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1200" b="0" dirty="0">
                          <a:effectLst/>
                        </a:rPr>
                        <a:t>15)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здійснення розрахунків </a:t>
                      </a:r>
                      <a:r>
                        <a:rPr lang="uk-UA" sz="1200" b="1" dirty="0">
                          <a:solidFill>
                            <a:schemeClr val="tx1"/>
                          </a:solidFill>
                          <a:effectLst/>
                        </a:rPr>
                        <a:t>за зовнішньоекономічним контрактом, що не передбачає фактичного постачання на митну територію України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uk-UA" sz="1200" b="1" dirty="0">
                          <a:solidFill>
                            <a:schemeClr val="tx1"/>
                          </a:solidFill>
                          <a:effectLst/>
                        </a:rPr>
                        <a:t>товарів,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 робіт і послуг</a:t>
                      </a:r>
                      <a:r>
                        <a:rPr lang="uk-UA" sz="1200" b="1" dirty="0">
                          <a:effectLst/>
                        </a:rPr>
                        <a:t>;</a:t>
                      </a:r>
                      <a:endParaRPr lang="uk-UA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marL="0" marR="0" indent="13398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800" dirty="0">
                          <a:effectLst/>
                        </a:rPr>
                        <a:t> </a:t>
                      </a:r>
                      <a:r>
                        <a:rPr lang="uk-UA" sz="1200" dirty="0" smtClean="0">
                          <a:effectLst/>
                        </a:rPr>
                        <a:t>7)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переказ коштів за кордон </a:t>
                      </a:r>
                      <a:r>
                        <a:rPr lang="uk-UA" sz="1200" b="1" dirty="0" smtClean="0">
                          <a:solidFill>
                            <a:schemeClr val="tx1"/>
                          </a:solidFill>
                          <a:effectLst/>
                        </a:rPr>
                        <a:t>за зовнішньоекономічними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договорами</a:t>
                      </a:r>
                      <a:r>
                        <a:rPr lang="uk-UA" sz="1200" b="1" dirty="0" smtClean="0">
                          <a:solidFill>
                            <a:schemeClr val="tx1"/>
                          </a:solidFill>
                          <a:effectLst/>
                        </a:rPr>
                        <a:t> (контрактами),</a:t>
                      </a:r>
                      <a:r>
                        <a:rPr lang="uk-UA" sz="1200" b="1" dirty="0" smtClean="0">
                          <a:effectLst/>
                        </a:rPr>
                        <a:t> крім переказів коштів за договорами (контрактами), які передбачають фактичне постачання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товарів</a:t>
                      </a:r>
                      <a:r>
                        <a:rPr lang="uk-UA" sz="1200" b="1" dirty="0" smtClean="0">
                          <a:effectLst/>
                        </a:rPr>
                        <a:t> на митну територію України</a:t>
                      </a:r>
                      <a:r>
                        <a:rPr lang="uk-UA" sz="1200" dirty="0" smtClean="0">
                          <a:effectLst/>
                        </a:rPr>
                        <a:t>;</a:t>
                      </a:r>
                      <a:endParaRPr lang="uk-UA" sz="1200" dirty="0" smtClean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  <a:p>
                      <a:pPr indent="133985" algn="just">
                        <a:lnSpc>
                          <a:spcPts val="1100"/>
                        </a:lnSpc>
                        <a:spcAft>
                          <a:spcPts val="0"/>
                        </a:spcAft>
                      </a:pPr>
                      <a:endParaRPr lang="uk-UA" sz="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46979012"/>
              </p:ext>
            </p:extLst>
          </p:nvPr>
        </p:nvGraphicFramePr>
        <p:xfrm>
          <a:off x="500034" y="3429000"/>
          <a:ext cx="8215370" cy="12226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07148"/>
                <a:gridCol w="3908222"/>
              </a:tblGrid>
              <a:tr h="673974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7) обмін банкнот,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особливо іноземної валюти</a:t>
                      </a:r>
                      <a:r>
                        <a:rPr lang="uk-UA" sz="1200" dirty="0">
                          <a:effectLst/>
                        </a:rPr>
                        <a:t>, на банкноти іншого номіналу;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8) обмін банкнот на банкноти іншого номіналу;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  <a:tr h="517608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8)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проведення</a:t>
                      </a:r>
                      <a:r>
                        <a:rPr lang="uk-UA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uk-UA" sz="1200" dirty="0">
                          <a:effectLst/>
                        </a:rPr>
                        <a:t>фінансових операцій з цінними паперами на пред’явника, не депонованими в депозитарних установах;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9)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здійснення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>
                          <a:effectLst/>
                        </a:rPr>
                        <a:t>фінансових операцій з цінними паперами на пред’явника, які не депоновані в депозитарних установах;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16573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Внутрішній ФМ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/>
          <a:lstStyle/>
          <a:p>
            <a:pPr marL="0" indent="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2000" dirty="0" smtClean="0"/>
              <a:t>Фінансова операція підлягає </a:t>
            </a:r>
            <a:r>
              <a:rPr lang="uk-UA" sz="2000" dirty="0"/>
              <a:t>внутрішньому  фінансовому </a:t>
            </a:r>
            <a:r>
              <a:rPr lang="uk-UA" sz="2000" dirty="0" smtClean="0"/>
              <a:t>моніторингу, </a:t>
            </a:r>
            <a:r>
              <a:rPr lang="uk-UA" sz="2000" dirty="0"/>
              <a:t>якщо вона має одну або більше </a:t>
            </a:r>
            <a:r>
              <a:rPr lang="uk-UA" sz="2000" b="1" dirty="0"/>
              <a:t>ознак</a:t>
            </a:r>
            <a:r>
              <a:rPr lang="uk-UA" sz="2000" dirty="0"/>
              <a:t>, визначених цією </a:t>
            </a:r>
            <a:r>
              <a:rPr lang="uk-UA" sz="2000" dirty="0" smtClean="0"/>
              <a:t>статтею</a:t>
            </a:r>
            <a:r>
              <a:rPr lang="uk-UA" sz="2000" dirty="0"/>
              <a:t>, </a:t>
            </a:r>
            <a:r>
              <a:rPr lang="uk-UA" sz="2000" b="1" dirty="0"/>
              <a:t>або містить інші ризики</a:t>
            </a:r>
            <a:r>
              <a:rPr lang="uk-UA" sz="2000" dirty="0"/>
              <a:t>: 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2000" dirty="0" smtClean="0"/>
              <a:t>	1) заплутаний або </a:t>
            </a:r>
            <a:r>
              <a:rPr lang="uk-UA" sz="2000" dirty="0"/>
              <a:t>незвичний характер фінансової операції чи сукупності пов'язаних між собою фінансових операцій</a:t>
            </a:r>
            <a:r>
              <a:rPr lang="uk-UA" sz="2000" dirty="0" smtClean="0"/>
              <a:t>, </a:t>
            </a:r>
            <a:r>
              <a:rPr lang="uk-UA" sz="2000" dirty="0"/>
              <a:t>що </a:t>
            </a:r>
            <a:r>
              <a:rPr lang="uk-UA" sz="2000" dirty="0" smtClean="0"/>
              <a:t>не </a:t>
            </a:r>
            <a:r>
              <a:rPr lang="uk-UA" sz="2000" dirty="0"/>
              <a:t>мають очевидного економічного сенсу або очевидної законної мети; </a:t>
            </a:r>
            <a:endParaRPr lang="uk-UA" sz="2000" dirty="0" smtClean="0"/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2000" dirty="0" smtClean="0"/>
              <a:t>	2</a:t>
            </a:r>
            <a:r>
              <a:rPr lang="uk-UA" sz="2000" dirty="0"/>
              <a:t>) </a:t>
            </a:r>
            <a:r>
              <a:rPr lang="uk-UA" sz="2000" dirty="0" smtClean="0"/>
              <a:t>невідповідність фінансової операції </a:t>
            </a:r>
            <a:r>
              <a:rPr lang="uk-UA" sz="2000" dirty="0"/>
              <a:t>характеру та змісту </a:t>
            </a:r>
            <a:r>
              <a:rPr lang="uk-UA" sz="2000" dirty="0" smtClean="0"/>
              <a:t>діяльності клієнта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2000" dirty="0" smtClean="0"/>
              <a:t>…</a:t>
            </a:r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endParaRPr lang="uk-UA" sz="1800" i="1" dirty="0" smtClean="0"/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i="1" dirty="0" smtClean="0"/>
              <a:t>(стаття 16 чинного Закону)</a:t>
            </a:r>
            <a:endParaRPr lang="uk-UA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290" name="Picture 2" descr="C:\Users\Igor\Desktop\полг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3"/>
            <a:ext cx="2043311" cy="1224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25125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sz="4000" b="1" dirty="0" err="1" smtClean="0">
                <a:solidFill>
                  <a:schemeClr val="tx2">
                    <a:lumMod val="75000"/>
                  </a:schemeClr>
                </a:solidFill>
              </a:rPr>
              <a:t>Внутр</a:t>
            </a:r>
            <a:r>
              <a:rPr lang="uk-UA" sz="4000" b="1" dirty="0" err="1" smtClean="0">
                <a:solidFill>
                  <a:schemeClr val="tx2">
                    <a:lumMod val="75000"/>
                  </a:schemeClr>
                </a:solidFill>
              </a:rPr>
              <a:t>ішній</a:t>
            </a:r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ФМ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65638" y="1536955"/>
            <a:ext cx="81369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/>
              <a:t>	</a:t>
            </a:r>
            <a:r>
              <a:rPr lang="uk-UA" sz="2000" dirty="0" smtClean="0"/>
              <a:t>Фінансова </a:t>
            </a:r>
            <a:r>
              <a:rPr lang="uk-UA" sz="2000" dirty="0"/>
              <a:t>операція підлягає внутрішньому фінансовому моніторингу, </a:t>
            </a:r>
            <a:r>
              <a:rPr lang="uk-UA" sz="2000" b="1" dirty="0">
                <a:solidFill>
                  <a:srgbClr val="00B050"/>
                </a:solidFill>
              </a:rPr>
              <a:t>якщо у </a:t>
            </a:r>
            <a:r>
              <a:rPr lang="uk-UA" sz="2000" b="1" dirty="0" smtClean="0">
                <a:solidFill>
                  <a:srgbClr val="00B050"/>
                </a:solidFill>
              </a:rPr>
              <a:t>СПФМ виникають </a:t>
            </a:r>
            <a:r>
              <a:rPr lang="uk-UA" sz="2000" b="1" dirty="0">
                <a:solidFill>
                  <a:srgbClr val="00B050"/>
                </a:solidFill>
              </a:rPr>
              <a:t>підозри</a:t>
            </a:r>
            <a:r>
              <a:rPr lang="uk-UA" sz="2000" dirty="0"/>
              <a:t>, які ґрунтуються, зокрема, на:</a:t>
            </a:r>
          </a:p>
          <a:p>
            <a:pPr algn="just"/>
            <a:r>
              <a:rPr lang="uk-UA" sz="2000" dirty="0" smtClean="0"/>
              <a:t>	критеріях </a:t>
            </a:r>
            <a:r>
              <a:rPr lang="uk-UA" sz="2000" dirty="0"/>
              <a:t>ризиків, визначених самостійно суб’єктом первинного фінансового моніторингу з урахуванням критеріїв ризиків, встановлених </a:t>
            </a:r>
            <a:r>
              <a:rPr lang="uk-UA" sz="2000" dirty="0" smtClean="0"/>
              <a:t>Мінфіном;</a:t>
            </a:r>
            <a:endParaRPr lang="uk-UA" sz="2000" dirty="0"/>
          </a:p>
          <a:p>
            <a:pPr algn="just"/>
            <a:r>
              <a:rPr lang="uk-UA" sz="2000" dirty="0" smtClean="0"/>
              <a:t>	встановленні </a:t>
            </a:r>
            <a:r>
              <a:rPr lang="uk-UA" sz="2000" dirty="0"/>
              <a:t>за результатами проведеного аналізу факту (фактів) невідповідності фінансової (фінансових) операції (операцій) фінансовому стану та/або змісту діяльності клієнта;</a:t>
            </a:r>
          </a:p>
          <a:p>
            <a:pPr algn="just"/>
            <a:r>
              <a:rPr lang="uk-UA" sz="2000" dirty="0" smtClean="0"/>
              <a:t>	типологічних </a:t>
            </a:r>
            <a:r>
              <a:rPr lang="uk-UA" sz="2000" dirty="0"/>
              <a:t>дослідженнях у сфері протидії легалізації (відмиванню) доходів, одержаних злочинним шляхом, або фінансуванню тероризму чи фінансуванню розповсюдження зброї масового знищення, підготовлених та оприлюднених спеціально уповноваженим органом</a:t>
            </a:r>
            <a:r>
              <a:rPr lang="uk-UA" sz="2000" dirty="0" smtClean="0"/>
              <a:t>.</a:t>
            </a:r>
          </a:p>
          <a:p>
            <a:pPr algn="just"/>
            <a:endParaRPr lang="uk-UA" sz="1600" dirty="0"/>
          </a:p>
          <a:p>
            <a:pPr algn="r"/>
            <a:r>
              <a:rPr lang="uk-UA" i="1" dirty="0" smtClean="0"/>
              <a:t>(стаття 16 Нового Закону)</a:t>
            </a:r>
            <a:endParaRPr lang="uk-UA" i="1" dirty="0"/>
          </a:p>
        </p:txBody>
      </p:sp>
      <p:pic>
        <p:nvPicPr>
          <p:cNvPr id="8" name="Picture 2" descr="C:\Users\Igor\Desktop\полг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6633"/>
            <a:ext cx="2043311" cy="1224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58649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Що таке підозра ?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defRPr/>
            </a:pPr>
            <a:r>
              <a:rPr lang="uk-UA" sz="2000" b="1" dirty="0" smtClean="0"/>
              <a:t>підозра</a:t>
            </a:r>
            <a:r>
              <a:rPr lang="uk-UA" sz="2000" dirty="0" smtClean="0"/>
              <a:t> </a:t>
            </a:r>
            <a:r>
              <a:rPr lang="uk-UA" sz="2000" dirty="0"/>
              <a:t>- припущення, що ґрунтується на результатах аналізу наявної інформації та може свідчити про те, що фінансова операція або її учасники, їх діяльність чи джерела походження активів пов’язані із </a:t>
            </a:r>
            <a:r>
              <a:rPr lang="uk-UA" sz="2000" dirty="0" smtClean="0"/>
              <a:t>ВК</a:t>
            </a:r>
            <a:r>
              <a:rPr lang="en-US" sz="2000" dirty="0" smtClean="0"/>
              <a:t>/</a:t>
            </a:r>
            <a:r>
              <a:rPr lang="ru-RU" sz="2000" dirty="0" smtClean="0"/>
              <a:t>ФТ</a:t>
            </a:r>
            <a:r>
              <a:rPr lang="uk-UA" sz="2000" dirty="0" smtClean="0"/>
              <a:t> </a:t>
            </a:r>
            <a:r>
              <a:rPr lang="uk-UA" sz="2000" dirty="0"/>
              <a:t>чи пов’язані із вчиненням іншого суспільно небезпечного діяння, яке визначене Кримінальним кодексом України як злочин або за яке передбачені міжнародні </a:t>
            </a:r>
            <a:r>
              <a:rPr lang="uk-UA" sz="2000" dirty="0" smtClean="0"/>
              <a:t>санкції.</a:t>
            </a:r>
            <a:endParaRPr lang="uk-UA" sz="2000" dirty="0"/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endParaRPr lang="uk-UA" sz="1800" i="1" dirty="0"/>
          </a:p>
          <a:p>
            <a:pPr marL="0" indent="0" algn="r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i="1" dirty="0" smtClean="0"/>
              <a:t>(пункт 32 частини 1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i="1" dirty="0" smtClean="0"/>
              <a:t>статті 1 Нового Закону)</a:t>
            </a:r>
            <a:endParaRPr lang="uk-UA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3446" y="34346"/>
            <a:ext cx="2067644" cy="1378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818129"/>
            <a:ext cx="2952328" cy="297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4163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Реєстрація операцій</a:t>
            </a:r>
            <a:br>
              <a:rPr lang="uk-UA" sz="4000" b="1" dirty="0" smtClean="0">
                <a:solidFill>
                  <a:schemeClr val="bg2"/>
                </a:solidFill>
              </a:rPr>
            </a:br>
            <a:r>
              <a:rPr lang="uk-UA" sz="4000" b="1" dirty="0">
                <a:solidFill>
                  <a:srgbClr val="FF0000"/>
                </a:solidFill>
              </a:rPr>
              <a:t>(зміни з </a:t>
            </a:r>
            <a:r>
              <a:rPr lang="uk-UA" sz="4000" b="1" dirty="0" smtClean="0">
                <a:solidFill>
                  <a:srgbClr val="FF0000"/>
                </a:solidFill>
              </a:rPr>
              <a:t>06.02.2015)</a:t>
            </a:r>
            <a:endParaRPr lang="uk-UA" sz="4000" b="1" dirty="0" smtClean="0">
              <a:solidFill>
                <a:schemeClr val="bg2"/>
              </a:solidFill>
            </a:endParaRP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/>
          <a:lstStyle/>
          <a:p>
            <a:pPr marL="0" indent="36195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ru-RU" sz="2000" dirty="0" smtClean="0"/>
              <a:t>СПФМ </a:t>
            </a:r>
            <a:r>
              <a:rPr lang="ru-RU" sz="2000" dirty="0" err="1" smtClean="0"/>
              <a:t>забезпечує</a:t>
            </a:r>
            <a:r>
              <a:rPr lang="ru-RU" sz="2000" dirty="0" smtClean="0"/>
              <a:t> </a:t>
            </a:r>
            <a:r>
              <a:rPr lang="ru-RU" sz="2000" dirty="0" err="1" smtClean="0"/>
              <a:t>реєстрацію</a:t>
            </a:r>
            <a:r>
              <a:rPr lang="ru-RU" sz="2000" dirty="0" smtClean="0"/>
              <a:t> </a:t>
            </a:r>
            <a:r>
              <a:rPr lang="uk-UA" sz="2000" dirty="0" smtClean="0"/>
              <a:t>тільки тих фінансових операцій, що підлягають фінансовому моніторингу.</a:t>
            </a:r>
          </a:p>
          <a:p>
            <a:pPr marL="0" indent="36195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2000" dirty="0" smtClean="0"/>
              <a:t>В свою чергу, фінансова </a:t>
            </a:r>
            <a:r>
              <a:rPr lang="uk-UA" sz="2000" dirty="0"/>
              <a:t>операція підлягає внутрішньому фінансовому моніторингу, якщо у </a:t>
            </a:r>
            <a:r>
              <a:rPr lang="uk-UA" sz="2000" dirty="0" smtClean="0"/>
              <a:t>СПФМ виникають </a:t>
            </a:r>
            <a:r>
              <a:rPr lang="uk-UA" sz="2000" dirty="0"/>
              <a:t>підозри, які ґрунтуються, зокрема, </a:t>
            </a:r>
            <a:r>
              <a:rPr lang="uk-UA" sz="2000" dirty="0" smtClean="0"/>
              <a:t>на ризиках, аналізі невідповідностей або типологіях.</a:t>
            </a:r>
          </a:p>
          <a:p>
            <a:pPr marL="0" indent="361950"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2000" b="1" dirty="0" smtClean="0"/>
              <a:t>У разі відсутності у СПФМ підозр – реєстрація фінансових операцій не здійснюється.</a:t>
            </a:r>
            <a:endParaRPr lang="uk-UA" sz="2000" b="1" dirty="0"/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endParaRPr lang="uk-UA" sz="800" dirty="0" smtClean="0"/>
          </a:p>
          <a:p>
            <a:pPr marL="0" indent="0" algn="r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dirty="0" smtClean="0"/>
              <a:t> </a:t>
            </a:r>
            <a:r>
              <a:rPr lang="ru-RU" sz="1800" i="1" dirty="0" smtClean="0"/>
              <a:t>(</a:t>
            </a:r>
            <a:r>
              <a:rPr lang="uk-UA" sz="1800" i="1" dirty="0" smtClean="0"/>
              <a:t>пункт 5 частини 2 статті 6, </a:t>
            </a:r>
          </a:p>
          <a:p>
            <a:pPr marL="0" indent="0" algn="r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i="1" dirty="0" smtClean="0"/>
              <a:t>стаття 16 Нового Базового </a:t>
            </a:r>
            <a:r>
              <a:rPr lang="ru-RU" sz="1800" i="1" dirty="0" smtClean="0"/>
              <a:t>Закону)</a:t>
            </a:r>
            <a:endParaRPr lang="ru-RU" sz="18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16633"/>
            <a:ext cx="2292031" cy="1285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70088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Зупинення </a:t>
            </a:r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</a:rPr>
              <a:t>ФМ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65638" y="1536955"/>
            <a:ext cx="81369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uk-UA" sz="1700" dirty="0" smtClean="0"/>
              <a:t>Максимальний строк зупинення – </a:t>
            </a:r>
            <a:r>
              <a:rPr lang="uk-UA" sz="1700" b="1" dirty="0" smtClean="0">
                <a:solidFill>
                  <a:srgbClr val="00B050"/>
                </a:solidFill>
              </a:rPr>
              <a:t>30</a:t>
            </a:r>
            <a:r>
              <a:rPr lang="uk-UA" sz="1700" b="1" dirty="0" smtClean="0"/>
              <a:t> </a:t>
            </a:r>
            <a:r>
              <a:rPr lang="uk-UA" sz="1700" b="1" dirty="0">
                <a:solidFill>
                  <a:srgbClr val="FF0000"/>
                </a:solidFill>
              </a:rPr>
              <a:t>(зараз </a:t>
            </a:r>
            <a:r>
              <a:rPr lang="uk-UA" sz="1700" b="1" dirty="0" smtClean="0">
                <a:solidFill>
                  <a:srgbClr val="FF0000"/>
                </a:solidFill>
              </a:rPr>
              <a:t>14)</a:t>
            </a:r>
            <a:r>
              <a:rPr lang="en-US" sz="1700" b="1" dirty="0" smtClean="0">
                <a:solidFill>
                  <a:srgbClr val="FF0000"/>
                </a:solidFill>
              </a:rPr>
              <a:t> </a:t>
            </a:r>
            <a:r>
              <a:rPr lang="uk-UA" sz="1700" b="1" dirty="0" smtClean="0"/>
              <a:t>робочих днів</a:t>
            </a:r>
            <a:endParaRPr lang="en-US" sz="1700" b="1" dirty="0" smtClean="0"/>
          </a:p>
          <a:p>
            <a:pPr algn="just"/>
            <a:endParaRPr lang="uk-UA" sz="1700" dirty="0"/>
          </a:p>
          <a:p>
            <a:pPr marL="285750" indent="-285750" algn="just">
              <a:buFont typeface="Wingdings" pitchFamily="2" charset="2"/>
              <a:buChar char="q"/>
            </a:pPr>
            <a:r>
              <a:rPr lang="uk-UA" sz="1700" b="1" dirty="0" smtClean="0"/>
              <a:t>2</a:t>
            </a:r>
            <a:r>
              <a:rPr lang="uk-UA" sz="1700" dirty="0" smtClean="0"/>
              <a:t> </a:t>
            </a:r>
            <a:r>
              <a:rPr lang="en-US" sz="1700" dirty="0" smtClean="0"/>
              <a:t>[</a:t>
            </a:r>
            <a:r>
              <a:rPr lang="uk-UA" sz="1700" dirty="0" smtClean="0"/>
              <a:t>СПФМ</a:t>
            </a:r>
            <a:r>
              <a:rPr lang="en-US" sz="1700" dirty="0"/>
              <a:t>]</a:t>
            </a:r>
            <a:r>
              <a:rPr lang="uk-UA" sz="1700" dirty="0" smtClean="0"/>
              <a:t> + </a:t>
            </a:r>
            <a:r>
              <a:rPr lang="uk-UA" sz="1700" b="1" dirty="0" smtClean="0"/>
              <a:t>5</a:t>
            </a:r>
            <a:r>
              <a:rPr lang="uk-UA" sz="1700" dirty="0" smtClean="0"/>
              <a:t> </a:t>
            </a:r>
            <a:r>
              <a:rPr lang="en-US" sz="1700" dirty="0" smtClean="0"/>
              <a:t>[</a:t>
            </a:r>
            <a:r>
              <a:rPr lang="uk-UA" sz="1700" dirty="0" smtClean="0"/>
              <a:t>Держфінмоніторинг</a:t>
            </a:r>
            <a:r>
              <a:rPr lang="en-US" sz="1700" dirty="0"/>
              <a:t>]</a:t>
            </a:r>
            <a:r>
              <a:rPr lang="uk-UA" sz="1700" dirty="0" smtClean="0"/>
              <a:t> + </a:t>
            </a:r>
            <a:r>
              <a:rPr lang="uk-UA" sz="1700" b="1" dirty="0" smtClean="0">
                <a:solidFill>
                  <a:srgbClr val="00B050"/>
                </a:solidFill>
              </a:rPr>
              <a:t>23</a:t>
            </a:r>
            <a:r>
              <a:rPr lang="en-US" sz="1700" b="1" dirty="0" smtClean="0"/>
              <a:t> </a:t>
            </a:r>
            <a:r>
              <a:rPr lang="uk-UA" sz="1700" b="1" dirty="0" smtClean="0">
                <a:solidFill>
                  <a:srgbClr val="FF0000"/>
                </a:solidFill>
              </a:rPr>
              <a:t>(</a:t>
            </a:r>
            <a:r>
              <a:rPr lang="uk-UA" sz="1700" b="1" dirty="0">
                <a:solidFill>
                  <a:srgbClr val="FF0000"/>
                </a:solidFill>
              </a:rPr>
              <a:t>зараз 7</a:t>
            </a:r>
            <a:r>
              <a:rPr lang="uk-UA" sz="1700" b="1" dirty="0" smtClean="0">
                <a:solidFill>
                  <a:srgbClr val="FF0000"/>
                </a:solidFill>
              </a:rPr>
              <a:t>)</a:t>
            </a:r>
            <a:r>
              <a:rPr lang="uk-UA" sz="1700" dirty="0" smtClean="0"/>
              <a:t> </a:t>
            </a:r>
            <a:r>
              <a:rPr lang="en-US" sz="1700" dirty="0" smtClean="0"/>
              <a:t>[</a:t>
            </a:r>
            <a:r>
              <a:rPr lang="uk-UA" sz="1700" dirty="0" smtClean="0"/>
              <a:t>для правоохоронного органу</a:t>
            </a:r>
            <a:r>
              <a:rPr lang="en-US" sz="1700" dirty="0" smtClean="0"/>
              <a:t>]</a:t>
            </a:r>
          </a:p>
          <a:p>
            <a:pPr algn="just"/>
            <a:endParaRPr lang="uk-UA" sz="1700" dirty="0"/>
          </a:p>
          <a:p>
            <a:pPr marL="285750" indent="-285750" algn="just">
              <a:buFont typeface="Wingdings" pitchFamily="2" charset="2"/>
              <a:buChar char="q"/>
            </a:pPr>
            <a:r>
              <a:rPr lang="uk-UA" sz="1700" b="1" dirty="0" smtClean="0"/>
              <a:t>СПФМ повідомляє</a:t>
            </a:r>
            <a:r>
              <a:rPr lang="uk-UA" sz="1700" dirty="0" smtClean="0"/>
              <a:t> </a:t>
            </a:r>
            <a:r>
              <a:rPr lang="uk-UA" sz="1700" b="1" dirty="0"/>
              <a:t>клієнту</a:t>
            </a:r>
            <a:r>
              <a:rPr lang="uk-UA" sz="1700" dirty="0"/>
              <a:t> </a:t>
            </a:r>
            <a:r>
              <a:rPr lang="uk-UA" sz="1700" b="1" dirty="0"/>
              <a:t>у разі його звернення про зупинення </a:t>
            </a:r>
            <a:r>
              <a:rPr lang="uk-UA" sz="1700" dirty="0"/>
              <a:t>фінансової (фінансових) операції (операцій), </a:t>
            </a:r>
            <a:r>
              <a:rPr lang="uk-UA" sz="1700" b="1" dirty="0"/>
              <a:t>якщо строк </a:t>
            </a:r>
            <a:r>
              <a:rPr lang="uk-UA" sz="1700" dirty="0"/>
              <a:t>її (їх) зупинення </a:t>
            </a:r>
            <a:r>
              <a:rPr lang="uk-UA" sz="1700" b="1" dirty="0"/>
              <a:t>перевищив</a:t>
            </a:r>
            <a:r>
              <a:rPr lang="uk-UA" sz="1700" dirty="0"/>
              <a:t> </a:t>
            </a:r>
            <a:r>
              <a:rPr lang="uk-UA" sz="1700" b="1" dirty="0" smtClean="0">
                <a:solidFill>
                  <a:srgbClr val="00B050"/>
                </a:solidFill>
              </a:rPr>
              <a:t>7 робочих днів</a:t>
            </a:r>
            <a:endParaRPr lang="uk-UA" sz="1700" dirty="0" smtClean="0">
              <a:solidFill>
                <a:srgbClr val="00B050"/>
              </a:solidFill>
            </a:endParaRPr>
          </a:p>
          <a:p>
            <a:pPr marL="285750" indent="-285750" algn="just">
              <a:buFont typeface="Wingdings" pitchFamily="2" charset="2"/>
              <a:buChar char="q"/>
            </a:pPr>
            <a:endParaRPr lang="uk-UA" sz="1700" dirty="0" smtClean="0"/>
          </a:p>
          <a:p>
            <a:pPr marL="285750" indent="-285750" algn="just">
              <a:buFont typeface="Wingdings" pitchFamily="2" charset="2"/>
              <a:buChar char="q"/>
            </a:pPr>
            <a:r>
              <a:rPr lang="uk-UA" sz="1700" dirty="0" smtClean="0"/>
              <a:t>Підставою для внесення особи до Переліку є </a:t>
            </a:r>
            <a:r>
              <a:rPr lang="uk-UA" sz="1700" dirty="0"/>
              <a:t>вирок суду, що набрав законної сили, про визнання фізичної особи винною у вчиненні злочинів, передбачених статтями </a:t>
            </a:r>
            <a:r>
              <a:rPr lang="uk-UA" sz="1700" dirty="0" smtClean="0"/>
              <a:t>258—258-5</a:t>
            </a:r>
            <a:r>
              <a:rPr lang="uk-UA" sz="1700" dirty="0"/>
              <a:t>, </a:t>
            </a:r>
            <a:r>
              <a:rPr lang="uk-UA" sz="1700" b="1" dirty="0">
                <a:solidFill>
                  <a:srgbClr val="00B050"/>
                </a:solidFill>
              </a:rPr>
              <a:t>439 і 440 </a:t>
            </a:r>
            <a:r>
              <a:rPr lang="uk-UA" sz="1700" dirty="0"/>
              <a:t>Кримінального кодексу України, </a:t>
            </a:r>
            <a:r>
              <a:rPr lang="uk-UA" sz="1700" b="1" dirty="0">
                <a:solidFill>
                  <a:srgbClr val="00B050"/>
                </a:solidFill>
              </a:rPr>
              <a:t>рішення суду щодо віднесення (визнання) організації, юридичної або фізичної особи до такої (такою), що пов’язана з провадженням терористичної діяльності або розповсюдженням зброї масового </a:t>
            </a:r>
            <a:r>
              <a:rPr lang="uk-UA" sz="1700" b="1" dirty="0" smtClean="0">
                <a:solidFill>
                  <a:srgbClr val="00B050"/>
                </a:solidFill>
              </a:rPr>
              <a:t>знищення</a:t>
            </a:r>
          </a:p>
          <a:p>
            <a:pPr marL="285750" indent="-285750" algn="just">
              <a:buFont typeface="Wingdings" pitchFamily="2" charset="2"/>
              <a:buChar char="q"/>
            </a:pPr>
            <a:endParaRPr lang="uk-UA" sz="1600" b="1" dirty="0"/>
          </a:p>
          <a:p>
            <a:pPr algn="r"/>
            <a:r>
              <a:rPr lang="uk-UA" i="1" dirty="0" smtClean="0"/>
              <a:t>(стаття 17 Нового Закону)</a:t>
            </a:r>
          </a:p>
        </p:txBody>
      </p:sp>
      <p:pic>
        <p:nvPicPr>
          <p:cNvPr id="8" name="Picture 7" descr="http://t1.gstatic.com/images?q=tbn:ANd9GcS0qn8js5nXndE-60hbqzST1JVkc7cyYIu56tnrE_LltJu2ynPes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264" y="142852"/>
            <a:ext cx="2052861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7869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</a:rPr>
              <a:t>Нові повноваження ПФР</a:t>
            </a:r>
            <a:endParaRPr lang="ru-RU" sz="3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5585"/>
            <a:ext cx="2127250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5638" y="1536955"/>
            <a:ext cx="8136904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dirty="0" smtClean="0"/>
              <a:t>	</a:t>
            </a:r>
            <a:r>
              <a:rPr lang="uk-UA" dirty="0" smtClean="0"/>
              <a:t>Спеціально </a:t>
            </a:r>
            <a:r>
              <a:rPr lang="uk-UA" dirty="0"/>
              <a:t>уповноважений орган забезпечує </a:t>
            </a:r>
            <a:r>
              <a:rPr lang="uk-UA" b="1" dirty="0">
                <a:solidFill>
                  <a:srgbClr val="00B050"/>
                </a:solidFill>
              </a:rPr>
              <a:t>зберігання</a:t>
            </a:r>
            <a:r>
              <a:rPr lang="uk-UA" dirty="0">
                <a:solidFill>
                  <a:srgbClr val="00B050"/>
                </a:solidFill>
              </a:rPr>
              <a:t> </a:t>
            </a:r>
            <a:r>
              <a:rPr lang="uk-UA" dirty="0"/>
              <a:t>інформації, матеріалів, документів, отриманих або створених у межах виконання цього Закону, </a:t>
            </a:r>
            <a:r>
              <a:rPr lang="uk-UA" b="1" dirty="0">
                <a:solidFill>
                  <a:srgbClr val="00B050"/>
                </a:solidFill>
              </a:rPr>
              <a:t>не менш як п’ять років </a:t>
            </a:r>
            <a:r>
              <a:rPr lang="uk-UA" dirty="0"/>
              <a:t>після отримання інформації про фінансову операцію, відмови від здійснення фінансової операції або прийняття правоохоронними органами або судами рішень у справах, під час розгляду яких використовувалися узагальнені матеріали.</a:t>
            </a:r>
          </a:p>
          <a:p>
            <a:pPr algn="just"/>
            <a:r>
              <a:rPr lang="uk-UA" dirty="0" smtClean="0"/>
              <a:t>	Спеціально </a:t>
            </a:r>
            <a:r>
              <a:rPr lang="uk-UA" dirty="0"/>
              <a:t>уповноважений орган у порядку, встановленому Кабінетом Міністрів України, </a:t>
            </a:r>
            <a:r>
              <a:rPr lang="uk-UA" b="1" dirty="0">
                <a:solidFill>
                  <a:srgbClr val="00B050"/>
                </a:solidFill>
              </a:rPr>
              <a:t>забезпечує зняття з обліку</a:t>
            </a:r>
            <a:r>
              <a:rPr lang="uk-UA" b="1" dirty="0"/>
              <a:t> </a:t>
            </a:r>
            <a:r>
              <a:rPr lang="uk-UA" dirty="0" smtClean="0"/>
              <a:t>СПФМ </a:t>
            </a:r>
            <a:r>
              <a:rPr lang="uk-UA" b="1" dirty="0" smtClean="0"/>
              <a:t>за </a:t>
            </a:r>
            <a:r>
              <a:rPr lang="uk-UA" b="1" dirty="0"/>
              <a:t>їх зверненням </a:t>
            </a:r>
            <a:r>
              <a:rPr lang="uk-UA" dirty="0"/>
              <a:t>у разі припинення ними відповідної діяльності </a:t>
            </a:r>
            <a:r>
              <a:rPr lang="uk-UA" b="1" dirty="0"/>
              <a:t>або зверненням суб’єктів державного фінансового моніторингу</a:t>
            </a:r>
            <a:r>
              <a:rPr lang="uk-UA" dirty="0"/>
              <a:t>, які відповідно до цього Закону виконують функції з державного регулювання і нагляду за </a:t>
            </a:r>
            <a:r>
              <a:rPr lang="uk-UA" dirty="0" smtClean="0"/>
              <a:t>СПФМ, </a:t>
            </a:r>
            <a:r>
              <a:rPr lang="uk-UA" b="1" dirty="0"/>
              <a:t>чи на підставі інформації </a:t>
            </a:r>
            <a:r>
              <a:rPr lang="uk-UA" dirty="0"/>
              <a:t>відповідних органів державної реєстрації про скасування державної реєстрації (для юридичних осіб та фізичних осіб - підприємців), </a:t>
            </a:r>
            <a:r>
              <a:rPr lang="uk-UA" b="1" dirty="0"/>
              <a:t>чи у разі державної реєстрації смерті</a:t>
            </a:r>
            <a:r>
              <a:rPr lang="uk-UA" dirty="0"/>
              <a:t> (для фізичних осіб</a:t>
            </a:r>
            <a:r>
              <a:rPr lang="uk-UA" dirty="0" smtClean="0"/>
              <a:t>).</a:t>
            </a:r>
          </a:p>
          <a:p>
            <a:pPr algn="just"/>
            <a:endParaRPr lang="uk-UA" sz="1600" dirty="0" smtClean="0"/>
          </a:p>
          <a:p>
            <a:pPr algn="r"/>
            <a:r>
              <a:rPr lang="uk-UA" sz="1600" i="1" dirty="0" smtClean="0"/>
              <a:t>(частини 4, 5 статті 18 Нового Закону)</a:t>
            </a:r>
            <a:endParaRPr lang="uk-UA" sz="1600" i="1" dirty="0"/>
          </a:p>
          <a:p>
            <a:pPr marL="285750" indent="-285750" algn="just">
              <a:buFont typeface="Wingdings" pitchFamily="2" charset="2"/>
              <a:buChar char="q"/>
            </a:pPr>
            <a:endParaRPr lang="uk-UA" sz="1600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1408403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Відповідальність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395536" y="2060848"/>
            <a:ext cx="8424936" cy="4682900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defRPr/>
            </a:pPr>
            <a:r>
              <a:rPr lang="uk-UA" sz="2000" b="1" dirty="0" smtClean="0"/>
              <a:t>Адміністративна</a:t>
            </a:r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i="1" dirty="0" smtClean="0"/>
              <a:t>(стаття 24 Нового Закону, КУпАП)</a:t>
            </a:r>
          </a:p>
          <a:p>
            <a:pPr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defRPr/>
            </a:pPr>
            <a:r>
              <a:rPr lang="uk-UA" sz="2000" b="1" dirty="0" smtClean="0"/>
              <a:t>Кримінальна</a:t>
            </a:r>
          </a:p>
          <a:p>
            <a:pPr marL="0" indent="0"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i="1" dirty="0" smtClean="0"/>
              <a:t>(стаття 209-1 Кримінального кодексу України)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endParaRPr lang="uk-UA" sz="2000" dirty="0" smtClean="0"/>
          </a:p>
          <a:p>
            <a:pPr algn="just">
              <a:lnSpc>
                <a:spcPct val="85000"/>
              </a:lnSpc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endParaRPr lang="uk-UA" sz="2000" dirty="0" smtClean="0"/>
          </a:p>
          <a:p>
            <a:pPr algn="just">
              <a:buNone/>
            </a:pPr>
            <a:endParaRPr lang="uk-UA" sz="1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C:\Users\Igor\Desktop\vzyat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73766"/>
            <a:ext cx="2130294" cy="133900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359" y="4173039"/>
            <a:ext cx="4745420" cy="2526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49459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700" b="1" dirty="0" smtClean="0">
                <a:solidFill>
                  <a:schemeClr val="tx2">
                    <a:lumMod val="75000"/>
                  </a:schemeClr>
                </a:solidFill>
              </a:rPr>
              <a:t>Санкції (розміри)</a:t>
            </a:r>
            <a:endParaRPr lang="ru-RU" sz="37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926268496"/>
              </p:ext>
            </p:extLst>
          </p:nvPr>
        </p:nvGraphicFramePr>
        <p:xfrm>
          <a:off x="467544" y="1556792"/>
          <a:ext cx="8208912" cy="46727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04456"/>
                <a:gridCol w="4104456"/>
              </a:tblGrid>
              <a:tr h="1102243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3. У разі невиконання (неналежного виконання) </a:t>
                      </a:r>
                      <a:r>
                        <a:rPr lang="uk-UA" sz="1200" dirty="0" smtClean="0">
                          <a:effectLst/>
                        </a:rPr>
                        <a:t>СПФМ </a:t>
                      </a:r>
                      <a:r>
                        <a:rPr lang="uk-UA" sz="1200" dirty="0">
                          <a:effectLst/>
                        </a:rPr>
                        <a:t>вимог цього Закону та/або нормативно-правових актів, що регулюють діяльність у сфері запобігання та протидії легалізації (відмиванню) доходів, одержаних злочинним шляхом, на них у встановленому законом порядку </a:t>
                      </a:r>
                      <a:r>
                        <a:rPr lang="uk-UA" sz="1200" b="1" dirty="0">
                          <a:effectLst/>
                        </a:rPr>
                        <a:t>може бути накладено штраф</a:t>
                      </a:r>
                      <a:r>
                        <a:rPr lang="uk-UA" sz="1200" dirty="0">
                          <a:effectLst/>
                        </a:rPr>
                        <a:t>: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3. У разі невиконання (неналежного виконання) </a:t>
                      </a:r>
                      <a:r>
                        <a:rPr lang="uk-UA" sz="1200" dirty="0" smtClean="0">
                          <a:effectLst/>
                        </a:rPr>
                        <a:t>СПФМ</a:t>
                      </a:r>
                      <a:r>
                        <a:rPr lang="uk-UA" sz="1200" baseline="0" dirty="0" smtClean="0"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вимог </a:t>
                      </a:r>
                      <a:r>
                        <a:rPr lang="uk-UA" sz="1200" dirty="0">
                          <a:effectLst/>
                        </a:rPr>
                        <a:t>цього Закону, інших нормативно-правових актів, що регулюють діяльність у сфері запобігання та протидії легалізації (відмиванню) доходів, одержаних злочинним шляхом, до нього </a:t>
                      </a:r>
                      <a:r>
                        <a:rPr lang="uk-UA" sz="1200" b="1" dirty="0">
                          <a:effectLst/>
                        </a:rPr>
                        <a:t>застосовуються такі штрафні санкції</a:t>
                      </a:r>
                      <a:r>
                        <a:rPr lang="uk-UA" sz="1200" dirty="0">
                          <a:effectLst/>
                        </a:rPr>
                        <a:t>: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  <a:tr h="98523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порушення вимог щодо ідентифікації та вивчення фінансової діяльності осіб у випадках, передбачених законодавством, - у розмірі до 500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</a:t>
                      </a:r>
                      <a:r>
                        <a:rPr lang="uk-UA" sz="1200" dirty="0">
                          <a:effectLst/>
                        </a:rPr>
                        <a:t>(для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у розмірі до 100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порушення вимог щодо ідентифікації, верифікації, вивчення клієнтів (осіб) у випадках, передбачених законодавством, — у розмірі до 500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</a:t>
                      </a:r>
                      <a:r>
                        <a:rPr lang="uk-UA" sz="1200" dirty="0">
                          <a:effectLst/>
                        </a:rPr>
                        <a:t>(для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— у розмірі до 100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  <a:tr h="1118984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</a:t>
                      </a:r>
                      <a:r>
                        <a:rPr lang="uk-UA" sz="1200" dirty="0" err="1">
                          <a:effectLst/>
                        </a:rPr>
                        <a:t>невиявлення</a:t>
                      </a:r>
                      <a:r>
                        <a:rPr lang="uk-UA" sz="1200" dirty="0">
                          <a:effectLst/>
                        </a:rPr>
                        <a:t>, несвоєчасне виявлення та порушення порядку реєстрації фінансових операцій, що відповідно до законодавства підлягають фінансовому моніторингу, - у розмірі до 800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(для 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у розмірі до 100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</a:t>
                      </a:r>
                      <a:r>
                        <a:rPr lang="uk-UA" sz="1200" dirty="0" err="1">
                          <a:effectLst/>
                        </a:rPr>
                        <a:t>невиявлення</a:t>
                      </a:r>
                      <a:r>
                        <a:rPr lang="uk-UA" sz="1200" dirty="0">
                          <a:effectLst/>
                        </a:rPr>
                        <a:t>, несвоєчасне виявлення та порушення порядку реєстрації фінансових операцій, що відповідно до законодавства підлягають фінансовому моніторингу, — у розмірі до 800 </a:t>
                      </a:r>
                      <a:r>
                        <a:rPr lang="uk-UA" sz="1200" dirty="0" smtClean="0">
                          <a:effectLst/>
                        </a:rPr>
                        <a:t>н.м.г.д. </a:t>
                      </a:r>
                      <a:r>
                        <a:rPr lang="uk-UA" sz="1200" dirty="0">
                          <a:effectLst/>
                        </a:rPr>
                        <a:t>(для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— у розмірі до 100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  <a:tr h="1288336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неподання, несвоєчасне подання, порушення порядку подання або подання Спеціально уповноваженому органу недостовірної інформації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про фінансові операції, що відповідно до закону підлягають такому моніторингу</a:t>
                      </a:r>
                      <a:r>
                        <a:rPr lang="uk-UA" sz="1200" dirty="0">
                          <a:effectLst/>
                        </a:rPr>
                        <a:t>, - у розмірі до 2000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(для 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у розмірі до </a:t>
                      </a:r>
                      <a:r>
                        <a:rPr lang="uk-UA" sz="1200" b="1" dirty="0">
                          <a:effectLst/>
                        </a:rPr>
                        <a:t>100</a:t>
                      </a:r>
                      <a:r>
                        <a:rPr lang="uk-UA" sz="1200" dirty="0"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неподання, несвоєчасне подання, порушення порядку подання або подання спеціально уповноваженому органу недостовірної інформації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у випадках, передбачених законодавством</a:t>
                      </a:r>
                      <a:r>
                        <a:rPr lang="uk-UA" sz="1200" dirty="0">
                          <a:effectLst/>
                        </a:rPr>
                        <a:t>, — у розмірі до 2000 </a:t>
                      </a:r>
                      <a:r>
                        <a:rPr lang="uk-UA" sz="1200" dirty="0" smtClean="0">
                          <a:effectLst/>
                        </a:rPr>
                        <a:t>н.м.г.д. </a:t>
                      </a:r>
                      <a:r>
                        <a:rPr lang="uk-UA" sz="1200" dirty="0">
                          <a:effectLst/>
                        </a:rPr>
                        <a:t>(для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— у розмірі до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200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</a:tbl>
          </a:graphicData>
        </a:graphic>
      </p:graphicFrame>
      <p:pic>
        <p:nvPicPr>
          <p:cNvPr id="8" name="Picture 2" descr="C:\Users\Igor\Desktop\выв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624"/>
            <a:ext cx="2160239" cy="13416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0607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700" b="1" dirty="0" smtClean="0">
                <a:solidFill>
                  <a:schemeClr val="tx2">
                    <a:lumMod val="75000"/>
                  </a:schemeClr>
                </a:solidFill>
              </a:rPr>
              <a:t>Санкції (розміри)</a:t>
            </a:r>
            <a:endParaRPr lang="ru-RU" sz="37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05969355"/>
              </p:ext>
            </p:extLst>
          </p:nvPr>
        </p:nvGraphicFramePr>
        <p:xfrm>
          <a:off x="457200" y="1600200"/>
          <a:ext cx="8208912" cy="43056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744416"/>
                <a:gridCol w="4464496"/>
              </a:tblGrid>
              <a:tr h="748680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порушення порядку зупинення фінансових операцій - у розмірі до </a:t>
                      </a:r>
                      <a:r>
                        <a:rPr lang="uk-UA" sz="1200" b="1" dirty="0">
                          <a:effectLst/>
                        </a:rPr>
                        <a:t>1000</a:t>
                      </a:r>
                      <a:r>
                        <a:rPr lang="uk-UA" sz="1200" dirty="0"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(для 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у розмірі до </a:t>
                      </a:r>
                      <a:r>
                        <a:rPr lang="uk-UA" sz="1200" b="1" dirty="0">
                          <a:effectLst/>
                        </a:rPr>
                        <a:t>100</a:t>
                      </a:r>
                      <a:r>
                        <a:rPr lang="uk-UA" sz="1200" dirty="0"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порушення порядку зупинення фінансової (фінансових) операції (операцій) — у розмірі до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2000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</a:t>
                      </a:r>
                      <a:r>
                        <a:rPr lang="uk-UA" sz="1200" dirty="0">
                          <a:effectLst/>
                        </a:rPr>
                        <a:t>(для </a:t>
                      </a:r>
                      <a:r>
                        <a:rPr lang="uk-UA" sz="1200" dirty="0" smtClean="0">
                          <a:effectLst/>
                        </a:rPr>
                        <a:t>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— у розмірі до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200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.);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  <a:tr h="172819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 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за неподання, подання не в повному обсязі, подання недостовірної інформації/документів, подання копій документів, у яких неможливо прочитати всі написані в них відомості, на запит суб’єкта державного фінансового моніторингу,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або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втрату документів (у тому числі інформації про рахунки або активи) — у розмірі до 2000 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н.м.г.д. (для СПФМ,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які не є юридичними особами, — у розмірі до 200 </a:t>
                      </a:r>
                      <a:r>
                        <a:rPr lang="uk-UA" sz="1200" b="1" dirty="0" err="1" smtClean="0">
                          <a:solidFill>
                            <a:srgbClr val="00B050"/>
                          </a:solidFill>
                          <a:effectLst/>
                        </a:rPr>
                        <a:t>н.м.г.д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.);</a:t>
                      </a:r>
                      <a:endParaRPr lang="uk-UA" sz="1200" b="1" dirty="0">
                        <a:solidFill>
                          <a:srgbClr val="00B050"/>
                        </a:solidFill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  <a:tr h="1585799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за порушення обов’язків,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визначених статтями 6, 8-12, 17, 22 цього Закону </a:t>
                      </a:r>
                      <a:r>
                        <a:rPr lang="uk-UA" sz="1200" dirty="0">
                          <a:effectLst/>
                        </a:rPr>
                        <a:t>та не зазначених у абзацах першому – п’ятому частини 3 цієї статті, у розмірі до 300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(для СПФМ,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</a:t>
                      </a:r>
                      <a:r>
                        <a:rPr lang="uk-UA" sz="1200" dirty="0">
                          <a:effectLst/>
                          <a:sym typeface="Symbol"/>
                        </a:rPr>
                        <a:t></a:t>
                      </a:r>
                      <a:r>
                        <a:rPr lang="uk-UA" sz="1200" dirty="0">
                          <a:effectLst/>
                        </a:rPr>
                        <a:t> у розмірі до 100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.).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2362" marR="3236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b="0" dirty="0">
                          <a:effectLst/>
                        </a:rPr>
                        <a:t>за порушення обов’язків,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визначених цим Законом та/або нормативно-правовими актами у сфері запобігання і протидії легалізації (відмиванню) доходів, одержаних злочинним шляхом, фінансуванню тероризму та фінансуванню розповсюдження зброї масового знищення</a:t>
                      </a:r>
                      <a:r>
                        <a:rPr lang="uk-UA" sz="1200" b="1" dirty="0">
                          <a:effectLst/>
                        </a:rPr>
                        <a:t> </a:t>
                      </a:r>
                      <a:r>
                        <a:rPr lang="uk-UA" sz="1200" dirty="0">
                          <a:effectLst/>
                        </a:rPr>
                        <a:t>та не зазначених в абзацах другому — шостому цієї частини, — у розмірі до </a:t>
                      </a:r>
                      <a:r>
                        <a:rPr lang="uk-UA" sz="1200" b="0" dirty="0">
                          <a:effectLst/>
                        </a:rPr>
                        <a:t>300</a:t>
                      </a:r>
                      <a:r>
                        <a:rPr lang="uk-UA" sz="1200" dirty="0">
                          <a:effectLst/>
                        </a:rPr>
                        <a:t> </a:t>
                      </a:r>
                      <a:r>
                        <a:rPr lang="uk-UA" sz="1200" dirty="0" smtClean="0">
                          <a:effectLst/>
                        </a:rPr>
                        <a:t>н.м.г.д. (для СПФМ</a:t>
                      </a:r>
                      <a:r>
                        <a:rPr lang="uk-UA" sz="1200" baseline="0" dirty="0" smtClean="0"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, </a:t>
                      </a:r>
                      <a:r>
                        <a:rPr lang="uk-UA" sz="1200" dirty="0">
                          <a:effectLst/>
                        </a:rPr>
                        <a:t>які не є юридичними особами, — у розмірі до 100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.).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2362" marR="32362" marT="0" marB="0"/>
                </a:tc>
              </a:tr>
            </a:tbl>
          </a:graphicData>
        </a:graphic>
      </p:graphicFrame>
      <p:pic>
        <p:nvPicPr>
          <p:cNvPr id="8" name="Picture 2" descr="C:\Users\Igor\Desktop\выв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4624"/>
            <a:ext cx="2160239" cy="13416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5535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</a:rPr>
              <a:t>Санкції (повторне порушення)</a:t>
            </a:r>
            <a:endParaRPr lang="ru-RU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98711924"/>
              </p:ext>
            </p:extLst>
          </p:nvPr>
        </p:nvGraphicFramePr>
        <p:xfrm>
          <a:off x="457200" y="1556792"/>
          <a:ext cx="8229600" cy="40233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70081"/>
                <a:gridCol w="3959519"/>
              </a:tblGrid>
              <a:tr h="3528392"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4. Повторне (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протягом року</a:t>
                      </a:r>
                      <a:r>
                        <a:rPr lang="uk-UA" sz="1200" dirty="0">
                          <a:effectLst/>
                        </a:rPr>
                        <a:t>) порушення </a:t>
                      </a:r>
                      <a:r>
                        <a:rPr lang="uk-UA" sz="1200" dirty="0" smtClean="0">
                          <a:effectLst/>
                        </a:rPr>
                        <a:t>СПФМ</a:t>
                      </a:r>
                      <a:r>
                        <a:rPr lang="uk-UA" sz="1200" baseline="0" dirty="0" smtClean="0"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–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юридичними особами або громадянами, які є суб’єктами підприємницької діяльності,</a:t>
                      </a:r>
                      <a:r>
                        <a:rPr lang="uk-UA" sz="1200" dirty="0">
                          <a:effectLst/>
                        </a:rPr>
                        <a:t> вимог цього Закону та/або нормативно-правових актів, що регулюють діяльність у сфері запобігання та протидії легалізації (відмиванню) доходів, одержаних злочинним шляхом, тягне за собою накладення штрафу у розмірі до 3000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(</a:t>
                      </a:r>
                      <a:r>
                        <a:rPr lang="uk-UA" sz="1200" b="1" dirty="0" smtClean="0">
                          <a:solidFill>
                            <a:srgbClr val="FF0000"/>
                          </a:solidFill>
                          <a:effectLst/>
                        </a:rPr>
                        <a:t>для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громадян, які є суб’єктами підприємницької діяльності,</a:t>
                      </a:r>
                      <a:r>
                        <a:rPr lang="uk-UA" sz="1200" dirty="0">
                          <a:effectLst/>
                        </a:rPr>
                        <a:t> - у розмірі до </a:t>
                      </a:r>
                      <a:r>
                        <a:rPr lang="uk-UA" sz="1200" b="1" dirty="0">
                          <a:solidFill>
                            <a:srgbClr val="FF0000"/>
                          </a:solidFill>
                          <a:effectLst/>
                        </a:rPr>
                        <a:t>200</a:t>
                      </a:r>
                      <a:r>
                        <a:rPr lang="uk-UA" sz="120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.).</a:t>
                      </a:r>
                      <a:endParaRPr lang="uk-UA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38352" marR="38352" marT="0" marB="0"/>
                </a:tc>
                <a:tc>
                  <a:txBody>
                    <a:bodyPr/>
                    <a:lstStyle/>
                    <a:p>
                      <a:pPr indent="133985" algn="just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4. Повторне (повторні) порушення </a:t>
                      </a:r>
                      <a:r>
                        <a:rPr lang="uk-UA" sz="1200" dirty="0" smtClean="0">
                          <a:effectLst/>
                        </a:rPr>
                        <a:t>СПФМ</a:t>
                      </a:r>
                      <a:r>
                        <a:rPr lang="uk-UA" sz="1200" baseline="0" dirty="0" smtClean="0">
                          <a:effectLst/>
                        </a:rPr>
                        <a:t> </a:t>
                      </a:r>
                      <a:r>
                        <a:rPr lang="uk-UA" sz="1200" dirty="0" smtClean="0">
                          <a:effectLst/>
                        </a:rPr>
                        <a:t>вимог </a:t>
                      </a:r>
                      <a:r>
                        <a:rPr lang="uk-UA" sz="1200" dirty="0">
                          <a:effectLst/>
                        </a:rPr>
                        <a:t>цього Закону та/або нормативно-правових актів, що регулюють діяльність у сфері запобігання і протидії легалізації (відмиванню) доходів, одержаних злочинним шляхом, фінансуванню тероризму та фінансуванню розповсюдження зброї масового знищення, </a:t>
                      </a:r>
                      <a:r>
                        <a:rPr lang="uk-UA" sz="1200" b="1" dirty="0">
                          <a:effectLst/>
                        </a:rPr>
                        <a:t>тобто порушення, вчинене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протягом трьох років</a:t>
                      </a:r>
                      <a:r>
                        <a:rPr lang="uk-UA" sz="1200" b="1" dirty="0">
                          <a:effectLst/>
                        </a:rPr>
                        <a:t> </a:t>
                      </a:r>
                      <a:r>
                        <a:rPr lang="uk-UA" sz="1200" b="1" dirty="0" smtClean="0">
                          <a:effectLst/>
                        </a:rPr>
                        <a:t>після дня виявлення суб’єктом державного фінансового моніторингу, який відповідно до цього Закону виконує функції з державного регулювання і нагляду за суб’єктом первинного фінансового моніторингу, аналогічного порушення, за яке до суб’єкта первинного фінансового </a:t>
                      </a:r>
                      <a:r>
                        <a:rPr lang="uk-UA" sz="1200" b="1" dirty="0">
                          <a:effectLst/>
                        </a:rPr>
                        <a:t>моніторингу </a:t>
                      </a:r>
                      <a:r>
                        <a:rPr lang="uk-UA" sz="1200" b="1" dirty="0" smtClean="0">
                          <a:effectLst/>
                        </a:rPr>
                        <a:t>прийнято </a:t>
                      </a:r>
                      <a:r>
                        <a:rPr lang="uk-UA" sz="1200" b="1" dirty="0">
                          <a:effectLst/>
                        </a:rPr>
                        <a:t>рішення про застосування санкції відповідно до цього Закону</a:t>
                      </a:r>
                      <a:r>
                        <a:rPr lang="uk-UA" sz="1200" dirty="0">
                          <a:effectLst/>
                        </a:rPr>
                        <a:t>, тягне (тягнуть) за собою накладення штрафу на </a:t>
                      </a:r>
                      <a:r>
                        <a:rPr lang="uk-UA" sz="1200" dirty="0" smtClean="0">
                          <a:effectLst/>
                        </a:rPr>
                        <a:t>СПФМ </a:t>
                      </a:r>
                      <a:r>
                        <a:rPr lang="uk-UA" sz="1200" dirty="0">
                          <a:effectLst/>
                        </a:rPr>
                        <a:t>у розмірі до 3000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 </a:t>
                      </a:r>
                      <a:r>
                        <a:rPr lang="uk-UA" sz="1200" dirty="0">
                          <a:effectLst/>
                        </a:rPr>
                        <a:t>(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для </a:t>
                      </a:r>
                      <a:r>
                        <a:rPr lang="uk-UA" sz="1200" b="1" dirty="0" smtClean="0">
                          <a:solidFill>
                            <a:srgbClr val="00B050"/>
                          </a:solidFill>
                          <a:effectLst/>
                        </a:rPr>
                        <a:t>СПФМ,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які не є юридичними особами</a:t>
                      </a:r>
                      <a:r>
                        <a:rPr lang="uk-UA" sz="1200" dirty="0">
                          <a:effectLst/>
                        </a:rPr>
                        <a:t>, — у розмірі до </a:t>
                      </a:r>
                      <a:r>
                        <a:rPr lang="uk-UA" sz="1200" b="1" dirty="0">
                          <a:solidFill>
                            <a:srgbClr val="00B050"/>
                          </a:solidFill>
                          <a:effectLst/>
                        </a:rPr>
                        <a:t>400</a:t>
                      </a:r>
                      <a:r>
                        <a:rPr lang="uk-UA" sz="1200" dirty="0">
                          <a:solidFill>
                            <a:srgbClr val="00B050"/>
                          </a:solidFill>
                          <a:effectLst/>
                        </a:rPr>
                        <a:t> </a:t>
                      </a:r>
                      <a:r>
                        <a:rPr lang="uk-UA" sz="1200" dirty="0" err="1" smtClean="0">
                          <a:effectLst/>
                        </a:rPr>
                        <a:t>н.м.г.д</a:t>
                      </a:r>
                      <a:r>
                        <a:rPr lang="uk-UA" sz="1200" dirty="0" smtClean="0">
                          <a:effectLst/>
                        </a:rPr>
                        <a:t>.).</a:t>
                      </a:r>
                      <a:endParaRPr lang="uk-UA" sz="1200" dirty="0">
                        <a:effectLst/>
                        <a:latin typeface="Antiqua"/>
                        <a:ea typeface="Times New Roman"/>
                        <a:cs typeface="Times New Roman"/>
                      </a:endParaRPr>
                    </a:p>
                  </a:txBody>
                  <a:tcPr marL="38352" marR="38352" marT="0" marB="0"/>
                </a:tc>
              </a:tr>
            </a:tbl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123728" cy="1269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27261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400" b="1" dirty="0" smtClean="0">
                <a:solidFill>
                  <a:schemeClr val="tx2">
                    <a:lumMod val="75000"/>
                  </a:schemeClr>
                </a:solidFill>
              </a:rPr>
              <a:t>Санкції (рішення, оскарження)</a:t>
            </a:r>
            <a:endParaRPr lang="ru-RU" sz="3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39019" y="1484784"/>
            <a:ext cx="813690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	</a:t>
            </a:r>
            <a:r>
              <a:rPr lang="uk-UA" sz="1400" dirty="0" smtClean="0"/>
              <a:t>Рішення </a:t>
            </a:r>
            <a:r>
              <a:rPr lang="uk-UA" sz="1400" dirty="0"/>
              <a:t>(постанова) суб’єкта державного фінансового моніторингу (його уповноваженої посадової особи) про застосування до </a:t>
            </a:r>
            <a:r>
              <a:rPr lang="uk-UA" sz="1400" dirty="0" smtClean="0"/>
              <a:t>СПФМ </a:t>
            </a:r>
            <a:r>
              <a:rPr lang="uk-UA" sz="1400" dirty="0"/>
              <a:t>санкцій, передбачених цією статтею, </a:t>
            </a:r>
            <a:r>
              <a:rPr lang="uk-UA" sz="1400" b="1" dirty="0"/>
              <a:t>набирає законної сили з дати його (її) прийняття</a:t>
            </a:r>
            <a:r>
              <a:rPr lang="uk-UA" sz="1400" dirty="0"/>
              <a:t>.</a:t>
            </a:r>
          </a:p>
          <a:p>
            <a:pPr algn="just"/>
            <a:r>
              <a:rPr lang="uk-UA" sz="1400" dirty="0" smtClean="0"/>
              <a:t>	Рішення </a:t>
            </a:r>
            <a:r>
              <a:rPr lang="uk-UA" sz="1400" dirty="0"/>
              <a:t>(постанова) суб’єкта державного фінансового моніторингу (його уповноваженої посадової особи) про застосування до </a:t>
            </a:r>
            <a:r>
              <a:rPr lang="uk-UA" sz="1400" dirty="0" smtClean="0"/>
              <a:t>СПФМ </a:t>
            </a:r>
            <a:r>
              <a:rPr lang="uk-UA" sz="1400" dirty="0"/>
              <a:t>штрафних санкцій, передбачених цією статтею, </a:t>
            </a:r>
            <a:r>
              <a:rPr lang="uk-UA" sz="1400" b="1" dirty="0">
                <a:solidFill>
                  <a:srgbClr val="00B050"/>
                </a:solidFill>
              </a:rPr>
              <a:t>є виконавчим документом</a:t>
            </a:r>
            <a:r>
              <a:rPr lang="uk-UA" sz="1400" dirty="0"/>
              <a:t>.</a:t>
            </a:r>
          </a:p>
          <a:p>
            <a:pPr algn="just"/>
            <a:r>
              <a:rPr lang="uk-UA" sz="1400" dirty="0" smtClean="0"/>
              <a:t>	Рішення </a:t>
            </a:r>
            <a:r>
              <a:rPr lang="uk-UA" sz="1400" dirty="0"/>
              <a:t>(постанова) суб’єкта державного фінансового моніторингу (його уповноваженої посадової особи) про застосування штрафних санкцій </a:t>
            </a:r>
            <a:r>
              <a:rPr lang="uk-UA" sz="1400" b="1" dirty="0"/>
              <a:t>підлягає виконанню </a:t>
            </a:r>
            <a:r>
              <a:rPr lang="uk-UA" sz="1400" b="1" dirty="0" smtClean="0"/>
              <a:t>СПФМ</a:t>
            </a:r>
            <a:r>
              <a:rPr lang="uk-UA" sz="1400" dirty="0" smtClean="0"/>
              <a:t> </a:t>
            </a:r>
            <a:r>
              <a:rPr lang="uk-UA" sz="1400" b="1" dirty="0" smtClean="0"/>
              <a:t>протягом </a:t>
            </a:r>
            <a:r>
              <a:rPr lang="uk-UA" sz="1400" b="1" dirty="0"/>
              <a:t>п’ятнадцяти робочих днів з дня його (її) отримання</a:t>
            </a:r>
            <a:r>
              <a:rPr lang="uk-UA" sz="1400" dirty="0"/>
              <a:t>, про що письмово повідомляється відповідному суб’єкту державного фінансового </a:t>
            </a:r>
            <a:r>
              <a:rPr lang="uk-UA" sz="1400" dirty="0" smtClean="0"/>
              <a:t>моніторингу.</a:t>
            </a:r>
            <a:endParaRPr lang="uk-UA" sz="1400" dirty="0"/>
          </a:p>
          <a:p>
            <a:pPr algn="just"/>
            <a:r>
              <a:rPr lang="uk-UA" sz="1400" dirty="0" smtClean="0"/>
              <a:t>	</a:t>
            </a:r>
            <a:r>
              <a:rPr lang="uk-UA" sz="1400" b="1" dirty="0" smtClean="0"/>
              <a:t>У </a:t>
            </a:r>
            <a:r>
              <a:rPr lang="uk-UA" sz="1400" b="1" dirty="0"/>
              <a:t>разі невиконання </a:t>
            </a:r>
            <a:r>
              <a:rPr lang="uk-UA" sz="1400" dirty="0" smtClean="0"/>
              <a:t>СПФМ рішення </a:t>
            </a:r>
            <a:r>
              <a:rPr lang="uk-UA" sz="1400" dirty="0"/>
              <a:t>(постанови) суб’єкта державного фінансового моніторингу (його уповноваженої посадової особи) про застосування штрафних санкцій у встановлений строк воно (вона) </a:t>
            </a:r>
            <a:r>
              <a:rPr lang="uk-UA" sz="1400" b="1" dirty="0"/>
              <a:t>передається</a:t>
            </a:r>
            <a:r>
              <a:rPr lang="uk-UA" sz="1400" dirty="0"/>
              <a:t> суб’єктом державного фінансового моніторингу </a:t>
            </a:r>
            <a:r>
              <a:rPr lang="uk-UA" sz="1400" b="1" dirty="0"/>
              <a:t>до органів державної виконавчої служби для примусового виконання</a:t>
            </a:r>
            <a:r>
              <a:rPr lang="uk-UA" sz="1400" dirty="0"/>
              <a:t>.</a:t>
            </a:r>
          </a:p>
          <a:p>
            <a:pPr algn="just"/>
            <a:r>
              <a:rPr lang="uk-UA" sz="1400" dirty="0" smtClean="0"/>
              <a:t>	</a:t>
            </a:r>
            <a:r>
              <a:rPr lang="uk-UA" sz="1400" b="1" dirty="0" smtClean="0"/>
              <a:t>Оскарження</a:t>
            </a:r>
            <a:r>
              <a:rPr lang="uk-UA" sz="1400" dirty="0" smtClean="0"/>
              <a:t> </a:t>
            </a:r>
            <a:r>
              <a:rPr lang="uk-UA" sz="1400" dirty="0"/>
              <a:t>рішення (постанови) суб’єкта державного фінансового моніторингу (його уповноваженої посадової особи) про застосування до </a:t>
            </a:r>
            <a:r>
              <a:rPr lang="uk-UA" sz="1400" dirty="0" smtClean="0"/>
              <a:t>СПФМ </a:t>
            </a:r>
            <a:r>
              <a:rPr lang="uk-UA" sz="1400" dirty="0"/>
              <a:t>штрафних санкцій, передбачених цією статтею, </a:t>
            </a:r>
            <a:r>
              <a:rPr lang="uk-UA" sz="1400" b="1" dirty="0"/>
              <a:t>здійснюється в судовому порядку </a:t>
            </a:r>
            <a:r>
              <a:rPr lang="uk-UA" sz="1400" dirty="0"/>
              <a:t>виключно з метою встановлення законності прийняття такого рішення (постанови) та </a:t>
            </a:r>
            <a:r>
              <a:rPr lang="uk-UA" sz="1400" b="1" dirty="0"/>
              <a:t>не зупиняє виконання </a:t>
            </a:r>
            <a:r>
              <a:rPr lang="uk-UA" sz="1400" b="1" dirty="0" smtClean="0"/>
              <a:t>СПФМ застосованої </a:t>
            </a:r>
            <a:r>
              <a:rPr lang="uk-UA" sz="1400" b="1" dirty="0"/>
              <a:t>санкції</a:t>
            </a:r>
            <a:r>
              <a:rPr lang="uk-UA" sz="1400" dirty="0" smtClean="0"/>
              <a:t>.</a:t>
            </a:r>
          </a:p>
          <a:p>
            <a:pPr algn="just"/>
            <a:endParaRPr lang="ru-RU" dirty="0"/>
          </a:p>
          <a:p>
            <a:pPr algn="r"/>
            <a:r>
              <a:rPr lang="ru-RU" i="1" dirty="0" smtClean="0"/>
              <a:t>(</a:t>
            </a:r>
            <a:r>
              <a:rPr lang="ru-RU" i="1" dirty="0" err="1" smtClean="0"/>
              <a:t>частина</a:t>
            </a:r>
            <a:r>
              <a:rPr lang="ru-RU" i="1" dirty="0" smtClean="0"/>
              <a:t> 9 </a:t>
            </a:r>
            <a:r>
              <a:rPr lang="ru-RU" i="1" dirty="0" err="1" smtClean="0"/>
              <a:t>статті</a:t>
            </a:r>
            <a:r>
              <a:rPr lang="ru-RU" i="1" dirty="0" smtClean="0"/>
              <a:t> 24 Нового Закону)</a:t>
            </a:r>
            <a:endParaRPr lang="uk-UA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9269" y="26774"/>
            <a:ext cx="2346415" cy="1313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25486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700" b="1" dirty="0" smtClean="0">
                <a:solidFill>
                  <a:schemeClr val="tx2">
                    <a:lumMod val="75000"/>
                  </a:schemeClr>
                </a:solidFill>
              </a:rPr>
              <a:t>Санкції (термін давності)</a:t>
            </a:r>
            <a:endParaRPr lang="ru-RU" sz="37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39019" y="1582340"/>
            <a:ext cx="81369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 smtClean="0"/>
              <a:t>	</a:t>
            </a:r>
            <a:r>
              <a:rPr lang="ru-RU" b="1" dirty="0" err="1" smtClean="0"/>
              <a:t>Санкції</a:t>
            </a:r>
            <a:r>
              <a:rPr lang="ru-RU" dirty="0" smtClean="0"/>
              <a:t> </a:t>
            </a:r>
            <a:r>
              <a:rPr lang="ru-RU" dirty="0"/>
              <a:t>до </a:t>
            </a:r>
            <a:r>
              <a:rPr lang="ru-RU" dirty="0" smtClean="0"/>
              <a:t>СПФМ, </a:t>
            </a:r>
            <a:r>
              <a:rPr lang="ru-RU" dirty="0" err="1"/>
              <a:t>передбачені</a:t>
            </a:r>
            <a:r>
              <a:rPr lang="ru-RU" dirty="0"/>
              <a:t> </a:t>
            </a:r>
            <a:r>
              <a:rPr lang="ru-RU" dirty="0" err="1"/>
              <a:t>цією</a:t>
            </a:r>
            <a:r>
              <a:rPr lang="ru-RU" dirty="0"/>
              <a:t> </a:t>
            </a:r>
            <a:r>
              <a:rPr lang="ru-RU" dirty="0" err="1"/>
              <a:t>статтею</a:t>
            </a:r>
            <a:r>
              <a:rPr lang="ru-RU" dirty="0"/>
              <a:t>, </a:t>
            </a:r>
            <a:r>
              <a:rPr lang="ru-RU" b="1" dirty="0" err="1"/>
              <a:t>застосовуються</a:t>
            </a:r>
            <a:r>
              <a:rPr lang="ru-RU" dirty="0"/>
              <a:t> </a:t>
            </a:r>
            <a:r>
              <a:rPr lang="ru-RU" dirty="0" err="1"/>
              <a:t>суб’єктами</a:t>
            </a:r>
            <a:r>
              <a:rPr lang="ru-RU" dirty="0"/>
              <a:t> державного </a:t>
            </a:r>
            <a:r>
              <a:rPr lang="ru-RU" dirty="0" err="1"/>
              <a:t>фінансового</a:t>
            </a:r>
            <a:r>
              <a:rPr lang="ru-RU" dirty="0"/>
              <a:t> </a:t>
            </a:r>
            <a:r>
              <a:rPr lang="ru-RU" dirty="0" err="1"/>
              <a:t>моніторингу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відповідно</a:t>
            </a:r>
            <a:r>
              <a:rPr lang="ru-RU" dirty="0"/>
              <a:t> до </a:t>
            </a:r>
            <a:r>
              <a:rPr lang="ru-RU" dirty="0" err="1"/>
              <a:t>цього</a:t>
            </a:r>
            <a:r>
              <a:rPr lang="ru-RU" dirty="0"/>
              <a:t> Закону </a:t>
            </a:r>
            <a:r>
              <a:rPr lang="ru-RU" dirty="0" err="1"/>
              <a:t>здійснюють</a:t>
            </a:r>
            <a:r>
              <a:rPr lang="ru-RU" dirty="0"/>
              <a:t> </a:t>
            </a:r>
            <a:r>
              <a:rPr lang="ru-RU" dirty="0" err="1"/>
              <a:t>функції</a:t>
            </a:r>
            <a:r>
              <a:rPr lang="ru-RU" dirty="0"/>
              <a:t> з державного </a:t>
            </a:r>
            <a:r>
              <a:rPr lang="ru-RU" dirty="0" err="1"/>
              <a:t>регулювання</a:t>
            </a:r>
            <a:r>
              <a:rPr lang="ru-RU" dirty="0"/>
              <a:t> і </a:t>
            </a:r>
            <a:r>
              <a:rPr lang="ru-RU" dirty="0" err="1"/>
              <a:t>нагляду</a:t>
            </a:r>
            <a:r>
              <a:rPr lang="ru-RU" dirty="0"/>
              <a:t> за </a:t>
            </a:r>
            <a:r>
              <a:rPr lang="ru-RU" dirty="0" smtClean="0"/>
              <a:t>СПФМ, </a:t>
            </a:r>
            <a:r>
              <a:rPr lang="ru-RU" b="1" dirty="0" err="1">
                <a:solidFill>
                  <a:srgbClr val="00B050"/>
                </a:solidFill>
              </a:rPr>
              <a:t>протягом</a:t>
            </a:r>
            <a:r>
              <a:rPr lang="ru-RU" b="1" dirty="0">
                <a:solidFill>
                  <a:srgbClr val="00B050"/>
                </a:solidFill>
              </a:rPr>
              <a:t> шести </a:t>
            </a:r>
            <a:r>
              <a:rPr lang="ru-RU" b="1" dirty="0" err="1">
                <a:solidFill>
                  <a:srgbClr val="00B050"/>
                </a:solidFill>
              </a:rPr>
              <a:t>місяців</a:t>
            </a:r>
            <a:r>
              <a:rPr lang="ru-RU" b="1" dirty="0">
                <a:solidFill>
                  <a:srgbClr val="00B050"/>
                </a:solidFill>
              </a:rPr>
              <a:t> з дня </a:t>
            </a:r>
            <a:r>
              <a:rPr lang="ru-RU" b="1" dirty="0" err="1">
                <a:solidFill>
                  <a:srgbClr val="00B050"/>
                </a:solidFill>
              </a:rPr>
              <a:t>виявлення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порушення</a:t>
            </a:r>
            <a:r>
              <a:rPr lang="ru-RU" b="1" dirty="0">
                <a:solidFill>
                  <a:srgbClr val="00B050"/>
                </a:solidFill>
              </a:rPr>
              <a:t>, але не </a:t>
            </a:r>
            <a:r>
              <a:rPr lang="ru-RU" b="1" dirty="0" err="1">
                <a:solidFill>
                  <a:srgbClr val="00B050"/>
                </a:solidFill>
              </a:rPr>
              <a:t>пізніше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ніж</a:t>
            </a:r>
            <a:r>
              <a:rPr lang="ru-RU" b="1" dirty="0">
                <a:solidFill>
                  <a:srgbClr val="00B050"/>
                </a:solidFill>
              </a:rPr>
              <a:t> через три роки з дня </a:t>
            </a:r>
            <a:r>
              <a:rPr lang="ru-RU" b="1" dirty="0" err="1">
                <a:solidFill>
                  <a:srgbClr val="00B050"/>
                </a:solidFill>
              </a:rPr>
              <a:t>його</a:t>
            </a:r>
            <a:r>
              <a:rPr lang="ru-RU" b="1" dirty="0">
                <a:solidFill>
                  <a:srgbClr val="00B050"/>
                </a:solidFill>
              </a:rPr>
              <a:t> </a:t>
            </a:r>
            <a:r>
              <a:rPr lang="ru-RU" b="1" dirty="0" err="1">
                <a:solidFill>
                  <a:srgbClr val="00B050"/>
                </a:solidFill>
              </a:rPr>
              <a:t>вчинення</a:t>
            </a:r>
            <a:r>
              <a:rPr lang="ru-RU" dirty="0"/>
              <a:t>, у порядку, </a:t>
            </a:r>
            <a:r>
              <a:rPr lang="ru-RU" dirty="0" err="1"/>
              <a:t>встановленому</a:t>
            </a:r>
            <a:r>
              <a:rPr lang="ru-RU" dirty="0"/>
              <a:t> </a:t>
            </a:r>
            <a:r>
              <a:rPr lang="ru-RU" dirty="0" err="1"/>
              <a:t>відповідним</a:t>
            </a:r>
            <a:r>
              <a:rPr lang="ru-RU" dirty="0"/>
              <a:t> </a:t>
            </a:r>
            <a:r>
              <a:rPr lang="ru-RU" dirty="0" err="1"/>
              <a:t>суб’єктом</a:t>
            </a:r>
            <a:r>
              <a:rPr lang="ru-RU" dirty="0"/>
              <a:t> державного </a:t>
            </a:r>
            <a:r>
              <a:rPr lang="ru-RU" dirty="0" err="1"/>
              <a:t>фінансового</a:t>
            </a:r>
            <a:r>
              <a:rPr lang="ru-RU" dirty="0"/>
              <a:t> </a:t>
            </a:r>
            <a:r>
              <a:rPr lang="ru-RU" dirty="0" err="1"/>
              <a:t>моніторингу</a:t>
            </a:r>
            <a:r>
              <a:rPr lang="ru-RU" dirty="0" smtClean="0"/>
              <a:t>.</a:t>
            </a:r>
          </a:p>
          <a:p>
            <a:pPr algn="just"/>
            <a:endParaRPr lang="ru-RU" dirty="0"/>
          </a:p>
          <a:p>
            <a:pPr algn="r"/>
            <a:r>
              <a:rPr lang="ru-RU" i="1" dirty="0" smtClean="0"/>
              <a:t>(</a:t>
            </a:r>
            <a:r>
              <a:rPr lang="ru-RU" i="1" dirty="0" err="1" smtClean="0"/>
              <a:t>частина</a:t>
            </a:r>
            <a:r>
              <a:rPr lang="ru-RU" i="1" dirty="0" smtClean="0"/>
              <a:t> 8 </a:t>
            </a:r>
            <a:r>
              <a:rPr lang="ru-RU" i="1" dirty="0" err="1" smtClean="0"/>
              <a:t>статті</a:t>
            </a:r>
            <a:r>
              <a:rPr lang="ru-RU" i="1" dirty="0" smtClean="0"/>
              <a:t> 24 Нового Закону)</a:t>
            </a:r>
            <a:endParaRPr lang="uk-UA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16632"/>
            <a:ext cx="2269020" cy="1259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52276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uk-UA" sz="3400" b="1" dirty="0" smtClean="0">
                <a:solidFill>
                  <a:schemeClr val="tx2">
                    <a:lumMod val="75000"/>
                  </a:schemeClr>
                </a:solidFill>
              </a:rPr>
              <a:t>Санкції (дія Закону в часі)</a:t>
            </a:r>
            <a:endParaRPr lang="ru-RU" sz="3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Прямоугольник 2"/>
          <p:cNvSpPr/>
          <p:nvPr/>
        </p:nvSpPr>
        <p:spPr>
          <a:xfrm>
            <a:off x="439019" y="1582340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dirty="0"/>
              <a:t>	</a:t>
            </a:r>
            <a:r>
              <a:rPr lang="uk-UA" dirty="0" smtClean="0"/>
              <a:t>СПФМ, </a:t>
            </a:r>
            <a:r>
              <a:rPr lang="uk-UA" dirty="0"/>
              <a:t>який вчинив </a:t>
            </a:r>
            <a:r>
              <a:rPr lang="uk-UA" b="1" dirty="0"/>
              <a:t>порушення Закону України "Про запобігання та протидію легалізації (відмиванню) доходів, одержаних злочинним шляхом, або фінансуванню тероризму" </a:t>
            </a:r>
            <a:r>
              <a:rPr lang="uk-UA" dirty="0"/>
              <a:t>та/або нормативно-правових актів, що регулюють діяльність у сфері запобігання та протидії легалізації (відмиванню) доходів, одержаних злочинним шляхом, </a:t>
            </a:r>
            <a:r>
              <a:rPr lang="uk-UA" b="1" dirty="0"/>
              <a:t>підлягає відповідальності на підставі закону, що діяв </a:t>
            </a:r>
            <a:r>
              <a:rPr lang="uk-UA" b="1" dirty="0">
                <a:solidFill>
                  <a:srgbClr val="00B050"/>
                </a:solidFill>
              </a:rPr>
              <a:t>під час вчинення</a:t>
            </a:r>
            <a:r>
              <a:rPr lang="uk-UA" b="1" dirty="0"/>
              <a:t> такого порушення </a:t>
            </a:r>
            <a:r>
              <a:rPr lang="uk-UA" dirty="0"/>
              <a:t>(крім випадків, коли цим Законом пом’якшено або скасовано відповідальність за порушення вимог законодавства, що діяло на момент вчинення порушення).</a:t>
            </a:r>
          </a:p>
          <a:p>
            <a:pPr algn="just"/>
            <a:r>
              <a:rPr lang="uk-UA" dirty="0" smtClean="0"/>
              <a:t>	</a:t>
            </a:r>
            <a:r>
              <a:rPr lang="uk-UA" b="1" dirty="0" smtClean="0"/>
              <a:t>Рішення </a:t>
            </a:r>
            <a:r>
              <a:rPr lang="uk-UA" b="1" dirty="0"/>
              <a:t>про застосування </a:t>
            </a:r>
            <a:r>
              <a:rPr lang="uk-UA" dirty="0"/>
              <a:t>до </a:t>
            </a:r>
            <a:r>
              <a:rPr lang="uk-UA" dirty="0" smtClean="0"/>
              <a:t>СПФМ </a:t>
            </a:r>
            <a:r>
              <a:rPr lang="uk-UA" b="1" dirty="0"/>
              <a:t>санкцій</a:t>
            </a:r>
            <a:r>
              <a:rPr lang="uk-UA" dirty="0"/>
              <a:t> </a:t>
            </a:r>
            <a:r>
              <a:rPr lang="uk-UA" b="1" dirty="0"/>
              <a:t>приймається</a:t>
            </a:r>
            <a:r>
              <a:rPr lang="uk-UA" dirty="0"/>
              <a:t> суб’єктом державного фінансового </a:t>
            </a:r>
            <a:r>
              <a:rPr lang="uk-UA" dirty="0" smtClean="0"/>
              <a:t>моніторингу </a:t>
            </a:r>
            <a:r>
              <a:rPr lang="uk-UA" b="1" dirty="0" smtClean="0"/>
              <a:t>у</a:t>
            </a:r>
            <a:r>
              <a:rPr lang="uk-UA" dirty="0" smtClean="0"/>
              <a:t> </a:t>
            </a:r>
            <a:r>
              <a:rPr lang="uk-UA" dirty="0"/>
              <a:t>визначеному законодавством </a:t>
            </a:r>
            <a:r>
              <a:rPr lang="uk-UA" b="1" dirty="0"/>
              <a:t>порядку</a:t>
            </a:r>
            <a:r>
              <a:rPr lang="uk-UA" dirty="0"/>
              <a:t>, </a:t>
            </a:r>
            <a:r>
              <a:rPr lang="uk-UA" b="1" dirty="0"/>
              <a:t>що діє </a:t>
            </a:r>
            <a:r>
              <a:rPr lang="uk-UA" b="1" dirty="0">
                <a:solidFill>
                  <a:srgbClr val="00B050"/>
                </a:solidFill>
              </a:rPr>
              <a:t>під час прийняття </a:t>
            </a:r>
            <a:r>
              <a:rPr lang="uk-UA" b="1" dirty="0"/>
              <a:t>відповідного рішення</a:t>
            </a:r>
            <a:r>
              <a:rPr lang="uk-UA" dirty="0"/>
              <a:t>.</a:t>
            </a:r>
          </a:p>
          <a:p>
            <a:pPr algn="just"/>
            <a:endParaRPr lang="ru-RU" dirty="0"/>
          </a:p>
          <a:p>
            <a:pPr algn="r"/>
            <a:r>
              <a:rPr lang="ru-RU" i="1" dirty="0" smtClean="0"/>
              <a:t>(пункт 1 </a:t>
            </a:r>
            <a:r>
              <a:rPr lang="ru-RU" i="1" dirty="0" err="1" smtClean="0"/>
              <a:t>Прикінцевих</a:t>
            </a:r>
            <a:r>
              <a:rPr lang="ru-RU" i="1" dirty="0" smtClean="0"/>
              <a:t> </a:t>
            </a:r>
            <a:r>
              <a:rPr lang="ru-RU" i="1" dirty="0" err="1" smtClean="0"/>
              <a:t>положень</a:t>
            </a:r>
            <a:r>
              <a:rPr lang="ru-RU" i="1" dirty="0" smtClean="0"/>
              <a:t> Нового Закону)</a:t>
            </a:r>
            <a:endParaRPr lang="uk-UA" i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16632"/>
            <a:ext cx="2269020" cy="12597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0184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Кримінальна відповідальність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302296" y="1484784"/>
            <a:ext cx="8446168" cy="5258964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defRPr/>
            </a:pPr>
            <a:r>
              <a:rPr lang="uk-UA" sz="2000" b="1" dirty="0" smtClean="0"/>
              <a:t>Умисне </a:t>
            </a:r>
            <a:r>
              <a:rPr lang="uk-UA" sz="2000" b="1" dirty="0"/>
              <a:t>неподання</a:t>
            </a:r>
            <a:r>
              <a:rPr lang="uk-UA" sz="2000" b="1" dirty="0" smtClean="0"/>
              <a:t>, несвоєчасне подання або </a:t>
            </a:r>
            <a:r>
              <a:rPr lang="uk-UA" sz="2000" b="1" dirty="0"/>
              <a:t>подання </a:t>
            </a:r>
            <a:r>
              <a:rPr lang="uk-UA" sz="2000" b="1" dirty="0" smtClean="0"/>
              <a:t>недостовірної </a:t>
            </a:r>
            <a:r>
              <a:rPr lang="uk-UA" sz="2000" b="1" dirty="0"/>
              <a:t>інформації</a:t>
            </a:r>
            <a:r>
              <a:rPr lang="uk-UA" sz="2000" dirty="0"/>
              <a:t> про фінансові операції</a:t>
            </a:r>
            <a:r>
              <a:rPr lang="uk-UA" sz="2000" dirty="0" smtClean="0"/>
              <a:t>, </a:t>
            </a:r>
            <a:r>
              <a:rPr lang="uk-UA" sz="2000" dirty="0"/>
              <a:t>що </a:t>
            </a:r>
            <a:r>
              <a:rPr lang="uk-UA" sz="2000" dirty="0" smtClean="0"/>
              <a:t>підлягають фінансовому моніторингу, Держфінмоніторингу, якщо такі діяння заподіяли </a:t>
            </a:r>
            <a:r>
              <a:rPr lang="uk-UA" sz="2000" b="1" dirty="0" smtClean="0"/>
              <a:t>істотну шкоду</a:t>
            </a:r>
            <a:r>
              <a:rPr lang="uk-UA" sz="2000" dirty="0" smtClean="0"/>
              <a:t> охоронюваним законом правам, свободам чи інтересам громадян, юридичних осіб, держави, -</a:t>
            </a:r>
            <a:r>
              <a:rPr lang="en-US" sz="2000" dirty="0" smtClean="0"/>
              <a:t> </a:t>
            </a:r>
            <a:r>
              <a:rPr lang="uk-UA" sz="2000" i="1" dirty="0" smtClean="0"/>
              <a:t>караються</a:t>
            </a:r>
            <a:r>
              <a:rPr lang="uk-UA" sz="2000" dirty="0" smtClean="0"/>
              <a:t> </a:t>
            </a:r>
            <a:r>
              <a:rPr lang="uk-UA" sz="2000" b="1" dirty="0" smtClean="0"/>
              <a:t>штрафом</a:t>
            </a:r>
            <a:r>
              <a:rPr lang="uk-UA" sz="2000" dirty="0" smtClean="0"/>
              <a:t> </a:t>
            </a:r>
            <a:r>
              <a:rPr lang="uk-UA" sz="2000" b="1" dirty="0" smtClean="0"/>
              <a:t>від 1000 до 2000 </a:t>
            </a:r>
            <a:r>
              <a:rPr lang="uk-UA" sz="2000" b="1" dirty="0" err="1" smtClean="0"/>
              <a:t>н.м.д.г</a:t>
            </a:r>
            <a:r>
              <a:rPr lang="uk-UA" sz="2000" b="1" dirty="0" smtClean="0"/>
              <a:t>. </a:t>
            </a:r>
            <a:r>
              <a:rPr lang="uk-UA" sz="2000" dirty="0" smtClean="0"/>
              <a:t>з позбавленням права обіймати певні посади або займатися певною діяльністю на строк до </a:t>
            </a:r>
            <a:r>
              <a:rPr lang="uk-UA" sz="2000" b="1" dirty="0" smtClean="0"/>
              <a:t>3-х років</a:t>
            </a:r>
            <a:r>
              <a:rPr lang="uk-UA" sz="2000" dirty="0" smtClean="0"/>
              <a:t>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defRPr/>
            </a:pPr>
            <a:r>
              <a:rPr lang="uk-UA" sz="2000" b="1" dirty="0" smtClean="0"/>
              <a:t>Розголошення у будь-якому вигляді інформації</a:t>
            </a:r>
            <a:r>
              <a:rPr lang="uk-UA" sz="2000" dirty="0" smtClean="0"/>
              <a:t>, яка відповідно до закону надається Держфінмоніторингу, якщо такі дії заподіяли </a:t>
            </a:r>
            <a:r>
              <a:rPr lang="uk-UA" sz="2000" b="1" dirty="0" smtClean="0"/>
              <a:t>істотну шкоду </a:t>
            </a:r>
            <a:r>
              <a:rPr lang="uk-UA" sz="2000" dirty="0" smtClean="0"/>
              <a:t>охоронюваним законом правам, свободам чи інтересам громадян, юридичних осіб, держави, - </a:t>
            </a:r>
            <a:r>
              <a:rPr lang="uk-UA" sz="2000" i="1" dirty="0" smtClean="0"/>
              <a:t>карається</a:t>
            </a:r>
            <a:r>
              <a:rPr lang="uk-UA" sz="2000" dirty="0" smtClean="0"/>
              <a:t> </a:t>
            </a:r>
            <a:r>
              <a:rPr lang="uk-UA" sz="2000" b="1" dirty="0" smtClean="0"/>
              <a:t>штрафом від 3000 до 5000 </a:t>
            </a:r>
            <a:r>
              <a:rPr lang="uk-UA" sz="2000" b="1" dirty="0" err="1" smtClean="0"/>
              <a:t>н.м.д.г</a:t>
            </a:r>
            <a:r>
              <a:rPr lang="uk-UA" sz="2000" b="1" dirty="0" smtClean="0"/>
              <a:t>. </a:t>
            </a:r>
            <a:r>
              <a:rPr lang="uk-UA" sz="2000" dirty="0" smtClean="0"/>
              <a:t>з позбавленням права обіймати певні посади або займатися певною діяльністю на строк до </a:t>
            </a:r>
            <a:r>
              <a:rPr lang="uk-UA" sz="2000" b="1" dirty="0" smtClean="0"/>
              <a:t>3-х років</a:t>
            </a:r>
            <a:r>
              <a:rPr lang="ru-RU" sz="2000" dirty="0" smtClean="0"/>
              <a:t>.</a:t>
            </a:r>
            <a:endParaRPr lang="uk-UA" sz="2000" dirty="0" smtClean="0"/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endParaRPr lang="uk-UA" sz="2000" dirty="0" smtClean="0"/>
          </a:p>
          <a:p>
            <a:pPr algn="just">
              <a:lnSpc>
                <a:spcPct val="85000"/>
              </a:lnSpc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endParaRPr lang="uk-UA" sz="2000" dirty="0" smtClean="0"/>
          </a:p>
          <a:p>
            <a:pPr algn="just">
              <a:buNone/>
            </a:pPr>
            <a:endParaRPr lang="uk-UA" sz="1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C:\Users\Igor\Desktop\129069137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6522"/>
            <a:ext cx="1403648" cy="12414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8105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</a:rPr>
              <a:t>Приведення у відповідність</a:t>
            </a:r>
            <a:br>
              <a:rPr lang="uk-UA" sz="3600" b="1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</a:rPr>
              <a:t>підзаконної бази</a:t>
            </a:r>
            <a:endParaRPr lang="ru-RU" sz="36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r>
              <a:rPr lang="uk-UA" sz="2000" dirty="0" smtClean="0"/>
              <a:t>Кабінет Міністрів України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r>
              <a:rPr lang="uk-UA" sz="2000" dirty="0" smtClean="0"/>
              <a:t>Міністерство фінансів України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r>
              <a:rPr lang="uk-UA" sz="2000" dirty="0" smtClean="0"/>
              <a:t>Держфінмоніторинг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r>
              <a:rPr lang="uk-UA" sz="2000" dirty="0"/>
              <a:t>і</a:t>
            </a:r>
            <a:r>
              <a:rPr lang="uk-UA" sz="2000" dirty="0" smtClean="0"/>
              <a:t>нші </a:t>
            </a:r>
            <a:r>
              <a:rPr lang="uk-UA" sz="2000" dirty="0" err="1"/>
              <a:t>с</a:t>
            </a:r>
            <a:r>
              <a:rPr lang="uk-UA" sz="2000" dirty="0" err="1" smtClean="0"/>
              <a:t>уб</a:t>
            </a:r>
            <a:r>
              <a:rPr lang="en-US" sz="2000" dirty="0" smtClean="0"/>
              <a:t>’</a:t>
            </a:r>
            <a:r>
              <a:rPr lang="uk-UA" sz="2000" dirty="0" err="1" smtClean="0"/>
              <a:t>єкти</a:t>
            </a:r>
            <a:r>
              <a:rPr lang="uk-UA" sz="2000" dirty="0" smtClean="0"/>
              <a:t> державного фінансового моніторингу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r>
              <a:rPr lang="uk-UA" sz="2000" dirty="0"/>
              <a:t>п</a:t>
            </a:r>
            <a:r>
              <a:rPr lang="uk-UA" sz="2000" dirty="0" smtClean="0"/>
              <a:t>равоохоронні органи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endParaRPr lang="uk-UA" sz="2000" dirty="0" smtClean="0"/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endParaRPr lang="uk-UA" sz="2000" dirty="0"/>
          </a:p>
          <a:p>
            <a:pPr algn="just">
              <a:spcBef>
                <a:spcPts val="0"/>
              </a:spcBef>
              <a:spcAft>
                <a:spcPts val="1800"/>
              </a:spcAft>
              <a:defRPr/>
            </a:pPr>
            <a:endParaRPr lang="uk-UA" sz="2000" dirty="0"/>
          </a:p>
          <a:p>
            <a:pPr marL="0" indent="0" algn="ctr">
              <a:spcBef>
                <a:spcPts val="0"/>
              </a:spcBef>
              <a:spcAft>
                <a:spcPts val="1800"/>
              </a:spcAft>
              <a:buNone/>
              <a:defRPr/>
            </a:pPr>
            <a:r>
              <a:rPr lang="uk-UA" sz="3600" b="1" dirty="0" smtClean="0">
                <a:solidFill>
                  <a:srgbClr val="FF0000"/>
                </a:solidFill>
              </a:rPr>
              <a:t>6 травня 2015 року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uk-UA" sz="1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68" y="142852"/>
            <a:ext cx="1857388" cy="1212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584" y="4077072"/>
            <a:ext cx="5544616" cy="1815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2835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b="1" dirty="0" smtClean="0">
                <a:solidFill>
                  <a:schemeClr val="bg2"/>
                </a:solidFill>
              </a:rPr>
              <a:t>«Гаряча лінія» </a:t>
            </a:r>
            <a:br>
              <a:rPr lang="uk-UA" sz="4000" b="1" dirty="0" smtClean="0">
                <a:solidFill>
                  <a:schemeClr val="bg2"/>
                </a:solidFill>
              </a:rPr>
            </a:br>
            <a:r>
              <a:rPr lang="uk-UA" sz="4000" b="1" dirty="0" smtClean="0">
                <a:solidFill>
                  <a:schemeClr val="bg2"/>
                </a:solidFill>
              </a:rPr>
              <a:t>Держфінмоніторингу</a:t>
            </a:r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/>
          <a:lstStyle/>
          <a:p>
            <a:pPr algn="just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r>
              <a:rPr lang="uk-UA" sz="1800" b="1" dirty="0" smtClean="0"/>
              <a:t>Організація фінансового моніторингу </a:t>
            </a:r>
            <a:r>
              <a:rPr lang="ru-RU" sz="1800" b="1" dirty="0" smtClean="0"/>
              <a:t>: 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ru-RU" sz="1600" b="1" dirty="0" smtClean="0"/>
              <a:t>	</a:t>
            </a:r>
            <a:r>
              <a:rPr lang="ru-RU" sz="1800" dirty="0" smtClean="0"/>
              <a:t>(044) 594-16-32, 594-16-33, 594-16-54, 594-16-80</a:t>
            </a:r>
            <a:endParaRPr lang="uk-UA" sz="1800" dirty="0" smtClean="0"/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r>
              <a:rPr lang="uk-UA" sz="1800" b="1" dirty="0" smtClean="0"/>
              <a:t>Взяття на облік повідомлень про фінансові операції, одержаних Держфінмоніторингом на паперових носіях</a:t>
            </a:r>
            <a:r>
              <a:rPr lang="ru-RU" sz="1800" b="1" dirty="0" smtClean="0"/>
              <a:t>: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ru-RU" sz="1600" b="1" dirty="0" smtClean="0"/>
              <a:t>	</a:t>
            </a:r>
            <a:r>
              <a:rPr lang="ru-RU" sz="1800" dirty="0" smtClean="0"/>
              <a:t>(044) 594-16-20</a:t>
            </a:r>
            <a:endParaRPr lang="uk-UA" sz="1800" dirty="0" smtClean="0"/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r>
              <a:rPr lang="uk-UA" sz="1800" b="1" dirty="0" smtClean="0">
                <a:solidFill>
                  <a:srgbClr val="FF0000"/>
                </a:solidFill>
              </a:rPr>
              <a:t>Правове забезпечення системи фінансового моніторингу</a:t>
            </a:r>
            <a:r>
              <a:rPr lang="ru-RU" sz="1800" b="1" dirty="0" smtClean="0">
                <a:solidFill>
                  <a:srgbClr val="FF0000"/>
                </a:solidFill>
              </a:rPr>
              <a:t>: 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ru-RU" sz="1600" b="1" dirty="0" smtClean="0"/>
              <a:t>	</a:t>
            </a:r>
            <a:r>
              <a:rPr lang="ru-RU" sz="1800" dirty="0" smtClean="0">
                <a:solidFill>
                  <a:srgbClr val="FF0000"/>
                </a:solidFill>
              </a:rPr>
              <a:t>(044) 594-16-47, 594-16-49</a:t>
            </a:r>
          </a:p>
          <a:p>
            <a:pPr algn="r">
              <a:spcBef>
                <a:spcPts val="0"/>
              </a:spcBef>
              <a:spcAft>
                <a:spcPts val="1200"/>
              </a:spcAft>
              <a:buClr>
                <a:schemeClr val="tx1"/>
              </a:buClr>
              <a:buSzPct val="70000"/>
              <a:buNone/>
              <a:defRPr/>
            </a:pPr>
            <a:r>
              <a:rPr lang="uk-UA" sz="1800" dirty="0" smtClean="0">
                <a:solidFill>
                  <a:srgbClr val="FF0000"/>
                </a:solidFill>
              </a:rPr>
              <a:t>Понеділок - п’ятниця </a:t>
            </a:r>
            <a:r>
              <a:rPr lang="ru-RU" sz="1800" dirty="0" smtClean="0">
                <a:solidFill>
                  <a:srgbClr val="FF0000"/>
                </a:solidFill>
              </a:rPr>
              <a:t>(10.00 - 12.00)</a:t>
            </a:r>
          </a:p>
          <a:p>
            <a:pPr algn="just">
              <a:lnSpc>
                <a:spcPct val="85000"/>
              </a:lnSpc>
              <a:spcAft>
                <a:spcPts val="0"/>
              </a:spcAft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r>
              <a:rPr lang="uk-UA" sz="1800" b="1" dirty="0" smtClean="0"/>
              <a:t>Обробка повідомлень про фінансові операції, що можуть бути пов’язані з фінансуванням тероризму або щодо учасників яких застосовано міжнародні санкції, або зупинені операції</a:t>
            </a:r>
            <a:r>
              <a:rPr lang="ru-RU" sz="1800" b="1" dirty="0" smtClean="0"/>
              <a:t>:</a:t>
            </a:r>
          </a:p>
          <a:p>
            <a:pPr indent="19050" algn="just">
              <a:lnSpc>
                <a:spcPct val="85000"/>
              </a:lnSpc>
              <a:buClr>
                <a:schemeClr val="tx1"/>
              </a:buClr>
              <a:buSzPct val="70000"/>
              <a:buNone/>
              <a:defRPr/>
            </a:pPr>
            <a:r>
              <a:rPr lang="ru-RU" sz="1800" dirty="0" smtClean="0"/>
              <a:t>(044) 594-16-64</a:t>
            </a:r>
          </a:p>
          <a:p>
            <a:pPr algn="r">
              <a:buNone/>
            </a:pPr>
            <a:r>
              <a:rPr lang="uk-UA" sz="1800" dirty="0" smtClean="0"/>
              <a:t>Щоденно</a:t>
            </a:r>
            <a:r>
              <a:rPr lang="ru-RU" sz="1800" dirty="0" smtClean="0"/>
              <a:t> (9.00 - 18.00)</a:t>
            </a:r>
          </a:p>
          <a:p>
            <a:pPr algn="just">
              <a:lnSpc>
                <a:spcPct val="85000"/>
              </a:lnSpc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endParaRPr lang="ru-RU" sz="2000" dirty="0" smtClean="0"/>
          </a:p>
          <a:p>
            <a:pPr algn="just">
              <a:lnSpc>
                <a:spcPct val="85000"/>
              </a:lnSpc>
              <a:buClr>
                <a:schemeClr val="tx1"/>
              </a:buClr>
              <a:buSzPct val="70000"/>
              <a:buFont typeface="Wingdings" pitchFamily="2" charset="2"/>
              <a:buChar char="q"/>
              <a:defRPr/>
            </a:pPr>
            <a:endParaRPr lang="uk-UA" sz="2000" dirty="0" smtClean="0"/>
          </a:p>
          <a:p>
            <a:pPr algn="just">
              <a:buNone/>
            </a:pPr>
            <a:endParaRPr lang="uk-UA" sz="1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362" name="Picture 2" descr="C:\Users\Igor\Desktop\аава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16632"/>
            <a:ext cx="2178943" cy="125454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8742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14348" y="2924944"/>
            <a:ext cx="8072438" cy="3096344"/>
          </a:xfrm>
        </p:spPr>
        <p:txBody>
          <a:bodyPr/>
          <a:lstStyle/>
          <a:p>
            <a:pPr eaLnBrk="1" hangingPunct="1"/>
            <a:endParaRPr lang="uk-UA" sz="3600" b="1" dirty="0" smtClean="0"/>
          </a:p>
          <a:p>
            <a:pPr eaLnBrk="1" hangingPunct="1"/>
            <a:r>
              <a:rPr lang="uk-UA" sz="3600" b="1" dirty="0" smtClean="0"/>
              <a:t>Дякую за увагу !</a:t>
            </a:r>
          </a:p>
          <a:p>
            <a:endParaRPr lang="uk-UA" sz="2000" dirty="0" smtClean="0"/>
          </a:p>
          <a:p>
            <a:endParaRPr lang="uk-UA" sz="2000" dirty="0" smtClean="0"/>
          </a:p>
          <a:p>
            <a:r>
              <a:rPr lang="uk-UA" sz="2000" u="sng" dirty="0" smtClean="0"/>
              <a:t> </a:t>
            </a:r>
            <a:endParaRPr lang="uk-UA" sz="2000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285720" cy="3429000"/>
          </a:xfrm>
          <a:prstGeom prst="rect">
            <a:avLst/>
          </a:prstGeom>
          <a:solidFill>
            <a:srgbClr val="020D98"/>
          </a:solidFill>
          <a:ln cmpd="dbl">
            <a:solidFill>
              <a:srgbClr val="020D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3429000"/>
            <a:ext cx="285720" cy="3429000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emblema_n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284986"/>
            <a:ext cx="2290006" cy="2290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285728"/>
            <a:ext cx="972763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5" descr="Держфин_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97" y="111533"/>
            <a:ext cx="2636912" cy="263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">
  <a:themeElements>
    <a:clrScheme name="Презентация2 8">
      <a:dk1>
        <a:srgbClr val="000000"/>
      </a:dk1>
      <a:lt1>
        <a:srgbClr val="FFFFFF"/>
      </a:lt1>
      <a:dk2>
        <a:srgbClr val="999900"/>
      </a:dk2>
      <a:lt2>
        <a:srgbClr val="666600"/>
      </a:lt2>
      <a:accent1>
        <a:srgbClr val="99CC00"/>
      </a:accent1>
      <a:accent2>
        <a:srgbClr val="CCCC66"/>
      </a:accent2>
      <a:accent3>
        <a:srgbClr val="FFFFFF"/>
      </a:accent3>
      <a:accent4>
        <a:srgbClr val="000000"/>
      </a:accent4>
      <a:accent5>
        <a:srgbClr val="CAE2AA"/>
      </a:accent5>
      <a:accent6>
        <a:srgbClr val="B9B95C"/>
      </a:accent6>
      <a:hlink>
        <a:srgbClr val="FFCC00"/>
      </a:hlink>
      <a:folHlink>
        <a:srgbClr val="CC9900"/>
      </a:folHlink>
    </a:clrScheme>
    <a:fontScheme name="Презентация2">
      <a:majorFont>
        <a:latin typeface="Garamond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резентация2 1">
        <a:dk1>
          <a:srgbClr val="006699"/>
        </a:dk1>
        <a:lt1>
          <a:srgbClr val="FFFFFF"/>
        </a:lt1>
        <a:dk2>
          <a:srgbClr val="000000"/>
        </a:dk2>
        <a:lt2>
          <a:srgbClr val="99FF99"/>
        </a:lt2>
        <a:accent1>
          <a:srgbClr val="00CC99"/>
        </a:accent1>
        <a:accent2>
          <a:srgbClr val="009999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008A8A"/>
        </a:accent6>
        <a:hlink>
          <a:srgbClr val="0066FF"/>
        </a:hlink>
        <a:folHlink>
          <a:srgbClr val="989CB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2 2">
        <a:dk1>
          <a:srgbClr val="808000"/>
        </a:dk1>
        <a:lt1>
          <a:srgbClr val="FFFFFF"/>
        </a:lt1>
        <a:dk2>
          <a:srgbClr val="5C271E"/>
        </a:dk2>
        <a:lt2>
          <a:srgbClr val="FFDD89"/>
        </a:lt2>
        <a:accent1>
          <a:srgbClr val="CC6600"/>
        </a:accent1>
        <a:accent2>
          <a:srgbClr val="CC9900"/>
        </a:accent2>
        <a:accent3>
          <a:srgbClr val="B5ACAB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2 3">
        <a:dk1>
          <a:srgbClr val="763B00"/>
        </a:dk1>
        <a:lt1>
          <a:srgbClr val="FFFFFF"/>
        </a:lt1>
        <a:dk2>
          <a:srgbClr val="330000"/>
        </a:dk2>
        <a:lt2>
          <a:srgbClr val="CC9900"/>
        </a:lt2>
        <a:accent1>
          <a:srgbClr val="FFCC00"/>
        </a:accent1>
        <a:accent2>
          <a:srgbClr val="CC3300"/>
        </a:accent2>
        <a:accent3>
          <a:srgbClr val="ADAAAA"/>
        </a:accent3>
        <a:accent4>
          <a:srgbClr val="DADADA"/>
        </a:accent4>
        <a:accent5>
          <a:srgbClr val="FFE2AA"/>
        </a:accent5>
        <a:accent6>
          <a:srgbClr val="B92D00"/>
        </a:accent6>
        <a:hlink>
          <a:srgbClr val="666699"/>
        </a:hlink>
        <a:folHlink>
          <a:srgbClr val="99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2 4">
        <a:dk1>
          <a:srgbClr val="6D3696"/>
        </a:dk1>
        <a:lt1>
          <a:srgbClr val="FFFFFF"/>
        </a:lt1>
        <a:dk2>
          <a:srgbClr val="51255D"/>
        </a:dk2>
        <a:lt2>
          <a:srgbClr val="FFFFCC"/>
        </a:lt2>
        <a:accent1>
          <a:srgbClr val="666699"/>
        </a:accent1>
        <a:accent2>
          <a:srgbClr val="800080"/>
        </a:accent2>
        <a:accent3>
          <a:srgbClr val="B3ACB6"/>
        </a:accent3>
        <a:accent4>
          <a:srgbClr val="DADADA"/>
        </a:accent4>
        <a:accent5>
          <a:srgbClr val="B8B8CA"/>
        </a:accent5>
        <a:accent6>
          <a:srgbClr val="730073"/>
        </a:accent6>
        <a:hlink>
          <a:srgbClr val="CCCC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2 5">
        <a:dk1>
          <a:srgbClr val="CC6600"/>
        </a:dk1>
        <a:lt1>
          <a:srgbClr val="FFFFFF"/>
        </a:lt1>
        <a:dk2>
          <a:srgbClr val="4A553B"/>
        </a:dk2>
        <a:lt2>
          <a:srgbClr val="FFBF1F"/>
        </a:lt2>
        <a:accent1>
          <a:srgbClr val="FFCC00"/>
        </a:accent1>
        <a:accent2>
          <a:srgbClr val="CC9900"/>
        </a:accent2>
        <a:accent3>
          <a:srgbClr val="B1B4AF"/>
        </a:accent3>
        <a:accent4>
          <a:srgbClr val="DADADA"/>
        </a:accent4>
        <a:accent5>
          <a:srgbClr val="FFE2AA"/>
        </a:accent5>
        <a:accent6>
          <a:srgbClr val="B98A00"/>
        </a:accent6>
        <a:hlink>
          <a:srgbClr val="669900"/>
        </a:hlink>
        <a:folHlink>
          <a:srgbClr val="A3A2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резентация2 6">
        <a:dk1>
          <a:srgbClr val="000000"/>
        </a:dk1>
        <a:lt1>
          <a:srgbClr val="FFFFFF"/>
        </a:lt1>
        <a:dk2>
          <a:srgbClr val="666699"/>
        </a:dk2>
        <a:lt2>
          <a:srgbClr val="FFCC00"/>
        </a:lt2>
        <a:accent1>
          <a:srgbClr val="FF9900"/>
        </a:accent1>
        <a:accent2>
          <a:srgbClr val="FF0000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0000"/>
        </a:accent6>
        <a:hlink>
          <a:srgbClr val="666699"/>
        </a:hlink>
        <a:folHlink>
          <a:srgbClr val="99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2 7">
        <a:dk1>
          <a:srgbClr val="000000"/>
        </a:dk1>
        <a:lt1>
          <a:srgbClr val="FFFFFF"/>
        </a:lt1>
        <a:dk2>
          <a:srgbClr val="CC3300"/>
        </a:dk2>
        <a:lt2>
          <a:srgbClr val="66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CC99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резентация2 8">
        <a:dk1>
          <a:srgbClr val="000000"/>
        </a:dk1>
        <a:lt1>
          <a:srgbClr val="FFFFFF"/>
        </a:lt1>
        <a:dk2>
          <a:srgbClr val="999900"/>
        </a:dk2>
        <a:lt2>
          <a:srgbClr val="666600"/>
        </a:lt2>
        <a:accent1>
          <a:srgbClr val="99CC00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B9B95C"/>
        </a:accent6>
        <a:hlink>
          <a:srgbClr val="FFCC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</Template>
  <TotalTime>3646</TotalTime>
  <Words>4656</Words>
  <Application>Microsoft Office PowerPoint</Application>
  <PresentationFormat>Екран (4:3)</PresentationFormat>
  <Paragraphs>330</Paragraphs>
  <Slides>45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45</vt:i4>
      </vt:variant>
      <vt:variant>
        <vt:lpstr>Довільні покази</vt:lpstr>
      </vt:variant>
      <vt:variant>
        <vt:i4>1</vt:i4>
      </vt:variant>
    </vt:vector>
  </HeadingPairs>
  <TitlesOfParts>
    <vt:vector size="47" baseType="lpstr">
      <vt:lpstr>default</vt:lpstr>
      <vt:lpstr>Слайд 1</vt:lpstr>
      <vt:lpstr>ПОСТАТЕЙНИЙ АНАЛІЗ</vt:lpstr>
      <vt:lpstr> Глосарій</vt:lpstr>
      <vt:lpstr>Глосарій</vt:lpstr>
      <vt:lpstr>Глосарій</vt:lpstr>
      <vt:lpstr>Глосарій</vt:lpstr>
      <vt:lpstr>Глосарій</vt:lpstr>
      <vt:lpstr>Глосарій</vt:lpstr>
      <vt:lpstr>Глосарій</vt:lpstr>
      <vt:lpstr>Глосарій</vt:lpstr>
      <vt:lpstr>Глосарій</vt:lpstr>
      <vt:lpstr>Неподання/несвоєчасне подання</vt:lpstr>
      <vt:lpstr>Обов’язки СПФМ (27/26)</vt:lpstr>
      <vt:lpstr>Обов’язки СПФМ</vt:lpstr>
      <vt:lpstr>Обов’язки СПФМ</vt:lpstr>
      <vt:lpstr>Обов’язки СПФМ</vt:lpstr>
      <vt:lpstr>Обов’язки СПФМ</vt:lpstr>
      <vt:lpstr>Обов’язки СПФМ</vt:lpstr>
      <vt:lpstr>Обов’язки СПФМ</vt:lpstr>
      <vt:lpstr>Обов’язки СПФМ</vt:lpstr>
      <vt:lpstr>Високі ризики для СПФМ</vt:lpstr>
      <vt:lpstr>Права, вимоги до СПФМ</vt:lpstr>
      <vt:lpstr>Відповідальний працівник</vt:lpstr>
      <vt:lpstr>Відмова від проведення ФО</vt:lpstr>
      <vt:lpstr>Відмова від проведення ФО</vt:lpstr>
      <vt:lpstr>Фінансовий моніторинг</vt:lpstr>
      <vt:lpstr>Обов’язковий ФМ</vt:lpstr>
      <vt:lpstr>Обов’язковий ФМ</vt:lpstr>
      <vt:lpstr>Внутрішній ФМ</vt:lpstr>
      <vt:lpstr>Внутрішній ФМ</vt:lpstr>
      <vt:lpstr>Що таке підозра ?</vt:lpstr>
      <vt:lpstr>Реєстрація операцій (зміни з 06.02.2015)</vt:lpstr>
      <vt:lpstr>Зупинення ФМ</vt:lpstr>
      <vt:lpstr>Нові повноваження ПФР</vt:lpstr>
      <vt:lpstr>Відповідальність</vt:lpstr>
      <vt:lpstr>Санкції (розміри)</vt:lpstr>
      <vt:lpstr>Санкції (розміри)</vt:lpstr>
      <vt:lpstr>Санкції (повторне порушення)</vt:lpstr>
      <vt:lpstr>Санкції (рішення, оскарження)</vt:lpstr>
      <vt:lpstr>Санкції (термін давності)</vt:lpstr>
      <vt:lpstr>Санкції (дія Закону в часі)</vt:lpstr>
      <vt:lpstr>Кримінальна відповідальність</vt:lpstr>
      <vt:lpstr>Приведення у відповідність підзаконної бази</vt:lpstr>
      <vt:lpstr>«Гаряча лінія»  Держфінмоніторингу</vt:lpstr>
      <vt:lpstr>Слайд 45</vt:lpstr>
      <vt:lpstr>Произвольный показ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Десяте засідання Ради з питань дослідження методів та тенденцій у відмиванні доходів, одержаних злочинних шляхом, і фінансуванні тероризму</dc:title>
  <dc:creator>Igor</dc:creator>
  <cp:lastModifiedBy>stepenko</cp:lastModifiedBy>
  <cp:revision>615</cp:revision>
  <cp:lastPrinted>2014-12-01T07:14:25Z</cp:lastPrinted>
  <dcterms:created xsi:type="dcterms:W3CDTF">2013-03-19T18:21:27Z</dcterms:created>
  <dcterms:modified xsi:type="dcterms:W3CDTF">2015-02-04T12:07:41Z</dcterms:modified>
</cp:coreProperties>
</file>