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  <p:sldMasterId id="2147483905" r:id="rId2"/>
  </p:sld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58" r:id="rId11"/>
    <p:sldId id="260" r:id="rId12"/>
    <p:sldId id="261" r:id="rId13"/>
    <p:sldId id="262" r:id="rId14"/>
    <p:sldId id="26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693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3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0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94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8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21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041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38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28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257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073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989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404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192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635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891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896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592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9720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3723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001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4652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1068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4111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204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6291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22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34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B7524D-A991-4B4B-A14D-62569B8B848B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1A187B3-27A6-4BF4-8CA5-C3D96AB3C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038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ЗВІТ ПРО ДІЯЛЬНІСТЬ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uk-UA" sz="9600" dirty="0" smtClean="0">
                <a:latin typeface="Book Antiqua" panose="02040602050305030304" pitchFamily="18" charset="0"/>
                <a:cs typeface="AngsanaUPC" panose="02020603050405020304" pitchFamily="18" charset="-34"/>
              </a:rPr>
              <a:t>2017</a:t>
            </a:r>
            <a:endParaRPr lang="ru-RU" sz="9600" dirty="0">
              <a:latin typeface="Book Antiqua" panose="02040602050305030304" pitchFamily="18" charset="0"/>
              <a:cs typeface="AngsanaUPC" panose="02020603050405020304" pitchFamily="18" charset="-3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300" y="515972"/>
            <a:ext cx="5436839" cy="217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 smtClean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05752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СИСТЕМА ПРУДЕНЦІЙНОГО НАГЛЯДУ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453896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Передбачити </a:t>
            </a:r>
            <a:r>
              <a:rPr lang="uk-UA" sz="1400" dirty="0" err="1" smtClean="0"/>
              <a:t>відкладальний</a:t>
            </a:r>
            <a:r>
              <a:rPr lang="uk-UA" sz="1400" dirty="0" smtClean="0"/>
              <a:t> період для нового нормативу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Включити до капіталу 1 рівня ЦП іноземних емітентів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Виключити фондові біржі та РЦ із обмежень для позиції компанії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Збільшити максимальний </a:t>
            </a:r>
            <a:r>
              <a:rPr lang="uk-UA" sz="1400" dirty="0"/>
              <a:t>термін реалізації плану </a:t>
            </a:r>
            <a:r>
              <a:rPr lang="uk-UA" sz="1400" dirty="0" smtClean="0"/>
              <a:t>заходів</a:t>
            </a:r>
          </a:p>
          <a:p>
            <a:r>
              <a:rPr lang="uk-UA" sz="1400" dirty="0" smtClean="0"/>
              <a:t> 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1527047" y="4024791"/>
            <a:ext cx="51206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Положенням про розрахунок </a:t>
            </a:r>
            <a:r>
              <a:rPr lang="uk-UA" sz="1400" dirty="0" err="1" smtClean="0"/>
              <a:t>пруд</a:t>
            </a:r>
            <a:r>
              <a:rPr lang="uk-UA" sz="1400" dirty="0" smtClean="0"/>
              <a:t>. нормативів та Положенням про </a:t>
            </a:r>
            <a:r>
              <a:rPr lang="uk-UA" sz="1400" dirty="0" err="1" smtClean="0"/>
              <a:t>пруд</a:t>
            </a:r>
            <a:r>
              <a:rPr lang="uk-UA" sz="1400" dirty="0" smtClean="0"/>
              <a:t>. нагляд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25 </a:t>
            </a:r>
            <a:r>
              <a:rPr lang="uk-UA" sz="1400" dirty="0"/>
              <a:t>компаній взяли участь в тестових розрахунках нормативу концентрації кредитного ризику (опитування ПАРД</a:t>
            </a:r>
            <a:r>
              <a:rPr lang="uk-UA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5 </a:t>
            </a:r>
            <a:r>
              <a:rPr lang="uk-UA" sz="1400" dirty="0"/>
              <a:t>засідань Комітету методології НКЦПФР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Проведено 2 семінари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Надано 300 консультацій</a:t>
            </a:r>
            <a:r>
              <a:rPr lang="uk-UA" sz="1400" dirty="0" smtClean="0"/>
              <a:t> 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519000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ОПОДАТКУВАННЯ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67144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40295" y="2639796"/>
            <a:ext cx="512064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Врегулювати </a:t>
            </a:r>
            <a:r>
              <a:rPr lang="uk-UA" sz="1400" dirty="0"/>
              <a:t>порядок підтвердження витрат на </a:t>
            </a:r>
            <a:r>
              <a:rPr lang="uk-UA" sz="1400" dirty="0" smtClean="0"/>
              <a:t>    придбання </a:t>
            </a:r>
            <a:r>
              <a:rPr lang="uk-UA" sz="1400" dirty="0"/>
              <a:t>іноземних цінних паперів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Оновити форму </a:t>
            </a:r>
            <a:r>
              <a:rPr lang="uk-UA" sz="1400" dirty="0"/>
              <a:t>довідки податкового </a:t>
            </a:r>
            <a:r>
              <a:rPr lang="uk-UA" sz="1400" dirty="0" err="1"/>
              <a:t>агента</a:t>
            </a:r>
            <a:r>
              <a:rPr lang="uk-UA" sz="1400" dirty="0"/>
              <a:t> з </a:t>
            </a:r>
            <a:r>
              <a:rPr lang="uk-UA" sz="1400" dirty="0" smtClean="0"/>
              <a:t>   урахуванням </a:t>
            </a:r>
            <a:r>
              <a:rPr lang="uk-UA" sz="1400" dirty="0"/>
              <a:t>військового </a:t>
            </a:r>
            <a:r>
              <a:rPr lang="uk-UA" sz="1400" dirty="0" smtClean="0"/>
              <a:t>збору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Враховувати </a:t>
            </a:r>
            <a:r>
              <a:rPr lang="uk-UA" sz="1400" dirty="0"/>
              <a:t>не лише </a:t>
            </a:r>
            <a:r>
              <a:rPr lang="uk-UA" sz="1400" dirty="0" smtClean="0"/>
              <a:t>інвестиційні прибутки, </a:t>
            </a:r>
            <a:r>
              <a:rPr lang="uk-UA" sz="1400" dirty="0"/>
              <a:t>але й </a:t>
            </a:r>
            <a:r>
              <a:rPr lang="uk-UA" sz="1400" dirty="0" smtClean="0"/>
              <a:t>інвестиційні збитки </a:t>
            </a:r>
            <a:r>
              <a:rPr lang="uk-UA" sz="1400" dirty="0"/>
              <a:t>при визначенні бази </a:t>
            </a:r>
            <a:r>
              <a:rPr lang="uk-UA" sz="1400" dirty="0" smtClean="0"/>
              <a:t>оподаткування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Передбачити </a:t>
            </a:r>
            <a:r>
              <a:rPr lang="uk-UA" sz="1400" dirty="0" err="1"/>
              <a:t>о</a:t>
            </a:r>
            <a:r>
              <a:rPr lang="uk-UA" sz="1400" dirty="0" err="1" smtClean="0"/>
              <a:t>пціональність</a:t>
            </a:r>
            <a:r>
              <a:rPr lang="uk-UA" sz="1400" dirty="0" smtClean="0"/>
              <a:t> </a:t>
            </a:r>
            <a:r>
              <a:rPr lang="uk-UA" sz="1400" dirty="0"/>
              <a:t>виконання </a:t>
            </a:r>
            <a:r>
              <a:rPr lang="uk-UA" sz="1400" dirty="0" smtClean="0"/>
              <a:t>ТЦП </a:t>
            </a:r>
            <a:r>
              <a:rPr lang="uk-UA" sz="1400" dirty="0"/>
              <a:t>функцій податкового </a:t>
            </a:r>
            <a:r>
              <a:rPr lang="uk-UA" sz="1400" dirty="0" err="1"/>
              <a:t>агента</a:t>
            </a:r>
            <a:r>
              <a:rPr lang="uk-UA" sz="1400" dirty="0"/>
              <a:t> – за вибором </a:t>
            </a:r>
            <a:r>
              <a:rPr lang="uk-UA" sz="1400" dirty="0" smtClean="0"/>
              <a:t>клієнта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Вдосконалити </a:t>
            </a:r>
            <a:r>
              <a:rPr lang="uk-UA" sz="1400" dirty="0"/>
              <a:t>оподаткування інвестиційного </a:t>
            </a:r>
            <a:r>
              <a:rPr lang="uk-UA" sz="1400" dirty="0" smtClean="0"/>
              <a:t>прибутку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Відмінити діючий дискримінаційний порядок </a:t>
            </a:r>
            <a:r>
              <a:rPr lang="uk-UA" sz="1400" dirty="0"/>
              <a:t>оподаткування ПДФО «курсових різниць»</a:t>
            </a:r>
            <a:endParaRPr lang="uk-UA" sz="1400" dirty="0" smtClean="0"/>
          </a:p>
          <a:p>
            <a:endParaRPr lang="ru-RU" sz="1400" dirty="0" smtClean="0"/>
          </a:p>
          <a:p>
            <a:r>
              <a:rPr lang="uk-UA" sz="1400" dirty="0" smtClean="0"/>
              <a:t> 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40294" y="4857166"/>
            <a:ext cx="51206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змінами до Податкового кодексу, Методики визначення інвестиційного прибутку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5 </a:t>
            </a:r>
            <a:r>
              <a:rPr lang="uk-UA" sz="1400" dirty="0"/>
              <a:t>зустрічей з регуляторами та </a:t>
            </a:r>
            <a:r>
              <a:rPr lang="uk-UA" sz="1400" dirty="0" smtClean="0"/>
              <a:t>експертами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Надано 150 </a:t>
            </a:r>
            <a:r>
              <a:rPr lang="uk-UA" sz="1400" dirty="0"/>
              <a:t>консультацій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7541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05752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«ПІДОЗРІЛІ» ДОГОВОРИ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453896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Встановити </a:t>
            </a:r>
            <a:r>
              <a:rPr lang="uk-UA" sz="1400" dirty="0"/>
              <a:t>«</a:t>
            </a:r>
            <a:r>
              <a:rPr lang="uk-UA" sz="1400" dirty="0" smtClean="0"/>
              <a:t>термін </a:t>
            </a:r>
            <a:r>
              <a:rPr lang="uk-UA" sz="1400" dirty="0"/>
              <a:t>придатності» еталонних цін 12 місяців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Виключити договори </a:t>
            </a:r>
            <a:r>
              <a:rPr lang="uk-UA" sz="1400" dirty="0"/>
              <a:t>РЕПО та позики з-під звітності про «підозрілі» договори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А</a:t>
            </a:r>
            <a:r>
              <a:rPr lang="uk-UA" sz="1400" dirty="0" smtClean="0"/>
              <a:t>втоматизувати аналіз відхилення цін на основі даних про </a:t>
            </a:r>
            <a:r>
              <a:rPr lang="uk-UA" sz="1400" dirty="0"/>
              <a:t>біржовий </a:t>
            </a:r>
            <a:r>
              <a:rPr lang="uk-UA" sz="1400" dirty="0" smtClean="0"/>
              <a:t>курсу звітах фондових бірж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1514855" y="3809347"/>
            <a:ext cx="51206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Правилами торгівлі, Положенням про звітність торговців, Положенням про розкриття інформації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Розроблено </a:t>
            </a:r>
            <a:r>
              <a:rPr lang="uk-UA" sz="1400" dirty="0"/>
              <a:t>схематичний алгоритм аналізу договору на предмет віднесення до «підозрілих» договорів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Розроблено сервіс з перевірки ціни договору на «підозрілість»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Надано 250 консультацій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519000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ЛІЦЕНЗУВАННЯ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67144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40295" y="2639796"/>
            <a:ext cx="51206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Узгодження </a:t>
            </a:r>
            <a:r>
              <a:rPr lang="uk-UA" sz="1400" dirty="0"/>
              <a:t>норм ліцензійних умов для різних видів професійної діяльності та з формами документів згідно Порядку та умов видачі ліцензій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У </a:t>
            </a:r>
            <a:r>
              <a:rPr lang="uk-UA" sz="1400" dirty="0"/>
              <a:t>разі звільнення керівника </a:t>
            </a:r>
            <a:r>
              <a:rPr lang="uk-UA" sz="1400" dirty="0" smtClean="0"/>
              <a:t>професійного учасника встановити </a:t>
            </a:r>
            <a:r>
              <a:rPr lang="uk-UA" sz="1400" dirty="0"/>
              <a:t>тримісячний «перехідний період» для пошуку нового керівника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Виключити </a:t>
            </a:r>
            <a:r>
              <a:rPr lang="uk-UA" sz="1400" dirty="0"/>
              <a:t>вимоги про дублювання поданих даних через особистий кабінет на веб-сайті </a:t>
            </a:r>
            <a:r>
              <a:rPr lang="uk-UA" sz="1400" dirty="0" smtClean="0"/>
              <a:t>НКЦПФР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Скоротити </a:t>
            </a:r>
            <a:r>
              <a:rPr lang="uk-UA" sz="1400" dirty="0"/>
              <a:t>перелік документів при отриманні діючим ліцензіатом додаткових ліценцій того ж виду діяльності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40294" y="4995199"/>
            <a:ext cx="5120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</a:t>
            </a:r>
            <a:r>
              <a:rPr lang="uk-UA" sz="1400" dirty="0" err="1" smtClean="0"/>
              <a:t>Ліцумовами</a:t>
            </a:r>
            <a:r>
              <a:rPr lang="uk-UA" sz="1400" dirty="0" smtClean="0"/>
              <a:t> торговців та депозитарних    установ, Порядком видачі ліцензій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Оновлено </a:t>
            </a:r>
            <a:r>
              <a:rPr lang="uk-UA" sz="1400" dirty="0"/>
              <a:t>приклади заповнення форм </a:t>
            </a:r>
            <a:r>
              <a:rPr lang="uk-UA" sz="1400" dirty="0" smtClean="0"/>
              <a:t>звітності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Надано 600 консультацій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4051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05752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ЦІННІ ПАПЕРИ ІНОЗЕМНИХ ЕМІТЕНТІВ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453896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Спростити </a:t>
            </a:r>
            <a:r>
              <a:rPr lang="uk-UA" sz="1400" dirty="0"/>
              <a:t>процедури та </a:t>
            </a:r>
            <a:r>
              <a:rPr lang="uk-UA" sz="1400" dirty="0" smtClean="0"/>
              <a:t>скоротити пакет </a:t>
            </a:r>
            <a:r>
              <a:rPr lang="uk-UA" sz="1400" dirty="0"/>
              <a:t>документів, </a:t>
            </a:r>
            <a:r>
              <a:rPr lang="uk-UA" sz="1400" dirty="0" smtClean="0"/>
              <a:t>необхідний </a:t>
            </a:r>
            <a:r>
              <a:rPr lang="uk-UA" sz="1400" dirty="0"/>
              <a:t>для ініціювання допуску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Визначити право ТЦП </a:t>
            </a:r>
            <a:r>
              <a:rPr lang="uk-UA" sz="1400" dirty="0"/>
              <a:t>здійснювати операції з іноземними цінними паперами, </a:t>
            </a:r>
            <a:r>
              <a:rPr lang="uk-UA" sz="1400" dirty="0" smtClean="0"/>
              <a:t>особливості </a:t>
            </a:r>
            <a:r>
              <a:rPr lang="uk-UA" sz="1400" dirty="0"/>
              <a:t>ведення внутрішнього обліку та звітності перед клієнтами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Обмеження звітні дані мінімально </a:t>
            </a:r>
            <a:r>
              <a:rPr lang="uk-UA" sz="1400" dirty="0"/>
              <a:t>необхідним набором відомостей щодо угоди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1514855" y="4308169"/>
            <a:ext cx="51206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Положенням про допуск цінних паперів іноземних емітентів до обігу на території України, Правилами торгівлі, Положенням про звітність торговців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Проведено 2 комітети та робочі зустрічі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059168" y="1901132"/>
            <a:ext cx="4663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РЕГУЛЬОВАНІ РИНКИ ТА РИНКИ КАПІТАЛУ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67144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40295" y="2639796"/>
            <a:ext cx="51206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Встановити вимоги </a:t>
            </a:r>
            <a:r>
              <a:rPr lang="uk-UA" sz="1400" dirty="0"/>
              <a:t>до капіталу інвестиційної фірми виключно на рівні Закону без права регулятора підвищувати вимоги актами НКЦПФР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Критерії </a:t>
            </a:r>
            <a:r>
              <a:rPr lang="uk-UA" sz="1400" dirty="0"/>
              <a:t>визнання інвестора кваліфікованим мають бути встановлені на рівні Закону 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Передчасність </a:t>
            </a:r>
            <a:r>
              <a:rPr lang="uk-UA" sz="1400" dirty="0"/>
              <a:t>запровадження процедур з оцінки придатності/непридатності фінансових інструментів для клієнта, повноважень та відповідальності брокера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Зберегти </a:t>
            </a:r>
            <a:r>
              <a:rPr lang="uk-UA" sz="1400" dirty="0"/>
              <a:t>необхідність погодження лише істотної участі (10 % та більше), а не будь-кого відсотку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40294" y="4995199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законопроектом №7055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Робочі зустрічі у НКЦПФР, Комітетах ВРУ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Участь у конференції з товарних ринків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1981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1746504" y="1901132"/>
            <a:ext cx="4562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РОЗРОБКА СТАНДАРТНОЇ ДОКУМЕНТАЦІЇ ДЛЯ ДЕРИВАТИВІВ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Створено </a:t>
            </a:r>
            <a:r>
              <a:rPr lang="uk-UA" sz="1400" dirty="0"/>
              <a:t>Робочу групу з розробки проекту стандартної документації щодо операцій з позабіржовими </a:t>
            </a:r>
            <a:r>
              <a:rPr lang="uk-UA" sz="1400" dirty="0" smtClean="0"/>
              <a:t>деривативами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Направлені </a:t>
            </a:r>
            <a:r>
              <a:rPr lang="uk-UA" sz="1400" dirty="0"/>
              <a:t>звернення до міжнародних фінансових організацій з проханням підтримати ініціативу розробки локальної версії Генеральної угоди </a:t>
            </a:r>
            <a:r>
              <a:rPr lang="en-US" sz="1400" dirty="0"/>
              <a:t>ISDA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Підготовлено </a:t>
            </a:r>
            <a:r>
              <a:rPr lang="uk-UA" sz="1400" dirty="0"/>
              <a:t>проекти установчих документів для створення Громадської спілки «Українська асоціація </a:t>
            </a:r>
            <a:r>
              <a:rPr lang="uk-UA" sz="1400" dirty="0" err="1"/>
              <a:t>свопів</a:t>
            </a:r>
            <a:r>
              <a:rPr lang="uk-UA" sz="1400" dirty="0"/>
              <a:t> та деривативів</a:t>
            </a:r>
            <a:r>
              <a:rPr lang="uk-UA" sz="1400" dirty="0" smtClean="0"/>
              <a:t>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Проведено зустрічі із потенційними зацікавленими особами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068312" y="1901132"/>
            <a:ext cx="4654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КОМПЛЕКСНА СИСТЕМА ЗАХИСТУ ІНФОРМАЦІЇ (КСЗІ)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82384" y="2397861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55535" y="2737009"/>
            <a:ext cx="51206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Розробити вимоги до захисту інформації на рівні нормативного акту НКЦПФР, </a:t>
            </a:r>
            <a:r>
              <a:rPr lang="uk-UA" sz="1400" dirty="0"/>
              <a:t>за аналогією з НБУ</a:t>
            </a: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Продовжити строк на розробку КСЗІ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/>
              <a:t>Для банків – прирівняти вимоги до СУІБ та вимоги до </a:t>
            </a:r>
            <a:r>
              <a:rPr lang="uk-UA" sz="1400" dirty="0" smtClean="0"/>
              <a:t>КСЗІ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55534" y="3822457"/>
            <a:ext cx="512064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рішенням НКЦПФР №149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Підготовлено зразки відповіді на запити НКЦПФР щодо КСЗІ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9 зустрічей ПАРД з розробниками КСЗІ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15 цінових пропозицій на розробку КСЗІ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/>
              <a:t>1 публічна зустріч розробників КСЗІ з депозитарними установами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Надано 400 консультацій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803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05752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СКВІЗ-АУТ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453896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Не застосовувати процедури </a:t>
            </a:r>
            <a:r>
              <a:rPr lang="uk-UA" sz="1400" dirty="0" err="1" smtClean="0"/>
              <a:t>сквіз</a:t>
            </a:r>
            <a:r>
              <a:rPr lang="uk-UA" sz="1400" dirty="0" smtClean="0"/>
              <a:t>-ауту до акцій ПрАТ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smtClean="0"/>
              <a:t>Не </a:t>
            </a:r>
            <a:r>
              <a:rPr lang="ru-RU" sz="1400" dirty="0" err="1"/>
              <a:t>застосовувати</a:t>
            </a:r>
            <a:r>
              <a:rPr lang="ru-RU" sz="1400" dirty="0"/>
              <a:t> </a:t>
            </a:r>
            <a:r>
              <a:rPr lang="ru-RU" sz="1400" dirty="0" err="1"/>
              <a:t>середній</a:t>
            </a:r>
            <a:r>
              <a:rPr lang="ru-RU" sz="1400" dirty="0"/>
              <a:t> </a:t>
            </a:r>
            <a:r>
              <a:rPr lang="ru-RU" sz="1400" dirty="0" err="1"/>
              <a:t>біржовий</a:t>
            </a:r>
            <a:r>
              <a:rPr lang="ru-RU" sz="1400" dirty="0"/>
              <a:t> курс для </a:t>
            </a:r>
            <a:r>
              <a:rPr lang="ru-RU" sz="1400" dirty="0" err="1"/>
              <a:t>ПрАТ</a:t>
            </a:r>
            <a:r>
              <a:rPr lang="ru-RU" sz="1400" dirty="0"/>
              <a:t> при </a:t>
            </a:r>
            <a:r>
              <a:rPr lang="ru-RU" sz="1400" dirty="0" err="1"/>
              <a:t>визначенні</a:t>
            </a:r>
            <a:r>
              <a:rPr lang="ru-RU" sz="1400" dirty="0"/>
              <a:t> </a:t>
            </a:r>
            <a:r>
              <a:rPr lang="ru-RU" sz="1400" dirty="0" err="1"/>
              <a:t>ринкової</a:t>
            </a:r>
            <a:r>
              <a:rPr lang="ru-RU" sz="1400" dirty="0"/>
              <a:t> </a:t>
            </a:r>
            <a:r>
              <a:rPr lang="ru-RU" sz="1400" dirty="0" err="1"/>
              <a:t>вартості</a:t>
            </a:r>
            <a:r>
              <a:rPr lang="ru-RU" sz="1400" dirty="0"/>
              <a:t> </a:t>
            </a:r>
            <a:r>
              <a:rPr lang="ru-RU" sz="1400" dirty="0" err="1"/>
              <a:t>емісійних</a:t>
            </a:r>
            <a:r>
              <a:rPr lang="ru-RU" sz="1400" dirty="0"/>
              <a:t> </a:t>
            </a:r>
            <a:r>
              <a:rPr lang="ru-RU" sz="1400" dirty="0" err="1"/>
              <a:t>цінних</a:t>
            </a:r>
            <a:r>
              <a:rPr lang="ru-RU" sz="1400" dirty="0"/>
              <a:t> </a:t>
            </a:r>
            <a:r>
              <a:rPr lang="ru-RU" sz="1400" dirty="0" err="1" smtClean="0"/>
              <a:t>паперів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Передбачити</a:t>
            </a:r>
            <a:r>
              <a:rPr lang="ru-RU" sz="1400" dirty="0" smtClean="0"/>
              <a:t> право </a:t>
            </a:r>
            <a:r>
              <a:rPr lang="ru-RU" sz="1400" dirty="0" err="1"/>
              <a:t>зустрічної</a:t>
            </a:r>
            <a:r>
              <a:rPr lang="ru-RU" sz="1400" dirty="0"/>
              <a:t> </a:t>
            </a:r>
            <a:r>
              <a:rPr lang="ru-RU" sz="1400" dirty="0" err="1"/>
              <a:t>конкуруючої</a:t>
            </a:r>
            <a:r>
              <a:rPr lang="ru-RU" sz="1400" dirty="0"/>
              <a:t> </a:t>
            </a:r>
            <a:r>
              <a:rPr lang="ru-RU" sz="1400" dirty="0" err="1"/>
              <a:t>пропозиції</a:t>
            </a:r>
            <a:r>
              <a:rPr lang="ru-RU" sz="1400" dirty="0"/>
              <a:t> (</a:t>
            </a:r>
            <a:r>
              <a:rPr lang="ru-RU" sz="1400" dirty="0" err="1"/>
              <a:t>зворотньої</a:t>
            </a:r>
            <a:r>
              <a:rPr lang="ru-RU" sz="1400" dirty="0"/>
              <a:t> </a:t>
            </a:r>
            <a:r>
              <a:rPr lang="ru-RU" sz="1400" dirty="0" err="1"/>
              <a:t>вимоги</a:t>
            </a:r>
            <a:r>
              <a:rPr lang="ru-RU" sz="1400" dirty="0"/>
              <a:t>) </a:t>
            </a:r>
            <a:r>
              <a:rPr lang="ru-RU" sz="1400" dirty="0" err="1"/>
              <a:t>щодо</a:t>
            </a:r>
            <a:r>
              <a:rPr lang="ru-RU" sz="1400" dirty="0"/>
              <a:t> </a:t>
            </a:r>
            <a:r>
              <a:rPr lang="ru-RU" sz="1400" dirty="0" err="1" smtClean="0"/>
              <a:t>викупу</a:t>
            </a:r>
            <a:r>
              <a:rPr lang="ru-RU" sz="1400" dirty="0" smtClean="0"/>
              <a:t> </a:t>
            </a:r>
            <a:r>
              <a:rPr lang="ru-RU" sz="1400" dirty="0" err="1" smtClean="0"/>
              <a:t>акцій</a:t>
            </a:r>
            <a:r>
              <a:rPr lang="ru-RU" sz="1400" dirty="0" smtClean="0"/>
              <a:t> при </a:t>
            </a:r>
            <a:r>
              <a:rPr lang="ru-RU" sz="1400" dirty="0" err="1" smtClean="0"/>
              <a:t>сквіз-ауті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1514855" y="4308169"/>
            <a:ext cx="51206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Підготовлено </a:t>
            </a:r>
            <a:r>
              <a:rPr lang="uk-UA" sz="1400" dirty="0" err="1" smtClean="0"/>
              <a:t>ілюстраційні</a:t>
            </a:r>
            <a:r>
              <a:rPr lang="uk-UA" sz="1400" dirty="0" smtClean="0"/>
              <a:t> матеріали щодо проведення процедур </a:t>
            </a:r>
            <a:r>
              <a:rPr lang="uk-UA" sz="1400" dirty="0" err="1" smtClean="0"/>
              <a:t>сквіз</a:t>
            </a:r>
            <a:r>
              <a:rPr lang="uk-UA" sz="1400" dirty="0" smtClean="0"/>
              <a:t>-аут, </a:t>
            </a:r>
            <a:r>
              <a:rPr lang="uk-UA" sz="1400" dirty="0" err="1" smtClean="0"/>
              <a:t>селл</a:t>
            </a:r>
            <a:r>
              <a:rPr lang="uk-UA" sz="1400" dirty="0" smtClean="0"/>
              <a:t>-аут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Проведено 6 семінарів у Києві, Харкові, Одесі, Дніпрі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Проведено 10 робочих зустрічей, комітетів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Надано 500 консультацій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299544" y="1863028"/>
            <a:ext cx="4069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ЗАКОНОПРОЕКТ ПРО ПОВНОВАЖЕННЯ НКЦПФР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39296" y="248531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12447" y="2824462"/>
            <a:ext cx="51206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Запровадити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нові</a:t>
            </a:r>
            <a:r>
              <a:rPr lang="ru-RU" sz="1400" dirty="0" smtClean="0"/>
              <a:t> </a:t>
            </a:r>
            <a:r>
              <a:rPr lang="ru-RU" sz="1400" dirty="0" err="1" smtClean="0"/>
              <a:t>процедури</a:t>
            </a:r>
            <a:r>
              <a:rPr lang="ru-RU" sz="1400" dirty="0" smtClean="0"/>
              <a:t> </a:t>
            </a:r>
            <a:r>
              <a:rPr lang="ru-RU" sz="1400" dirty="0" err="1"/>
              <a:t>створення</a:t>
            </a:r>
            <a:r>
              <a:rPr lang="ru-RU" sz="1400" dirty="0"/>
              <a:t> та </a:t>
            </a:r>
            <a:r>
              <a:rPr lang="ru-RU" sz="1400" dirty="0" err="1"/>
              <a:t>набуття</a:t>
            </a:r>
            <a:r>
              <a:rPr lang="ru-RU" sz="1400" dirty="0"/>
              <a:t> </a:t>
            </a:r>
            <a:r>
              <a:rPr lang="ru-RU" sz="1400" dirty="0" smtClean="0"/>
              <a:t>  </a:t>
            </a:r>
            <a:r>
              <a:rPr lang="ru-RU" sz="1400" dirty="0" err="1" smtClean="0"/>
              <a:t>чинності</a:t>
            </a:r>
            <a:r>
              <a:rPr lang="ru-RU" sz="1400" dirty="0" smtClean="0"/>
              <a:t> </a:t>
            </a:r>
            <a:r>
              <a:rPr lang="ru-RU" sz="1400" dirty="0" err="1"/>
              <a:t>нормативних</a:t>
            </a:r>
            <a:r>
              <a:rPr lang="ru-RU" sz="1400" dirty="0"/>
              <a:t> </a:t>
            </a:r>
            <a:r>
              <a:rPr lang="ru-RU" sz="1400" dirty="0" err="1"/>
              <a:t>документів</a:t>
            </a:r>
            <a:r>
              <a:rPr lang="ru-RU" sz="1400" dirty="0"/>
              <a:t> </a:t>
            </a:r>
            <a:r>
              <a:rPr lang="ru-RU" sz="1400" dirty="0" err="1" smtClean="0"/>
              <a:t>Комісії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Встановити справедливий механізм визначення та сплати внесків на регулювання учасниками ринку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Поширити</a:t>
            </a:r>
            <a:r>
              <a:rPr lang="ru-RU" sz="1400" dirty="0" smtClean="0"/>
              <a:t> статус </a:t>
            </a:r>
            <a:r>
              <a:rPr lang="ru-RU" sz="1400" dirty="0" err="1"/>
              <a:t>державних</a:t>
            </a:r>
            <a:r>
              <a:rPr lang="ru-RU" sz="1400" dirty="0"/>
              <a:t> </a:t>
            </a:r>
            <a:r>
              <a:rPr lang="ru-RU" sz="1400" dirty="0" err="1"/>
              <a:t>службовців</a:t>
            </a:r>
            <a:r>
              <a:rPr lang="ru-RU" sz="1400" dirty="0"/>
              <a:t> на </a:t>
            </a:r>
            <a:r>
              <a:rPr lang="ru-RU" sz="1400" dirty="0" err="1"/>
              <a:t>службовців</a:t>
            </a:r>
            <a:r>
              <a:rPr lang="ru-RU" sz="1400" dirty="0"/>
              <a:t> центрального </a:t>
            </a:r>
            <a:r>
              <a:rPr lang="ru-RU" sz="1400" dirty="0" err="1"/>
              <a:t>апарату</a:t>
            </a:r>
            <a:r>
              <a:rPr lang="ru-RU" sz="1400" dirty="0"/>
              <a:t> і </a:t>
            </a:r>
            <a:r>
              <a:rPr lang="ru-RU" sz="1400" dirty="0" err="1"/>
              <a:t>територіальних</a:t>
            </a:r>
            <a:r>
              <a:rPr lang="ru-RU" sz="1400" dirty="0"/>
              <a:t> </a:t>
            </a:r>
            <a:r>
              <a:rPr lang="ru-RU" sz="1400" dirty="0" err="1"/>
              <a:t>органів</a:t>
            </a:r>
            <a:r>
              <a:rPr lang="ru-RU" sz="1400" dirty="0"/>
              <a:t> </a:t>
            </a:r>
            <a:r>
              <a:rPr lang="ru-RU" sz="1400" dirty="0" smtClean="0"/>
              <a:t>НКЦПФР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Виключити із переліку </a:t>
            </a:r>
            <a:r>
              <a:rPr lang="uk-UA" sz="1400" dirty="0" err="1" smtClean="0"/>
              <a:t>адмін.послуг</a:t>
            </a:r>
            <a:r>
              <a:rPr lang="uk-UA" sz="1400" dirty="0" smtClean="0"/>
              <a:t> НКЦПФР процедури, </a:t>
            </a:r>
            <a:r>
              <a:rPr lang="uk-UA" sz="1400" dirty="0" err="1" smtClean="0"/>
              <a:t>пов</a:t>
            </a:r>
            <a:r>
              <a:rPr lang="en-US" sz="1400" dirty="0" smtClean="0"/>
              <a:t>’</a:t>
            </a:r>
            <a:r>
              <a:rPr lang="uk-UA" sz="1400" dirty="0" err="1" smtClean="0"/>
              <a:t>язані</a:t>
            </a:r>
            <a:r>
              <a:rPr lang="uk-UA" sz="1400" dirty="0" smtClean="0"/>
              <a:t> з припиненням діяльності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12446" y="4878480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законопроектом №6303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Підготовка ілюстративних матеріалів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Робочі зустрічі у НКЦПФР, Комітетах ВРУ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6557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453896" y="1681402"/>
            <a:ext cx="5193792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803136" y="1681402"/>
            <a:ext cx="5090160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05752" y="1901132"/>
            <a:ext cx="4203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СЕРТИФІКАЦІЯ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453896" y="2300648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527047" y="2639796"/>
            <a:ext cx="51206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Відмовитися від </a:t>
            </a:r>
            <a:r>
              <a:rPr lang="uk-UA" sz="1400" dirty="0" err="1" smtClean="0"/>
              <a:t>обов</a:t>
            </a:r>
            <a:r>
              <a:rPr lang="en-US" sz="1400" dirty="0" smtClean="0"/>
              <a:t>’</a:t>
            </a:r>
            <a:r>
              <a:rPr lang="uk-UA" sz="1400" dirty="0" err="1" smtClean="0"/>
              <a:t>язкового</a:t>
            </a:r>
            <a:r>
              <a:rPr lang="uk-UA" sz="1400" dirty="0" smtClean="0"/>
              <a:t> проходження навчання перед атестацією та співбесіди, як форми екзамену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Збільшити</a:t>
            </a:r>
            <a:r>
              <a:rPr lang="ru-RU" sz="1400" dirty="0" smtClean="0"/>
              <a:t> </a:t>
            </a:r>
            <a:r>
              <a:rPr lang="ru-RU" sz="1400" dirty="0" err="1" smtClean="0"/>
              <a:t>загальну</a:t>
            </a:r>
            <a:r>
              <a:rPr lang="ru-RU" sz="1400" dirty="0" smtClean="0"/>
              <a:t> </a:t>
            </a:r>
            <a:r>
              <a:rPr lang="ru-RU" sz="1400" dirty="0" err="1" smtClean="0"/>
              <a:t>кількість</a:t>
            </a:r>
            <a:r>
              <a:rPr lang="ru-RU" sz="1400" dirty="0" smtClean="0"/>
              <a:t> </a:t>
            </a:r>
            <a:r>
              <a:rPr lang="ru-RU" sz="1400" dirty="0" err="1" smtClean="0"/>
              <a:t>тестів</a:t>
            </a:r>
            <a:r>
              <a:rPr lang="ru-RU" sz="1400" dirty="0" smtClean="0"/>
              <a:t> з </a:t>
            </a:r>
            <a:r>
              <a:rPr lang="ru-RU" sz="1400" dirty="0" err="1" smtClean="0"/>
              <a:t>обов</a:t>
            </a:r>
            <a:r>
              <a:rPr lang="en-US" sz="1400" dirty="0" smtClean="0"/>
              <a:t>’</a:t>
            </a:r>
            <a:r>
              <a:rPr lang="uk-UA" sz="1400" dirty="0" err="1" smtClean="0"/>
              <a:t>язковим</a:t>
            </a:r>
            <a:r>
              <a:rPr lang="uk-UA" sz="1400" dirty="0" smtClean="0"/>
              <a:t> покращенням їх якості та публічним доступ до них для самостійної підготовки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Перевірку</a:t>
            </a:r>
            <a:r>
              <a:rPr lang="ru-RU" sz="1400" dirty="0" smtClean="0"/>
              <a:t> </a:t>
            </a:r>
            <a:r>
              <a:rPr lang="ru-RU" sz="1400" dirty="0" err="1" smtClean="0"/>
              <a:t>результатів</a:t>
            </a:r>
            <a:r>
              <a:rPr lang="ru-RU" sz="1400" dirty="0" smtClean="0"/>
              <a:t> </a:t>
            </a:r>
            <a:r>
              <a:rPr lang="ru-RU" sz="1400" dirty="0" err="1" smtClean="0"/>
              <a:t>тестування</a:t>
            </a:r>
            <a:r>
              <a:rPr lang="ru-RU" sz="1400" dirty="0" smtClean="0"/>
              <a:t> </a:t>
            </a:r>
            <a:r>
              <a:rPr lang="ru-RU" sz="1400" dirty="0" err="1" smtClean="0"/>
              <a:t>проводити</a:t>
            </a:r>
            <a:r>
              <a:rPr lang="ru-RU" sz="1400" dirty="0" smtClean="0"/>
              <a:t> без </a:t>
            </a:r>
            <a:r>
              <a:rPr lang="ru-RU" sz="1400" dirty="0" err="1" smtClean="0"/>
              <a:t>осіб</a:t>
            </a:r>
            <a:r>
              <a:rPr lang="ru-RU" sz="1400" dirty="0" smtClean="0"/>
              <a:t>, </a:t>
            </a:r>
            <a:r>
              <a:rPr lang="ru-RU" sz="1400" dirty="0" err="1" smtClean="0"/>
              <a:t>які</a:t>
            </a:r>
            <a:r>
              <a:rPr lang="ru-RU" sz="1400" dirty="0" smtClean="0"/>
              <a:t> </a:t>
            </a:r>
            <a:r>
              <a:rPr lang="ru-RU" sz="1400" dirty="0" err="1" smtClean="0"/>
              <a:t>проводять</a:t>
            </a:r>
            <a:r>
              <a:rPr lang="ru-RU" sz="1400" dirty="0" smtClean="0"/>
              <a:t> </a:t>
            </a:r>
            <a:r>
              <a:rPr lang="ru-RU" sz="1400" dirty="0" err="1" smtClean="0"/>
              <a:t>навчання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Проведення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тестування</a:t>
            </a:r>
            <a:r>
              <a:rPr lang="ru-RU" sz="1400" dirty="0" smtClean="0"/>
              <a:t> на </a:t>
            </a:r>
            <a:r>
              <a:rPr lang="ru-RU" sz="1400" dirty="0" err="1" smtClean="0"/>
              <a:t>базі</a:t>
            </a:r>
            <a:r>
              <a:rPr lang="ru-RU" sz="1400" dirty="0" smtClean="0"/>
              <a:t> СРО в </a:t>
            </a:r>
            <a:r>
              <a:rPr lang="ru-RU" sz="1400" dirty="0" err="1" smtClean="0"/>
              <a:t>електронній</a:t>
            </a:r>
            <a:r>
              <a:rPr lang="ru-RU" sz="1400" dirty="0" smtClean="0"/>
              <a:t> </a:t>
            </a:r>
            <a:r>
              <a:rPr lang="ru-RU" sz="1400" dirty="0" err="1" smtClean="0"/>
              <a:t>формі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 err="1" smtClean="0"/>
              <a:t>Відмінити</a:t>
            </a:r>
            <a:r>
              <a:rPr lang="ru-RU" sz="1400" dirty="0" smtClean="0"/>
              <a:t> </a:t>
            </a:r>
            <a:r>
              <a:rPr lang="ru-RU" sz="1400" dirty="0" err="1" smtClean="0"/>
              <a:t>сертифікацію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1542703" y="4447593"/>
            <a:ext cx="512064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Підготовлені зразкові тести для діяльності з торгівлі ЦП та депозитарної діяльності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Розроблені пропозиції трьох СРО щодо реформування процесів навчання, атестації та сертифікації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Вихід з Меморандуму з НКЦПФР щодо реформи сертифікації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7299544" y="1863028"/>
            <a:ext cx="4069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КОРПОРАТИВНЕ УПРАВЛІННЯ У ПРОФЕСІЙНИХ УЧАСНИКАХ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839296" y="2485314"/>
            <a:ext cx="179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Пропозиції: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912447" y="2824462"/>
            <a:ext cx="512064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1400" dirty="0" smtClean="0"/>
              <a:t>Передбачити </a:t>
            </a:r>
            <a:r>
              <a:rPr lang="uk-UA" sz="1400" dirty="0" err="1" smtClean="0"/>
              <a:t>опціональність</a:t>
            </a:r>
            <a:r>
              <a:rPr lang="uk-UA" sz="1400" dirty="0" smtClean="0"/>
              <a:t> запровадження системи корпоративного управління </a:t>
            </a:r>
            <a:r>
              <a:rPr lang="ru-RU" sz="1400" dirty="0" smtClean="0"/>
              <a:t>для </a:t>
            </a:r>
            <a:r>
              <a:rPr lang="ru-RU" sz="1400" dirty="0" err="1"/>
              <a:t>інвестиційних</a:t>
            </a:r>
            <a:r>
              <a:rPr lang="ru-RU" sz="1400" dirty="0"/>
              <a:t> </a:t>
            </a:r>
            <a:r>
              <a:rPr lang="ru-RU" sz="1400" dirty="0" err="1"/>
              <a:t>фірм</a:t>
            </a:r>
            <a:r>
              <a:rPr lang="ru-RU" sz="1400" dirty="0"/>
              <a:t>, </a:t>
            </a:r>
            <a:r>
              <a:rPr lang="ru-RU" sz="1400" dirty="0" err="1" smtClean="0"/>
              <a:t>які</a:t>
            </a:r>
            <a:r>
              <a:rPr lang="ru-RU" sz="1400" dirty="0" smtClean="0"/>
              <a:t> </a:t>
            </a:r>
            <a:r>
              <a:rPr lang="ru-RU" sz="1400" dirty="0" err="1" smtClean="0"/>
              <a:t>створюватимуться</a:t>
            </a:r>
            <a:r>
              <a:rPr lang="ru-RU" sz="1400" dirty="0" smtClean="0"/>
              <a:t> </a:t>
            </a:r>
            <a:r>
              <a:rPr lang="ru-RU" sz="1400" dirty="0" err="1" smtClean="0"/>
              <a:t>відповідно</a:t>
            </a:r>
            <a:r>
              <a:rPr lang="ru-RU" sz="1400" dirty="0" smtClean="0"/>
              <a:t> </a:t>
            </a:r>
            <a:r>
              <a:rPr lang="ru-RU" sz="1400" dirty="0" err="1" smtClean="0"/>
              <a:t>зп</a:t>
            </a:r>
            <a:r>
              <a:rPr lang="ru-RU" sz="1400" dirty="0" smtClean="0"/>
              <a:t> №7055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dirty="0"/>
              <a:t>Д</a:t>
            </a:r>
            <a:r>
              <a:rPr lang="ru-RU" sz="1400" dirty="0" smtClean="0"/>
              <a:t>ля </a:t>
            </a:r>
            <a:r>
              <a:rPr lang="ru-RU" sz="1400" dirty="0" err="1"/>
              <a:t>професійних</a:t>
            </a:r>
            <a:r>
              <a:rPr lang="ru-RU" sz="1400" dirty="0"/>
              <a:t> </a:t>
            </a:r>
            <a:r>
              <a:rPr lang="ru-RU" sz="1400" dirty="0" err="1"/>
              <a:t>учасників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провадитимуть</a:t>
            </a:r>
            <a:r>
              <a:rPr lang="ru-RU" sz="1400" dirty="0"/>
              <a:t> </a:t>
            </a:r>
            <a:r>
              <a:rPr lang="ru-RU" sz="1400" dirty="0" err="1"/>
              <a:t>діяльність</a:t>
            </a:r>
            <a:r>
              <a:rPr lang="ru-RU" sz="1400" dirty="0"/>
              <a:t> з </a:t>
            </a:r>
            <a:r>
              <a:rPr lang="ru-RU" sz="1400" dirty="0" err="1"/>
              <a:t>управління</a:t>
            </a:r>
            <a:r>
              <a:rPr lang="ru-RU" sz="1400" dirty="0"/>
              <a:t> активами, </a:t>
            </a:r>
            <a:r>
              <a:rPr lang="ru-RU" sz="1400" dirty="0" err="1" smtClean="0"/>
              <a:t>із</a:t>
            </a:r>
            <a:r>
              <a:rPr lang="ru-RU" sz="1400" dirty="0" smtClean="0"/>
              <a:t> </a:t>
            </a:r>
            <a:r>
              <a:rPr lang="ru-RU" sz="1400" dirty="0" err="1"/>
              <a:t>зберігання</a:t>
            </a:r>
            <a:r>
              <a:rPr lang="ru-RU" sz="1400" dirty="0"/>
              <a:t> </a:t>
            </a:r>
            <a:r>
              <a:rPr lang="ru-RU" sz="1400" dirty="0" err="1"/>
              <a:t>активів</a:t>
            </a:r>
            <a:r>
              <a:rPr lang="ru-RU" sz="1400" dirty="0"/>
              <a:t> </a:t>
            </a:r>
            <a:r>
              <a:rPr lang="ru-RU" sz="1400" dirty="0" err="1"/>
              <a:t>пенсійних</a:t>
            </a:r>
            <a:r>
              <a:rPr lang="ru-RU" sz="1400" dirty="0"/>
              <a:t> </a:t>
            </a:r>
            <a:r>
              <a:rPr lang="ru-RU" sz="1400" dirty="0" err="1" smtClean="0"/>
              <a:t>фондів</a:t>
            </a:r>
            <a:r>
              <a:rPr lang="ru-RU" sz="1400" dirty="0" smtClean="0"/>
              <a:t>, з </a:t>
            </a:r>
            <a:r>
              <a:rPr lang="ru-RU" sz="1400" dirty="0" err="1" smtClean="0"/>
              <a:t>організації</a:t>
            </a:r>
            <a:r>
              <a:rPr lang="ru-RU" sz="1400" dirty="0" smtClean="0"/>
              <a:t> </a:t>
            </a:r>
            <a:r>
              <a:rPr lang="ru-RU" sz="1400" dirty="0" err="1" smtClean="0"/>
              <a:t>торгівлі</a:t>
            </a:r>
            <a:r>
              <a:rPr lang="ru-RU" sz="1400" dirty="0" smtClean="0"/>
              <a:t>, система корпоративного </a:t>
            </a:r>
            <a:r>
              <a:rPr lang="ru-RU" sz="1400" dirty="0" err="1" smtClean="0"/>
              <a:t>управління</a:t>
            </a:r>
            <a:r>
              <a:rPr lang="ru-RU" sz="1400" dirty="0" smtClean="0"/>
              <a:t> </a:t>
            </a:r>
            <a:r>
              <a:rPr lang="ru-RU" sz="1400" dirty="0" err="1" smtClean="0"/>
              <a:t>має</a:t>
            </a:r>
            <a:r>
              <a:rPr lang="ru-RU" sz="1400" dirty="0" smtClean="0"/>
              <a:t> стати </a:t>
            </a:r>
            <a:r>
              <a:rPr lang="ru-RU" sz="1400" dirty="0" err="1" smtClean="0"/>
              <a:t>обов</a:t>
            </a:r>
            <a:r>
              <a:rPr lang="en-US" sz="1400" dirty="0" smtClean="0"/>
              <a:t>’</a:t>
            </a:r>
            <a:r>
              <a:rPr lang="ru-RU" sz="1400" dirty="0" err="1" smtClean="0"/>
              <a:t>язковою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6912446" y="4878480"/>
            <a:ext cx="5120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Робота над </a:t>
            </a:r>
            <a:r>
              <a:rPr lang="ru-RU" sz="1400" dirty="0" err="1" smtClean="0"/>
              <a:t>Концепцією</a:t>
            </a:r>
            <a:r>
              <a:rPr lang="ru-RU" sz="1400" dirty="0" smtClean="0"/>
              <a:t> </a:t>
            </a:r>
            <a:r>
              <a:rPr lang="ru-RU" sz="1400" dirty="0" err="1"/>
              <a:t>запровадження</a:t>
            </a:r>
            <a:r>
              <a:rPr lang="ru-RU" sz="1400" dirty="0"/>
              <a:t> корпоративного </a:t>
            </a:r>
            <a:r>
              <a:rPr lang="ru-RU" sz="1400" dirty="0" err="1"/>
              <a:t>управління</a:t>
            </a:r>
            <a:r>
              <a:rPr lang="ru-RU" sz="1400" dirty="0"/>
              <a:t> у </a:t>
            </a:r>
            <a:r>
              <a:rPr lang="ru-RU" sz="1400" dirty="0" err="1"/>
              <a:t>секторі</a:t>
            </a:r>
            <a:r>
              <a:rPr lang="ru-RU" sz="1400" dirty="0"/>
              <a:t> </a:t>
            </a:r>
            <a:r>
              <a:rPr lang="ru-RU" sz="1400" dirty="0" err="1"/>
              <a:t>професійних</a:t>
            </a:r>
            <a:r>
              <a:rPr lang="ru-RU" sz="1400" dirty="0"/>
              <a:t> </a:t>
            </a:r>
            <a:r>
              <a:rPr lang="ru-RU" sz="1400" dirty="0" err="1"/>
              <a:t>учасників</a:t>
            </a:r>
            <a:r>
              <a:rPr lang="ru-RU" sz="1400" dirty="0"/>
              <a:t> ринку </a:t>
            </a:r>
            <a:r>
              <a:rPr lang="ru-RU" sz="1400" dirty="0" err="1" smtClean="0"/>
              <a:t>капітал</a:t>
            </a:r>
            <a:endParaRPr lang="ru-RU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Робочі зустрічі у ПАРД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2106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0"/>
            <a:ext cx="7810976" cy="1481328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ОСНОВНІ ПРОЕКТИ АСОЦІАЦІЇ</a:t>
            </a:r>
            <a:endParaRPr lang="ru-RU" dirty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1496291" y="1681402"/>
            <a:ext cx="10397005" cy="44816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094808" y="1863028"/>
            <a:ext cx="9273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ПРЕДСТАВЛЕННЯ ІНТЕРЕСІВ УЧАСНИКІВ АСОЦІАЦІЇ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2177936" y="2617993"/>
            <a:ext cx="877824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1400" dirty="0" smtClean="0"/>
              <a:t>Представники ПАРД брали участь у комітетах, робочих зустрічах, презентаціях, круглих столах при:</a:t>
            </a:r>
          </a:p>
          <a:p>
            <a:pPr lvl="0"/>
            <a:endParaRPr lang="uk-UA" sz="1400" dirty="0" smtClean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Національній </a:t>
            </a:r>
            <a:r>
              <a:rPr lang="uk-UA" sz="1400" dirty="0"/>
              <a:t>комісії з цінних паперів та фондового </a:t>
            </a:r>
            <a:r>
              <a:rPr lang="uk-UA" sz="1400" dirty="0" smtClean="0"/>
              <a:t>ринку</a:t>
            </a:r>
          </a:p>
          <a:p>
            <a:pPr lvl="0"/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Верховній </a:t>
            </a:r>
            <a:r>
              <a:rPr lang="uk-UA" sz="1400" dirty="0"/>
              <a:t>Раді </a:t>
            </a:r>
            <a:r>
              <a:rPr lang="uk-UA" sz="1400" dirty="0" smtClean="0"/>
              <a:t>України</a:t>
            </a:r>
          </a:p>
          <a:p>
            <a:endParaRPr lang="uk-UA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Національному банку України</a:t>
            </a:r>
          </a:p>
          <a:p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Міністерстві фінансів України</a:t>
            </a:r>
          </a:p>
          <a:p>
            <a:pPr lvl="0"/>
            <a:endParaRPr lang="ru-RU" sz="1400" dirty="0" smtClean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Національному </a:t>
            </a:r>
            <a:r>
              <a:rPr lang="uk-UA" sz="1400" dirty="0"/>
              <a:t>банку </a:t>
            </a:r>
            <a:r>
              <a:rPr lang="uk-UA" sz="1400" dirty="0" smtClean="0"/>
              <a:t>України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Державній фіскальній </a:t>
            </a:r>
            <a:r>
              <a:rPr lang="uk-UA" sz="1400" dirty="0"/>
              <a:t>службі </a:t>
            </a:r>
            <a:r>
              <a:rPr lang="uk-UA" sz="1400" dirty="0" smtClean="0"/>
              <a:t>України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uk-UA" sz="1400" dirty="0" smtClean="0"/>
              <a:t>Державній </a:t>
            </a:r>
            <a:r>
              <a:rPr lang="uk-UA" sz="1400" dirty="0"/>
              <a:t>службі фінансового </a:t>
            </a:r>
            <a:r>
              <a:rPr lang="uk-UA" sz="1400" dirty="0" smtClean="0"/>
              <a:t>моніторингу</a:t>
            </a:r>
          </a:p>
        </p:txBody>
      </p:sp>
    </p:spTree>
    <p:extLst>
      <p:ext uri="{BB962C8B-B14F-4D97-AF65-F5344CB8AC3E}">
        <p14:creationId xmlns:p14="http://schemas.microsoft.com/office/powerpoint/2010/main" val="32952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КОНСУЛЬТАЦІЇ</a:t>
            </a:r>
            <a:endParaRPr lang="ru-RU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40" y="1301401"/>
            <a:ext cx="938879" cy="938879"/>
          </a:xfrm>
        </p:spPr>
      </p:pic>
      <p:sp>
        <p:nvSpPr>
          <p:cNvPr id="19" name="TextBox 18"/>
          <p:cNvSpPr txBox="1"/>
          <p:nvPr/>
        </p:nvSpPr>
        <p:spPr>
          <a:xfrm>
            <a:off x="3099816" y="1593072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4500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26664" y="1163391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ТЕЛЕФОННІ</a:t>
            </a:r>
            <a:endParaRPr lang="ru-RU" sz="2400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507" y="2515875"/>
            <a:ext cx="840144" cy="84014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40" y="3678058"/>
            <a:ext cx="940540" cy="94054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213" y="4914066"/>
            <a:ext cx="894731" cy="89473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99816" y="2817262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300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45503" y="2438251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ЕЛ. ПОШТОЮ</a:t>
            </a:r>
            <a:endParaRPr lang="ru-RU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3099816" y="4091833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130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26664" y="3630168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ФОРМИ НА САЙТІ</a:t>
            </a:r>
            <a:endParaRPr lang="ru-RU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3099816" y="5283750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11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6664" y="4822085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ПИСЬМОВІ ЗАПИТИ</a:t>
            </a:r>
            <a:endParaRPr lang="ru-RU" sz="2400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746504" y="4795382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746504" y="3577947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746504" y="2368894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1144618"/>
            <a:ext cx="4215384" cy="11550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6757286" y="978725"/>
            <a:ext cx="488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ОСНОВНА ТЕМАТИКА КОНСУЛЬТАЦІЙ</a:t>
            </a:r>
            <a:endParaRPr lang="ru-RU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7066658" y="978409"/>
            <a:ext cx="4299334" cy="3696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6684264" y="1593072"/>
            <a:ext cx="2423160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Ліцензійні умови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80576" y="1593072"/>
            <a:ext cx="244144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Депозитарна діяльність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4264" y="2024742"/>
            <a:ext cx="2423160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Сквіз</a:t>
            </a:r>
            <a:r>
              <a:rPr lang="uk-UA" dirty="0" smtClean="0"/>
              <a:t>-аут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80576" y="2299622"/>
            <a:ext cx="244144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Торгівля цінними  паперами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75394" y="2463970"/>
            <a:ext cx="2432029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Виплата дивідендів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80576" y="3006172"/>
            <a:ext cx="2441447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Повідомлення через депозитарну систему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675395" y="2903661"/>
            <a:ext cx="243202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Пруденційні</a:t>
            </a:r>
            <a:r>
              <a:rPr lang="uk-UA" dirty="0" smtClean="0"/>
              <a:t> нормативи та нагляд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675395" y="3605295"/>
            <a:ext cx="2432028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Припинення діяльності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80576" y="3710262"/>
            <a:ext cx="2441447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Фінансовий моніторинг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75395" y="4320266"/>
            <a:ext cx="2432028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Оподаткування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180576" y="4419781"/>
            <a:ext cx="2441447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Комплексний захист інформації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75394" y="4758238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Корпоративне законодавство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89719" y="5129300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Загально-правові питання</a:t>
            </a:r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6675393" y="5464029"/>
            <a:ext cx="2423159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Правозастосування</a:t>
            </a:r>
          </a:p>
          <a:p>
            <a:pPr algn="ctr"/>
            <a:endParaRPr lang="uk-UA" sz="6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9180576" y="5838819"/>
            <a:ext cx="242315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Звітність до НКЦПФР, ДФСУ, ДФМУ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75392" y="5995064"/>
            <a:ext cx="2423159" cy="48474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750" dirty="0" smtClean="0"/>
              <a:t>Проведення перевірок</a:t>
            </a:r>
          </a:p>
          <a:p>
            <a:pPr algn="ctr"/>
            <a:endParaRPr lang="uk-UA" sz="800" dirty="0" smtClean="0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7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>
            <a:normAutofit/>
          </a:bodyPr>
          <a:lstStyle/>
          <a:p>
            <a:pPr algn="l"/>
            <a:r>
              <a:rPr lang="uk-UA" dirty="0" smtClean="0"/>
              <a:t>ПРОГРАМНІ ПРОДУКТИ ПАРД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140859" y="2718632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КОРИСТУВАЧА</a:t>
            </a:r>
            <a:endParaRPr lang="ru-RU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37926" y="1783507"/>
            <a:ext cx="42109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Протягом року ПАРД здійснювала методологічну та технічну підтримку, оновлення та вдосконалення програми формування адміністративних даних депозитарних установ до НКЦПФР</a:t>
            </a:r>
            <a:endParaRPr lang="ru-RU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745935" y="1783507"/>
            <a:ext cx="4163988" cy="14773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Заголовок 1"/>
          <p:cNvSpPr txBox="1">
            <a:spLocks/>
          </p:cNvSpPr>
          <p:nvPr/>
        </p:nvSpPr>
        <p:spPr>
          <a:xfrm>
            <a:off x="1746504" y="886959"/>
            <a:ext cx="9756518" cy="88696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uk-UA" sz="2800" dirty="0" smtClean="0"/>
              <a:t>ПРОГРАМА «ЗВІТНІСТЬ ДУ ДО НКЦПФР»</a:t>
            </a:r>
            <a:endParaRPr lang="ru-RU" sz="2800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1746504" y="1034437"/>
            <a:ext cx="6556248" cy="5906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64"/>
          <p:cNvSpPr txBox="1"/>
          <p:nvPr/>
        </p:nvSpPr>
        <p:spPr>
          <a:xfrm>
            <a:off x="7029104" y="1997708"/>
            <a:ext cx="1124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Book Antiqua" panose="02040602050305030304" pitchFamily="18" charset="0"/>
              </a:rPr>
              <a:t>182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86" y="4350844"/>
            <a:ext cx="713232" cy="713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935" y="3514048"/>
            <a:ext cx="713232" cy="7132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79" y="3510995"/>
            <a:ext cx="713232" cy="71323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2446918" y="3549498"/>
            <a:ext cx="2577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720 консультацій</a:t>
            </a:r>
            <a:endParaRPr lang="ru-RU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5725611" y="3452112"/>
            <a:ext cx="3401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340 запитів</a:t>
            </a:r>
          </a:p>
          <a:p>
            <a:r>
              <a:rPr lang="uk-UA" sz="2400" dirty="0" smtClean="0"/>
              <a:t>технічної підтримки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59167" y="4315613"/>
            <a:ext cx="40747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/>
              <a:t>27 оновлень програми у 2017,</a:t>
            </a:r>
          </a:p>
          <a:p>
            <a:r>
              <a:rPr lang="uk-UA" sz="2400" dirty="0" smtClean="0"/>
              <a:t>які стосувались: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715768" y="5321808"/>
            <a:ext cx="6126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Приведення у відповідність до змін у законодавстві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Поліпшення функціоналу програми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Виправлення критичних помилок</a:t>
            </a: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8494776" y="1034437"/>
            <a:ext cx="0" cy="5329787"/>
          </a:xfrm>
          <a:prstGeom prst="line">
            <a:avLst/>
          </a:prstGeom>
          <a:ln w="444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Скругленный прямоугольник 67"/>
          <p:cNvSpPr/>
          <p:nvPr/>
        </p:nvSpPr>
        <p:spPr>
          <a:xfrm>
            <a:off x="8686801" y="1030604"/>
            <a:ext cx="3337560" cy="91631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Заголовок 1"/>
          <p:cNvSpPr txBox="1">
            <a:spLocks/>
          </p:cNvSpPr>
          <p:nvPr/>
        </p:nvSpPr>
        <p:spPr>
          <a:xfrm>
            <a:off x="8722231" y="1059949"/>
            <a:ext cx="3302130" cy="88696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dirty="0" smtClean="0"/>
              <a:t>СЕРВІС З ПЕРЕВІРКИ ЦІНИ НА ЦП</a:t>
            </a:r>
            <a:endParaRPr lang="ru-RU" sz="2800" dirty="0"/>
          </a:p>
        </p:txBody>
      </p:sp>
      <p:sp>
        <p:nvSpPr>
          <p:cNvPr id="70" name="TextBox 69"/>
          <p:cNvSpPr txBox="1"/>
          <p:nvPr/>
        </p:nvSpPr>
        <p:spPr>
          <a:xfrm>
            <a:off x="8932411" y="3030002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ЗАПИТІВ НА МІСЯЦЬ</a:t>
            </a:r>
            <a:endParaRPr lang="ru-RU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10133096" y="2319243"/>
            <a:ext cx="1369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Book Antiqua" panose="02040602050305030304" pitchFamily="18" charset="0"/>
              </a:rPr>
              <a:t>~700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pic>
        <p:nvPicPr>
          <p:cNvPr id="72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414" y="2156892"/>
            <a:ext cx="808682" cy="808682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8835737" y="4205420"/>
            <a:ext cx="334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СЕРВІС НАДАЄ ДАНІ ЩОДО:</a:t>
            </a:r>
            <a:endParaRPr lang="ru-RU" dirty="0"/>
          </a:p>
        </p:txBody>
      </p:sp>
      <p:sp>
        <p:nvSpPr>
          <p:cNvPr id="76" name="TextBox 75"/>
          <p:cNvSpPr txBox="1"/>
          <p:nvPr/>
        </p:nvSpPr>
        <p:spPr>
          <a:xfrm>
            <a:off x="8887789" y="4613583"/>
            <a:ext cx="334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«підозрілості» договорів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Статусу у ЄДР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Статусу у депозитарній системі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Біржові курси/останні ціни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smtClean="0"/>
              <a:t>Звітність емітентів</a:t>
            </a:r>
            <a:endParaRPr lang="ru-RU" dirty="0"/>
          </a:p>
        </p:txBody>
      </p:sp>
      <p:pic>
        <p:nvPicPr>
          <p:cNvPr id="77" name="Рисунок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18" y="1886047"/>
            <a:ext cx="800950" cy="800950"/>
          </a:xfrm>
        </p:spPr>
      </p:pic>
    </p:spTree>
    <p:extLst>
      <p:ext uri="{BB962C8B-B14F-4D97-AF65-F5344CB8AC3E}">
        <p14:creationId xmlns:p14="http://schemas.microsoft.com/office/powerpoint/2010/main" val="246122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ЛІДЕРИ РИНКУ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709606" y="1008430"/>
            <a:ext cx="3371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ТОП-10 ТОРГОВЦІВ ЗА КІЛЬКІСТЮ ВИКОНАНИХ ДОГОВОРІВ НА ОРГАНІЗАТОРАХ ТОРГІВЛІ, ШТ*</a:t>
            </a:r>
            <a:endParaRPr lang="ru-RU" sz="1600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978409"/>
            <a:ext cx="4343400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676402" y="2071971"/>
            <a:ext cx="427634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УНІВЕР КАПІТАЛ</a:t>
            </a:r>
          </a:p>
          <a:p>
            <a:r>
              <a:rPr lang="uk-UA" sz="2000" dirty="0" smtClean="0"/>
              <a:t>І-НВЕСТ</a:t>
            </a:r>
          </a:p>
          <a:p>
            <a:r>
              <a:rPr lang="uk-UA" sz="2000" dirty="0" smtClean="0"/>
              <a:t>ФРІДОМ ФІНАНС УКРАЇНА</a:t>
            </a:r>
          </a:p>
          <a:p>
            <a:r>
              <a:rPr lang="uk-UA" sz="2000" dirty="0" smtClean="0"/>
              <a:t>КАПІТАЛ ТАЙМС</a:t>
            </a:r>
          </a:p>
          <a:p>
            <a:r>
              <a:rPr lang="uk-UA" sz="2000" dirty="0" smtClean="0"/>
              <a:t>КІНТО, ЛТД</a:t>
            </a:r>
          </a:p>
          <a:p>
            <a:r>
              <a:rPr lang="uk-UA" sz="2000" dirty="0" smtClean="0"/>
              <a:t>ІФК АРТ КАПІТАЛ</a:t>
            </a:r>
          </a:p>
          <a:p>
            <a:r>
              <a:rPr lang="uk-UA" sz="2000" dirty="0" smtClean="0"/>
              <a:t>ФК СОКРАТ</a:t>
            </a:r>
          </a:p>
          <a:p>
            <a:r>
              <a:rPr lang="uk-UA" sz="2000" dirty="0" smtClean="0"/>
              <a:t>ТАСК-БРОКЕР</a:t>
            </a:r>
          </a:p>
          <a:p>
            <a:r>
              <a:rPr lang="uk-UA" sz="2000" dirty="0" smtClean="0"/>
              <a:t>НАВІГАТОР-ІНВЕСТ</a:t>
            </a:r>
          </a:p>
          <a:p>
            <a:r>
              <a:rPr lang="uk-UA" dirty="0" smtClean="0"/>
              <a:t>ІНВЕСТИЦІЙНИЙ КАПІТАЛ УКРАЇНА</a:t>
            </a:r>
            <a:endParaRPr lang="ru-RU" dirty="0"/>
          </a:p>
        </p:txBody>
      </p:sp>
      <p:sp>
        <p:nvSpPr>
          <p:cNvPr id="54" name="TextBox 53"/>
          <p:cNvSpPr txBox="1"/>
          <p:nvPr/>
        </p:nvSpPr>
        <p:spPr>
          <a:xfrm>
            <a:off x="5210515" y="2071971"/>
            <a:ext cx="9433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20732</a:t>
            </a:r>
          </a:p>
          <a:p>
            <a:pPr algn="r"/>
            <a:r>
              <a:rPr lang="uk-UA" sz="2000" dirty="0" smtClean="0"/>
              <a:t>6374</a:t>
            </a:r>
          </a:p>
          <a:p>
            <a:pPr algn="r"/>
            <a:r>
              <a:rPr lang="uk-UA" sz="2000" dirty="0" smtClean="0"/>
              <a:t>5195</a:t>
            </a:r>
          </a:p>
          <a:p>
            <a:pPr algn="r"/>
            <a:r>
              <a:rPr lang="uk-UA" sz="2000" dirty="0" smtClean="0"/>
              <a:t>4631</a:t>
            </a:r>
          </a:p>
          <a:p>
            <a:pPr algn="r"/>
            <a:r>
              <a:rPr lang="uk-UA" sz="2000" dirty="0" smtClean="0"/>
              <a:t>1952</a:t>
            </a:r>
          </a:p>
          <a:p>
            <a:pPr algn="r"/>
            <a:r>
              <a:rPr lang="uk-UA" sz="2000" dirty="0" smtClean="0"/>
              <a:t>1862</a:t>
            </a:r>
          </a:p>
          <a:p>
            <a:pPr algn="r"/>
            <a:r>
              <a:rPr lang="uk-UA" sz="2000" dirty="0" smtClean="0"/>
              <a:t>1554</a:t>
            </a:r>
          </a:p>
          <a:p>
            <a:pPr algn="r"/>
            <a:r>
              <a:rPr lang="uk-UA" sz="2000" dirty="0" smtClean="0"/>
              <a:t>1203</a:t>
            </a:r>
          </a:p>
          <a:p>
            <a:pPr algn="r"/>
            <a:r>
              <a:rPr lang="uk-UA" sz="2000" dirty="0" smtClean="0"/>
              <a:t>1105</a:t>
            </a:r>
          </a:p>
          <a:p>
            <a:pPr algn="r"/>
            <a:r>
              <a:rPr lang="uk-UA" sz="2000" dirty="0" smtClean="0"/>
              <a:t>828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973" y="1113909"/>
            <a:ext cx="598056" cy="598056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938557" y="1016466"/>
            <a:ext cx="3371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ТОП-10 ТОРГОВЦІВ ЗА КІЛЬКІСТЮ ВИКОНАНИХ ДОГОВОРІВ ПОЗА ОРГАНІЗАТОРАМИ ТОРГІВЛІ, ШТ*</a:t>
            </a:r>
            <a:endParaRPr lang="ru-RU" sz="1600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6805444" y="966136"/>
            <a:ext cx="4697578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/>
          <p:cNvSpPr txBox="1"/>
          <p:nvPr/>
        </p:nvSpPr>
        <p:spPr>
          <a:xfrm>
            <a:off x="6796300" y="2071971"/>
            <a:ext cx="41330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АЙ ПІ СЕК</a:t>
            </a:r>
            <a:r>
              <a:rPr lang="en-US" sz="2000" dirty="0" smtClean="0"/>
              <a:t>’</a:t>
            </a:r>
            <a:r>
              <a:rPr lang="uk-UA" sz="2000" dirty="0" smtClean="0"/>
              <a:t>ЮРІТІЗ</a:t>
            </a:r>
          </a:p>
          <a:p>
            <a:r>
              <a:rPr lang="uk-UA" sz="2000" dirty="0" smtClean="0"/>
              <a:t>РОСАН-ЦІННІ ПАПЕРИ</a:t>
            </a:r>
          </a:p>
          <a:p>
            <a:r>
              <a:rPr lang="uk-UA" sz="2000" dirty="0" smtClean="0"/>
              <a:t>ЕНЕРГЕТИЧНА РЕЄСТР. КОМПАНІЯ</a:t>
            </a:r>
          </a:p>
          <a:p>
            <a:r>
              <a:rPr lang="uk-UA" sz="2000" dirty="0" smtClean="0"/>
              <a:t>АЗОВО-ЧОРНОМОРСЬКА ІК</a:t>
            </a:r>
          </a:p>
          <a:p>
            <a:r>
              <a:rPr lang="uk-UA" sz="2000" dirty="0" smtClean="0"/>
              <a:t>АЛЬТЕРА ФІНАНС</a:t>
            </a:r>
          </a:p>
          <a:p>
            <a:r>
              <a:rPr lang="uk-UA" sz="2000" dirty="0" smtClean="0"/>
              <a:t>АЛЬЯНС ФІН. ТЕХНОЛОГІЙ</a:t>
            </a:r>
          </a:p>
          <a:p>
            <a:r>
              <a:rPr lang="uk-UA" sz="2000" dirty="0" smtClean="0"/>
              <a:t>МЕГАБАНК</a:t>
            </a:r>
          </a:p>
          <a:p>
            <a:r>
              <a:rPr lang="uk-UA" sz="2000" dirty="0" smtClean="0"/>
              <a:t>ФК АВАНГАРД</a:t>
            </a:r>
          </a:p>
          <a:p>
            <a:r>
              <a:rPr lang="uk-UA" sz="2000" dirty="0" smtClean="0"/>
              <a:t>КАРПАТИ-БРОК</a:t>
            </a:r>
          </a:p>
          <a:p>
            <a:r>
              <a:rPr lang="uk-UA" sz="2000" dirty="0" smtClean="0"/>
              <a:t>БЕНЕФІТ БРОК</a:t>
            </a:r>
            <a:endParaRPr lang="ru-RU" sz="2000" dirty="0"/>
          </a:p>
        </p:txBody>
      </p:sp>
      <p:sp>
        <p:nvSpPr>
          <p:cNvPr id="62" name="TextBox 61"/>
          <p:cNvSpPr txBox="1"/>
          <p:nvPr/>
        </p:nvSpPr>
        <p:spPr>
          <a:xfrm>
            <a:off x="10843914" y="2071971"/>
            <a:ext cx="8604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9018</a:t>
            </a:r>
          </a:p>
          <a:p>
            <a:pPr algn="r"/>
            <a:r>
              <a:rPr lang="uk-UA" sz="2000" dirty="0" smtClean="0"/>
              <a:t>1079</a:t>
            </a:r>
          </a:p>
          <a:p>
            <a:pPr algn="r"/>
            <a:r>
              <a:rPr lang="uk-UA" sz="2000" dirty="0" smtClean="0"/>
              <a:t>869</a:t>
            </a:r>
          </a:p>
          <a:p>
            <a:pPr algn="r"/>
            <a:r>
              <a:rPr lang="uk-UA" sz="2000" dirty="0" smtClean="0"/>
              <a:t>478</a:t>
            </a:r>
          </a:p>
          <a:p>
            <a:pPr algn="r"/>
            <a:r>
              <a:rPr lang="uk-UA" sz="2000" dirty="0" smtClean="0"/>
              <a:t>422</a:t>
            </a:r>
          </a:p>
          <a:p>
            <a:pPr algn="r"/>
            <a:r>
              <a:rPr lang="uk-UA" sz="2000" dirty="0" smtClean="0"/>
              <a:t>281</a:t>
            </a:r>
          </a:p>
          <a:p>
            <a:pPr algn="r"/>
            <a:r>
              <a:rPr lang="uk-UA" sz="2000" dirty="0" smtClean="0"/>
              <a:t>265</a:t>
            </a:r>
          </a:p>
          <a:p>
            <a:pPr algn="r"/>
            <a:r>
              <a:rPr lang="uk-UA" sz="2000" dirty="0" smtClean="0"/>
              <a:t>261</a:t>
            </a:r>
          </a:p>
          <a:p>
            <a:pPr algn="r"/>
            <a:r>
              <a:rPr lang="uk-UA" sz="2000" dirty="0" smtClean="0"/>
              <a:t>259</a:t>
            </a:r>
          </a:p>
          <a:p>
            <a:pPr algn="r"/>
            <a:r>
              <a:rPr lang="uk-UA" sz="2000" dirty="0" smtClean="0"/>
              <a:t>222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649638" y="6335632"/>
            <a:ext cx="5800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* за даними звітності торговців до ПАРД на кінець 2017 року</a:t>
            </a:r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208" y="1061446"/>
            <a:ext cx="724963" cy="72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8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ЛІДЕРИ РИНКУ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709606" y="1008430"/>
            <a:ext cx="3371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ТОП-10 ДЕПОЗИТАРНИХ УСТАНОВ ЗА ОБСЯГОМ ДЕПОЗИТАРНИХ АКТИВІВ, МЛРД. ГРН.*</a:t>
            </a:r>
            <a:endParaRPr lang="ru-RU" sz="1600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978409"/>
            <a:ext cx="4343400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676402" y="2071971"/>
            <a:ext cx="420318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УКРЕКСІМБАНК</a:t>
            </a:r>
          </a:p>
          <a:p>
            <a:r>
              <a:rPr lang="uk-UA" sz="2000" dirty="0" smtClean="0"/>
              <a:t>УКРГАЗБАНК</a:t>
            </a:r>
          </a:p>
          <a:p>
            <a:r>
              <a:rPr lang="uk-UA" sz="2000" dirty="0" smtClean="0"/>
              <a:t>ПРИВАТБАНК</a:t>
            </a:r>
          </a:p>
          <a:p>
            <a:r>
              <a:rPr lang="uk-UA" sz="2000" dirty="0" smtClean="0"/>
              <a:t>ОЩАДБАНК</a:t>
            </a:r>
          </a:p>
          <a:p>
            <a:r>
              <a:rPr lang="uk-UA" sz="2000" dirty="0" smtClean="0"/>
              <a:t>ІНВІНТУМ</a:t>
            </a:r>
          </a:p>
          <a:p>
            <a:r>
              <a:rPr lang="uk-UA" sz="2000" dirty="0" smtClean="0"/>
              <a:t>РАЙФФАЙЗЕН БАНК АВАЛЬ</a:t>
            </a:r>
          </a:p>
          <a:p>
            <a:r>
              <a:rPr lang="uk-UA" sz="2000" dirty="0" smtClean="0"/>
              <a:t>ПУМБ</a:t>
            </a:r>
          </a:p>
          <a:p>
            <a:r>
              <a:rPr lang="uk-UA" dirty="0" smtClean="0"/>
              <a:t>ІНВЕСТИЦІЙНИЙ КАПІТАЛ УКРАЇНА</a:t>
            </a:r>
          </a:p>
          <a:p>
            <a:r>
              <a:rPr lang="uk-UA" sz="2000" dirty="0" smtClean="0"/>
              <a:t>УКРСИББАНК</a:t>
            </a:r>
          </a:p>
          <a:p>
            <a:r>
              <a:rPr lang="uk-UA" sz="2000" dirty="0" smtClean="0"/>
              <a:t>ОТП БАНК</a:t>
            </a:r>
            <a:endParaRPr lang="ru-RU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5173938" y="2071971"/>
            <a:ext cx="94339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393,7</a:t>
            </a:r>
          </a:p>
          <a:p>
            <a:pPr algn="r"/>
            <a:r>
              <a:rPr lang="uk-UA" sz="2000" dirty="0" smtClean="0"/>
              <a:t>234,5</a:t>
            </a:r>
          </a:p>
          <a:p>
            <a:pPr algn="r"/>
            <a:r>
              <a:rPr lang="uk-UA" sz="2000" dirty="0" smtClean="0"/>
              <a:t>146,5</a:t>
            </a:r>
          </a:p>
          <a:p>
            <a:pPr algn="r"/>
            <a:r>
              <a:rPr lang="uk-UA" sz="2000" dirty="0" smtClean="0"/>
              <a:t>138,4</a:t>
            </a:r>
          </a:p>
          <a:p>
            <a:pPr algn="r"/>
            <a:r>
              <a:rPr lang="uk-UA" sz="2000" dirty="0" smtClean="0"/>
              <a:t>54,8</a:t>
            </a:r>
          </a:p>
          <a:p>
            <a:pPr algn="r"/>
            <a:r>
              <a:rPr lang="uk-UA" sz="2000" dirty="0" smtClean="0"/>
              <a:t>45,9</a:t>
            </a:r>
          </a:p>
          <a:p>
            <a:pPr algn="r"/>
            <a:r>
              <a:rPr lang="uk-UA" sz="2000" dirty="0" smtClean="0"/>
              <a:t>39,1</a:t>
            </a:r>
          </a:p>
          <a:p>
            <a:pPr algn="r"/>
            <a:r>
              <a:rPr lang="uk-UA" sz="2000" dirty="0" smtClean="0"/>
              <a:t>36,1</a:t>
            </a:r>
          </a:p>
          <a:p>
            <a:pPr algn="r"/>
            <a:r>
              <a:rPr lang="uk-UA" sz="2000" dirty="0" smtClean="0"/>
              <a:t>22,1</a:t>
            </a:r>
          </a:p>
          <a:p>
            <a:pPr algn="r"/>
            <a:r>
              <a:rPr lang="uk-UA" sz="2000" dirty="0" smtClean="0"/>
              <a:t>15,9</a:t>
            </a:r>
          </a:p>
          <a:p>
            <a:pPr algn="r"/>
            <a:endParaRPr lang="uk-UA" sz="2000" dirty="0" smtClean="0"/>
          </a:p>
        </p:txBody>
      </p:sp>
      <p:sp>
        <p:nvSpPr>
          <p:cNvPr id="57" name="TextBox 56"/>
          <p:cNvSpPr txBox="1"/>
          <p:nvPr/>
        </p:nvSpPr>
        <p:spPr>
          <a:xfrm>
            <a:off x="8185376" y="1016468"/>
            <a:ext cx="3125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ТОП-10 ДЕПОЗИТАРНИХ УСТАНОВ ЗА КІЛЬКІСТЮ РАХУНКІВ ДЕПОНЕНТІВ , ШТ*</a:t>
            </a:r>
            <a:endParaRPr lang="ru-RU" sz="1600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6805444" y="966136"/>
            <a:ext cx="4697578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/>
          <p:cNvSpPr txBox="1"/>
          <p:nvPr/>
        </p:nvSpPr>
        <p:spPr>
          <a:xfrm>
            <a:off x="6796300" y="2071971"/>
            <a:ext cx="41330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АЛЬТБАНК</a:t>
            </a:r>
          </a:p>
          <a:p>
            <a:r>
              <a:rPr lang="uk-UA" sz="2000" dirty="0" smtClean="0"/>
              <a:t>ПРИВАТБАНК</a:t>
            </a:r>
          </a:p>
          <a:p>
            <a:r>
              <a:rPr lang="uk-UA" sz="2000" dirty="0" smtClean="0"/>
              <a:t>ГРУПА ІНВЕСТИЦІНИЙ СТАНДАРТ</a:t>
            </a:r>
          </a:p>
          <a:p>
            <a:r>
              <a:rPr lang="uk-UA" sz="2000" dirty="0" smtClean="0"/>
              <a:t>ПОЛТАВА БАНК</a:t>
            </a:r>
          </a:p>
          <a:p>
            <a:r>
              <a:rPr lang="uk-UA" sz="2000" dirty="0" smtClean="0"/>
              <a:t>УКРСОЦБАНК</a:t>
            </a:r>
          </a:p>
          <a:p>
            <a:r>
              <a:rPr lang="uk-UA" sz="2000" dirty="0" smtClean="0"/>
              <a:t>ІДЦ ГЛОБАЛ</a:t>
            </a:r>
          </a:p>
          <a:p>
            <a:r>
              <a:rPr lang="uk-UA" sz="2000" dirty="0" smtClean="0"/>
              <a:t>ОБ</a:t>
            </a:r>
            <a:r>
              <a:rPr lang="en-US" sz="2000" dirty="0" smtClean="0"/>
              <a:t>’</a:t>
            </a:r>
            <a:r>
              <a:rPr lang="uk-UA" sz="2000" dirty="0" smtClean="0"/>
              <a:t>ЄДНАНА РЕЄСТР. КОМПАНІЯ</a:t>
            </a:r>
          </a:p>
          <a:p>
            <a:r>
              <a:rPr lang="uk-UA" sz="2000" dirty="0" smtClean="0"/>
              <a:t>ПРДТ ФОНДОВИЙ ЦЕНТР</a:t>
            </a:r>
          </a:p>
          <a:p>
            <a:r>
              <a:rPr lang="uk-UA" sz="2000" dirty="0" smtClean="0"/>
              <a:t>РАЙФФАЙЗЕН БАНК АВАЛЬ</a:t>
            </a:r>
          </a:p>
          <a:p>
            <a:r>
              <a:rPr lang="uk-UA" sz="2000" dirty="0" smtClean="0"/>
              <a:t>РОСАН-ЦІННІ ПАПЕРИ</a:t>
            </a:r>
            <a:endParaRPr lang="ru-RU" sz="2000" dirty="0"/>
          </a:p>
        </p:txBody>
      </p:sp>
      <p:sp>
        <p:nvSpPr>
          <p:cNvPr id="62" name="TextBox 61"/>
          <p:cNvSpPr txBox="1"/>
          <p:nvPr/>
        </p:nvSpPr>
        <p:spPr>
          <a:xfrm>
            <a:off x="10843914" y="2071971"/>
            <a:ext cx="8604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/>
              <a:t>14638</a:t>
            </a:r>
          </a:p>
          <a:p>
            <a:pPr algn="r"/>
            <a:r>
              <a:rPr lang="uk-UA" sz="2000" dirty="0" smtClean="0"/>
              <a:t>11907</a:t>
            </a:r>
          </a:p>
          <a:p>
            <a:pPr algn="r"/>
            <a:r>
              <a:rPr lang="uk-UA" sz="2000" dirty="0" smtClean="0"/>
              <a:t>8539</a:t>
            </a:r>
          </a:p>
          <a:p>
            <a:pPr algn="r"/>
            <a:r>
              <a:rPr lang="uk-UA" sz="2000" dirty="0" smtClean="0"/>
              <a:t>8641</a:t>
            </a:r>
          </a:p>
          <a:p>
            <a:pPr algn="r"/>
            <a:r>
              <a:rPr lang="uk-UA" sz="2000" dirty="0" smtClean="0"/>
              <a:t>7510</a:t>
            </a:r>
          </a:p>
          <a:p>
            <a:pPr algn="r"/>
            <a:r>
              <a:rPr lang="uk-UA" sz="2000" dirty="0" smtClean="0"/>
              <a:t>5572</a:t>
            </a:r>
          </a:p>
          <a:p>
            <a:pPr algn="r"/>
            <a:r>
              <a:rPr lang="uk-UA" sz="2000" dirty="0" smtClean="0"/>
              <a:t>5018</a:t>
            </a:r>
          </a:p>
          <a:p>
            <a:pPr algn="r"/>
            <a:r>
              <a:rPr lang="uk-UA" sz="2000" dirty="0" smtClean="0"/>
              <a:t>4310</a:t>
            </a:r>
          </a:p>
          <a:p>
            <a:pPr algn="r"/>
            <a:r>
              <a:rPr lang="uk-UA" sz="2000" dirty="0" smtClean="0"/>
              <a:t>4240</a:t>
            </a:r>
          </a:p>
          <a:p>
            <a:pPr algn="r"/>
            <a:r>
              <a:rPr lang="uk-UA" sz="2000" dirty="0" smtClean="0"/>
              <a:t>4167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649638" y="6335632"/>
            <a:ext cx="67869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* за даними звітності депозитарних установ до ПАРД на кінець 2017 року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272" y="1107789"/>
            <a:ext cx="632277" cy="6322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753" y="1008430"/>
            <a:ext cx="772885" cy="77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9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504" y="91441"/>
            <a:ext cx="9756518" cy="886968"/>
          </a:xfrm>
        </p:spPr>
        <p:txBody>
          <a:bodyPr/>
          <a:lstStyle/>
          <a:p>
            <a:pPr algn="l"/>
            <a:r>
              <a:rPr lang="uk-UA" dirty="0" smtClean="0"/>
              <a:t>ЧЛЕНСТВО В ПАРД</a:t>
            </a:r>
            <a:endParaRPr lang="ru-RU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46504" y="3009271"/>
            <a:ext cx="3381934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80" y="-17194"/>
            <a:ext cx="2740940" cy="1095095"/>
          </a:xfrm>
          <a:prstGeom prst="rect">
            <a:avLst/>
          </a:prstGeom>
        </p:spPr>
      </p:pic>
      <p:sp>
        <p:nvSpPr>
          <p:cNvPr id="59" name="Скругленный прямоугольник 58"/>
          <p:cNvSpPr/>
          <p:nvPr/>
        </p:nvSpPr>
        <p:spPr>
          <a:xfrm>
            <a:off x="5658885" y="2998117"/>
            <a:ext cx="2558012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802110" y="3052808"/>
            <a:ext cx="2221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ДУ/ТЦП</a:t>
            </a:r>
            <a:endParaRPr lang="ru-RU" sz="4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776747" y="3048450"/>
            <a:ext cx="1240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ТЦП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840480" y="3050392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162</a:t>
            </a:r>
            <a:endParaRPr lang="ru-RU" sz="4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961475" y="3040411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56</a:t>
            </a:r>
            <a:endParaRPr lang="ru-RU" sz="4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608" y="1021166"/>
            <a:ext cx="1213933" cy="121393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74956" y="1124049"/>
            <a:ext cx="6266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КІЛЬКІСТЬ ЧЛЕНІВ ПАРД НА КІНЕЦЬ 2017 року</a:t>
            </a:r>
            <a:endParaRPr lang="ru-RU" sz="4000" dirty="0"/>
          </a:p>
        </p:txBody>
      </p:sp>
      <p:sp>
        <p:nvSpPr>
          <p:cNvPr id="23" name="TextBox 22"/>
          <p:cNvSpPr txBox="1"/>
          <p:nvPr/>
        </p:nvSpPr>
        <p:spPr>
          <a:xfrm>
            <a:off x="9557480" y="2163704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262</a:t>
            </a:r>
            <a:endParaRPr lang="ru-RU" sz="40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074956" y="4187932"/>
            <a:ext cx="728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ПРОТЯГОМ РОКУ ДО ПАРД:</a:t>
            </a:r>
            <a:endParaRPr lang="ru-RU" sz="32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110" y="4939673"/>
            <a:ext cx="1228992" cy="122899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444" y="4993081"/>
            <a:ext cx="1175584" cy="11755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371536" y="5323336"/>
            <a:ext cx="3182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в</a:t>
            </a:r>
            <a:r>
              <a:rPr lang="uk-UA" sz="2400" dirty="0" smtClean="0"/>
              <a:t>ступило 2 учасника</a:t>
            </a:r>
            <a:endParaRPr lang="ru-RU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8232298" y="5350040"/>
            <a:ext cx="307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вийшло 24 учасника</a:t>
            </a:r>
            <a:endParaRPr lang="ru-RU" sz="2400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747344" y="2998117"/>
            <a:ext cx="2558012" cy="869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8865206" y="3048450"/>
            <a:ext cx="1240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ДУ</a:t>
            </a:r>
            <a:endParaRPr lang="ru-RU" sz="4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0049934" y="3040411"/>
            <a:ext cx="1120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smtClean="0"/>
              <a:t>44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11451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араллакс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1546</TotalTime>
  <Words>1344</Words>
  <Application>Microsoft Office PowerPoint</Application>
  <PresentationFormat>Широкоэкранный</PresentationFormat>
  <Paragraphs>288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AngsanaUPC</vt:lpstr>
      <vt:lpstr>Arial</vt:lpstr>
      <vt:lpstr>Book Antiqua</vt:lpstr>
      <vt:lpstr>Calibri</vt:lpstr>
      <vt:lpstr>Calibri Light</vt:lpstr>
      <vt:lpstr>Corbel</vt:lpstr>
      <vt:lpstr>Wingdings</vt:lpstr>
      <vt:lpstr>Wingdings 2</vt:lpstr>
      <vt:lpstr>HDOfficeLightV0</vt:lpstr>
      <vt:lpstr>Параллакс</vt:lpstr>
      <vt:lpstr>ЗВІТ ПРО ДІЯЛЬНІСТЬ 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ОСНОВНІ ПРОЕКТИ АСОЦІАЦІЇ</vt:lpstr>
      <vt:lpstr>КОНСУЛЬТАЦІЇ</vt:lpstr>
      <vt:lpstr>ПРОГРАМНІ ПРОДУКТИ ПАРД</vt:lpstr>
      <vt:lpstr>ЛІДЕРИ РИНКУ</vt:lpstr>
      <vt:lpstr>ЛІДЕРИ РИНКУ</vt:lpstr>
      <vt:lpstr>ЧЛЕНСТВО В ПАРД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ЗВІТ ПРО ДІЯЛЬНІСТЬ</dc:title>
  <dc:creator>ADMIN</dc:creator>
  <cp:lastModifiedBy>Довбыш Дмитрий</cp:lastModifiedBy>
  <cp:revision>56</cp:revision>
  <dcterms:created xsi:type="dcterms:W3CDTF">2018-06-10T16:07:21Z</dcterms:created>
  <dcterms:modified xsi:type="dcterms:W3CDTF">2018-06-14T18:08:53Z</dcterms:modified>
</cp:coreProperties>
</file>