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6" r:id="rId2"/>
    <p:sldMasterId id="2147483739" r:id="rId3"/>
  </p:sldMasterIdLst>
  <p:notesMasterIdLst>
    <p:notesMasterId r:id="rId14"/>
  </p:notesMasterIdLst>
  <p:sldIdLst>
    <p:sldId id="276" r:id="rId4"/>
    <p:sldId id="260" r:id="rId5"/>
    <p:sldId id="262" r:id="rId6"/>
    <p:sldId id="265" r:id="rId7"/>
    <p:sldId id="267" r:id="rId8"/>
    <p:sldId id="266" r:id="rId9"/>
    <p:sldId id="268" r:id="rId10"/>
    <p:sldId id="269" r:id="rId11"/>
    <p:sldId id="270" r:id="rId12"/>
    <p:sldId id="27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EA3"/>
    <a:srgbClr val="85BDBA"/>
    <a:srgbClr val="527BCC"/>
    <a:srgbClr val="C0C0C0"/>
    <a:srgbClr val="649993"/>
    <a:srgbClr val="D0B4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dLbls>
            <c:dLbl>
              <c:idx val="0"/>
              <c:layout>
                <c:manualLayout>
                  <c:x val="4.110029009531703E-2"/>
                  <c:y val="-3.86467020136519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7C7-446D-921F-B2EB5B00EA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5600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C7-446D-921F-B2EB5B00EA9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1350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7C7-446D-921F-B2EB5B00EA9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7C7-446D-921F-B2EB5B00EA9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4-97C7-446D-921F-B2EB5B00EA9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Діяюча</c:v>
                </c:pt>
              </c:strCache>
            </c:strRef>
          </c:cat>
          <c:val>
            <c:numRef>
              <c:f>Лист1!$F$2</c:f>
              <c:numCache>
                <c:formatCode>#,##0</c:formatCode>
                <c:ptCount val="1"/>
                <c:pt idx="0">
                  <c:v>7400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7C7-446D-921F-B2EB5B00EA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82192"/>
        <c:axId val="-1676295248"/>
        <c:axId val="0"/>
      </c:bar3DChart>
      <c:catAx>
        <c:axId val="-16762821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5248"/>
        <c:crosses val="autoZero"/>
        <c:auto val="1"/>
        <c:lblAlgn val="ctr"/>
        <c:lblOffset val="100"/>
        <c:noMultiLvlLbl val="0"/>
      </c:catAx>
      <c:valAx>
        <c:axId val="-167629524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82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44400</c:v>
                </c:pt>
                <c:pt idx="1">
                  <c:v>22200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3F-48FA-8417-D24DF04BF9D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D13F-48FA-8417-D24DF04BF9D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13F-48FA-8417-D24DF04BF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3616"/>
        <c:axId val="-1676293072"/>
        <c:axId val="0"/>
      </c:bar3DChart>
      <c:catAx>
        <c:axId val="-16762936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-1676293072"/>
        <c:crosses val="autoZero"/>
        <c:auto val="1"/>
        <c:lblAlgn val="ctr"/>
        <c:lblOffset val="100"/>
        <c:noMultiLvlLbl val="0"/>
      </c:catAx>
      <c:valAx>
        <c:axId val="-1676293072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676293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5209735667967877E-2"/>
          <c:y val="5.8103236811808644E-2"/>
          <c:w val="0.91634645382617663"/>
          <c:h val="0.929474845060475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dLbls>
            <c:dLbl>
              <c:idx val="0"/>
              <c:layout>
                <c:manualLayout>
                  <c:x val="9.1234767026634519E-3"/>
                  <c:y val="-2.6406613505163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CD0-4040-8C92-E534172566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20000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D0-4040-8C92-E534172566A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D0-4040-8C92-E534172566A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Лист1!$D$2</c:f>
              <c:numCache>
                <c:formatCode>#,##0</c:formatCode>
                <c:ptCount val="1"/>
                <c:pt idx="0">
                  <c:v>4200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CD0-4040-8C92-E534172566A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4-5CD0-4040-8C92-E534172566A8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сфа</c:v>
                </c:pt>
              </c:strCache>
            </c:strRef>
          </c:cat>
          <c:val>
            <c:numRef>
              <c:f>Лист1!$F$2</c:f>
              <c:numCache>
                <c:formatCode>#,##0</c:formatCode>
                <c:ptCount val="1"/>
                <c:pt idx="0">
                  <c:v>34200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CD0-4040-8C92-E534172566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82736"/>
        <c:axId val="-1676296336"/>
        <c:axId val="0"/>
      </c:bar3DChart>
      <c:catAx>
        <c:axId val="-1676282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6336"/>
        <c:crosses val="autoZero"/>
        <c:auto val="1"/>
        <c:lblAlgn val="ctr"/>
        <c:lblOffset val="100"/>
        <c:noMultiLvlLbl val="0"/>
      </c:catAx>
      <c:valAx>
        <c:axId val="-167629633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82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206000</c:v>
                </c:pt>
                <c:pt idx="1">
                  <c:v>103000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8D-4A75-868C-8A921DF2092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#,##0</c:formatCode>
                <c:ptCount val="2"/>
                <c:pt idx="0">
                  <c:v>142000</c:v>
                </c:pt>
                <c:pt idx="1">
                  <c:v>142000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08D-4A75-868C-8A921DF2092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08D-4A75-868C-8A921DF209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1984"/>
        <c:axId val="-1676294704"/>
        <c:axId val="0"/>
      </c:bar3DChart>
      <c:catAx>
        <c:axId val="-16762919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-1676294704"/>
        <c:crosses val="autoZero"/>
        <c:auto val="1"/>
        <c:lblAlgn val="ctr"/>
        <c:lblOffset val="100"/>
        <c:noMultiLvlLbl val="0"/>
      </c:catAx>
      <c:valAx>
        <c:axId val="-1676294704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676291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Навчання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3000"/>
                    <a:tint val="96000"/>
                    <a:lumMod val="104000"/>
                  </a:schemeClr>
                </a:gs>
                <a:gs pos="100000">
                  <a:schemeClr val="accent4">
                    <a:shade val="53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Лист1!$B$2</c:f>
              <c:numCache>
                <c:formatCode>#,##0</c:formatCode>
                <c:ptCount val="1"/>
                <c:pt idx="0">
                  <c:v>1000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395-47DC-AD06-ABEE3E66C10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Іспит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76000"/>
                    <a:tint val="96000"/>
                    <a:lumMod val="104000"/>
                  </a:schemeClr>
                </a:gs>
                <a:gs pos="100000">
                  <a:schemeClr val="accent4">
                    <a:shade val="76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3000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395-47DC-AD06-ABEE3E66C10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Сертифікат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395-47DC-AD06-ABEE3E66C10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77000"/>
                    <a:tint val="96000"/>
                    <a:lumMod val="104000"/>
                  </a:schemeClr>
                </a:gs>
                <a:gs pos="100000">
                  <a:schemeClr val="accent4">
                    <a:tint val="77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</c:numCache>
            </c:numRef>
          </c:val>
          <c:extLst>
            <c:ext xmlns:c16="http://schemas.microsoft.com/office/drawing/2014/chart" uri="{C3380CC4-5D6E-409C-BE32-E72D297353CC}">
              <c16:uniqueId val="{00000003-0395-47DC-AD06-ABEE3E66C10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Пересертифікація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54000"/>
                    <a:tint val="96000"/>
                    <a:lumMod val="104000"/>
                  </a:schemeClr>
                </a:gs>
                <a:gs pos="100000">
                  <a:schemeClr val="accent4">
                    <a:tint val="54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</c:f>
              <c:strCache>
                <c:ptCount val="1"/>
                <c:pt idx="0">
                  <c:v>сро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395-47DC-AD06-ABEE3E66C1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676291440"/>
        <c:axId val="-1676290896"/>
        <c:axId val="0"/>
      </c:bar3DChart>
      <c:catAx>
        <c:axId val="-16762914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76290896"/>
        <c:crosses val="autoZero"/>
        <c:auto val="1"/>
        <c:lblAlgn val="ctr"/>
        <c:lblOffset val="100"/>
        <c:noMultiLvlLbl val="0"/>
      </c:catAx>
      <c:valAx>
        <c:axId val="-1676290896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-16762914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65000"/>
                    <a:tint val="96000"/>
                    <a:lumMod val="104000"/>
                  </a:schemeClr>
                </a:gs>
                <a:gs pos="100000">
                  <a:schemeClr val="accent4">
                    <a:shade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Лист1!$B$2:$B$3</c:f>
              <c:numCache>
                <c:formatCode>#,##0</c:formatCode>
                <c:ptCount val="2"/>
                <c:pt idx="0">
                  <c:v>108000</c:v>
                </c:pt>
                <c:pt idx="1">
                  <c:v>54000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F9-4FAB-AC53-4C505754E1D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BDF9-4FAB-AC53-4C505754E1D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65000"/>
                    <a:tint val="96000"/>
                    <a:lumMod val="104000"/>
                  </a:schemeClr>
                </a:gs>
                <a:gs pos="100000">
                  <a:schemeClr val="accent4">
                    <a:tint val="65000"/>
                    <a:shade val="84000"/>
                    <a:lumMod val="8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>
              <a:bevelT w="25400" h="25400" prst="slope"/>
            </a:sp3d>
          </c:spPr>
          <c:invertIfNegative val="0"/>
          <c:cat>
            <c:strRef>
              <c:f>Лист1!$A$2:$A$3</c:f>
              <c:strCache>
                <c:ptCount val="2"/>
                <c:pt idx="0">
                  <c:v>ІнвестФірма</c:v>
                </c:pt>
                <c:pt idx="1">
                  <c:v>КУА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10000</c:v>
                </c:pt>
                <c:pt idx="1">
                  <c:v>10000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DF9-4FAB-AC53-4C505754E1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-1864788336"/>
        <c:axId val="-1464121664"/>
        <c:axId val="0"/>
      </c:bar3DChart>
      <c:catAx>
        <c:axId val="-1864788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uk-UA"/>
          </a:p>
        </c:txPr>
        <c:crossAx val="-1464121664"/>
        <c:crosses val="autoZero"/>
        <c:auto val="1"/>
        <c:lblAlgn val="ctr"/>
        <c:lblOffset val="100"/>
        <c:noMultiLvlLbl val="0"/>
      </c:catAx>
      <c:valAx>
        <c:axId val="-1464121664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-186478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uk-U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9209F-E568-4E12-A43A-499075FBD630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06F584-BB3B-49AD-8B9A-F8509771BB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373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84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8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042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19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0106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339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036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48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489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44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307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352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168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348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111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9005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3762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621" y="680311"/>
            <a:ext cx="10791153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DBCD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8621" y="1443836"/>
            <a:ext cx="10774073" cy="763525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6912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596540"/>
            <a:ext cx="10994760" cy="610820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620" y="2207361"/>
            <a:ext cx="10994760" cy="3970331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98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1081" y="527606"/>
            <a:ext cx="9354927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1081" y="1291131"/>
            <a:ext cx="9354927" cy="4428445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142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0523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442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28" y="1675180"/>
            <a:ext cx="10769193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2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22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960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960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35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1867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0054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168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303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0663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7620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621" y="680311"/>
            <a:ext cx="10791153" cy="76352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rgbClr val="DBCD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8621" y="1443836"/>
            <a:ext cx="10774073" cy="763525"/>
          </a:xfrm>
        </p:spPr>
        <p:txBody>
          <a:bodyPr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3769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8620" y="1596540"/>
            <a:ext cx="10994760" cy="610820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8620" y="2207361"/>
            <a:ext cx="10994760" cy="3970331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10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1081" y="527606"/>
            <a:ext cx="9354927" cy="684885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1081" y="1291131"/>
            <a:ext cx="9354927" cy="4428445"/>
          </a:xfrm>
        </p:spPr>
        <p:txBody>
          <a:bodyPr/>
          <a:lstStyle>
            <a:lvl1pPr>
              <a:defRPr sz="28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3850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2439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73530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28" y="1675180"/>
            <a:ext cx="10769193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22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 baseline="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22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9607" y="2226402"/>
            <a:ext cx="5090167" cy="773424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9607" y="2989927"/>
            <a:ext cx="5090167" cy="3035058"/>
          </a:xfrm>
        </p:spPr>
        <p:txBody>
          <a:bodyPr/>
          <a:lstStyle>
            <a:lvl1pPr>
              <a:defRPr sz="2400"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1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9698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1035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74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153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5134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1716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044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03D81E88-96B0-4B25-9417-CB8F33FD0971}" type="datetimeFigureOut">
              <a:rPr lang="ru-RU" smtClean="0"/>
              <a:t>05.09.2019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BC3CA5E-E89C-40B9-BB02-36E991C5AF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8523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883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9/5/2019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321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chart" Target="../charts/char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2965" y="527605"/>
            <a:ext cx="8246070" cy="1068935"/>
          </a:xfrm>
        </p:spPr>
        <p:txBody>
          <a:bodyPr>
            <a:noAutofit/>
          </a:bodyPr>
          <a:lstStyle/>
          <a:p>
            <a:pPr algn="ctr"/>
            <a:r>
              <a:rPr lang="uk-UA" altLang="ru-RU" sz="4800" b="1" dirty="0">
                <a:solidFill>
                  <a:srgbClr val="336EA3"/>
                </a:solidFill>
              </a:rPr>
              <a:t>СИСТЕМА </a:t>
            </a:r>
            <a:r>
              <a:rPr lang="uk-UA" altLang="ru-RU" sz="4800" b="1" dirty="0" smtClean="0">
                <a:solidFill>
                  <a:srgbClr val="336EA3"/>
                </a:solidFill>
              </a:rPr>
              <a:t>КОНТРОЛЮ </a:t>
            </a:r>
            <a:r>
              <a:rPr lang="uk-UA" altLang="ru-RU" sz="4800" b="1" dirty="0">
                <a:solidFill>
                  <a:srgbClr val="336EA3"/>
                </a:solidFill>
              </a:rPr>
              <a:t>ТА</a:t>
            </a:r>
            <a:br>
              <a:rPr lang="uk-UA" altLang="ru-RU" sz="4800" b="1" dirty="0">
                <a:solidFill>
                  <a:srgbClr val="336EA3"/>
                </a:solidFill>
              </a:rPr>
            </a:br>
            <a:r>
              <a:rPr lang="uk-UA" altLang="ru-RU" sz="4800" b="1" dirty="0">
                <a:solidFill>
                  <a:srgbClr val="336EA3"/>
                </a:solidFill>
              </a:rPr>
              <a:t>ПІДВИЩЕННЯ КВАЛІФІКАЦІЇ</a:t>
            </a:r>
            <a:endParaRPr lang="en-US" sz="4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25363" y="607836"/>
            <a:ext cx="1297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accent6"/>
                </a:solidFill>
              </a:rPr>
              <a:t>Діюча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40134" y="1871758"/>
            <a:ext cx="13243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Регулятор</a:t>
            </a:r>
            <a:endParaRPr lang="ru-RU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2252" y="2178004"/>
            <a:ext cx="1998986" cy="20149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05585" y="1471602"/>
            <a:ext cx="2035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НКЦПФР</a:t>
            </a:r>
            <a:endParaRPr lang="ru-RU" sz="24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938" y="2309073"/>
            <a:ext cx="639676" cy="2078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4177" y="2986126"/>
            <a:ext cx="1248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повноваження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2693644" y="1468654"/>
            <a:ext cx="12814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 smtClean="0"/>
              <a:t>Обов’язково *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99365" y="1439135"/>
            <a:ext cx="1907962" cy="100908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Загальне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7129" y="2240977"/>
            <a:ext cx="1967001" cy="912478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 напрямком 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Левая круглая скобка 10"/>
          <p:cNvSpPr/>
          <p:nvPr/>
        </p:nvSpPr>
        <p:spPr>
          <a:xfrm>
            <a:off x="724990" y="1439134"/>
            <a:ext cx="183497" cy="1699205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252602" y="2196475"/>
            <a:ext cx="1014185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НАІЧАННЯ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18534" y="4731301"/>
            <a:ext cx="2042336" cy="78091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59195" y="4850368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cxnSp>
        <p:nvCxnSpPr>
          <p:cNvPr id="20" name="Соединительная линия уступом 19"/>
          <p:cNvCxnSpPr>
            <a:stCxn id="14" idx="3"/>
          </p:cNvCxnSpPr>
          <p:nvPr/>
        </p:nvCxnSpPr>
        <p:spPr>
          <a:xfrm flipH="1" flipV="1">
            <a:off x="2702620" y="1726310"/>
            <a:ext cx="58250" cy="3395450"/>
          </a:xfrm>
          <a:prstGeom prst="bentConnector4">
            <a:avLst>
              <a:gd name="adj1" fmla="val -1912659"/>
              <a:gd name="adj2" fmla="val 99972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693644" y="2797293"/>
            <a:ext cx="130882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*Керівники</a:t>
            </a:r>
          </a:p>
          <a:p>
            <a:r>
              <a:rPr lang="uk-UA" sz="1300" b="1" dirty="0" smtClean="0"/>
              <a:t> </a:t>
            </a:r>
            <a:r>
              <a:rPr lang="uk-UA" sz="1050" b="1" dirty="0" smtClean="0"/>
              <a:t>(</a:t>
            </a:r>
            <a:r>
              <a:rPr lang="uk-UA" sz="1050" b="1" dirty="0"/>
              <a:t>3 роки стажу)</a:t>
            </a:r>
            <a:endParaRPr lang="ru-RU" sz="1050" b="1" dirty="0"/>
          </a:p>
        </p:txBody>
      </p:sp>
      <p:cxnSp>
        <p:nvCxnSpPr>
          <p:cNvPr id="22" name="Прямая со стрелкой 21"/>
          <p:cNvCxnSpPr/>
          <p:nvPr/>
        </p:nvCxnSpPr>
        <p:spPr>
          <a:xfrm flipH="1">
            <a:off x="2760870" y="3305124"/>
            <a:ext cx="10879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355348" y="134819"/>
            <a:ext cx="39469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СИСТЕМА СЕРТИФІКАЦІЇ</a:t>
            </a:r>
            <a:r>
              <a:rPr lang="uk-UA" sz="2400" b="1" dirty="0" smtClean="0"/>
              <a:t> </a:t>
            </a:r>
            <a:endParaRPr lang="ru-RU" sz="24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820949" y="3211634"/>
            <a:ext cx="1907962" cy="619309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826168" y="3770302"/>
            <a:ext cx="1907962" cy="471621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Співбесіда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94658" y="4170311"/>
            <a:ext cx="1907962" cy="471621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Левая круглая скобка 26"/>
          <p:cNvSpPr/>
          <p:nvPr/>
        </p:nvSpPr>
        <p:spPr>
          <a:xfrm>
            <a:off x="726611" y="3204876"/>
            <a:ext cx="181876" cy="1437056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 rot="16200000">
            <a:off x="385984" y="3766675"/>
            <a:ext cx="74742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ІСПИТ</a:t>
            </a:r>
            <a:endParaRPr lang="ru-RU" sz="1100" b="1" dirty="0">
              <a:solidFill>
                <a:schemeClr val="bg1"/>
              </a:solidFill>
            </a:endParaRPr>
          </a:p>
        </p:txBody>
      </p:sp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2130907535"/>
              </p:ext>
            </p:extLst>
          </p:nvPr>
        </p:nvGraphicFramePr>
        <p:xfrm>
          <a:off x="7401827" y="1345755"/>
          <a:ext cx="4148489" cy="3203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7933923" y="4272127"/>
            <a:ext cx="8761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730287" y="4272127"/>
            <a:ext cx="560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Іспит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131893" y="4272127"/>
            <a:ext cx="1081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dirty="0" smtClean="0"/>
              <a:t>Сертифікат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657763" y="1594105"/>
            <a:ext cx="16073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err="1" smtClean="0"/>
              <a:t>Пересертифікація</a:t>
            </a:r>
            <a:endParaRPr lang="uk-UA" sz="1100" b="1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8827472" y="3400204"/>
            <a:ext cx="6693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1 350</a:t>
            </a:r>
          </a:p>
          <a:p>
            <a:endParaRPr lang="ru-RU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318486" y="3759810"/>
            <a:ext cx="511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450</a:t>
            </a:r>
            <a:endParaRPr lang="ru-RU" sz="1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0236501" y="1592002"/>
            <a:ext cx="6172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7400</a:t>
            </a:r>
            <a:endParaRPr lang="ru-RU" sz="1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8503985" y="1050204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endParaRPr lang="ru-RU" sz="2400" b="1" dirty="0"/>
          </a:p>
        </p:txBody>
      </p:sp>
      <p:graphicFrame>
        <p:nvGraphicFramePr>
          <p:cNvPr id="40" name="Диаграмма 39"/>
          <p:cNvGraphicFramePr/>
          <p:nvPr>
            <p:extLst>
              <p:ext uri="{D42A27DB-BD31-4B8C-83A1-F6EECF244321}">
                <p14:modId xmlns:p14="http://schemas.microsoft.com/office/powerpoint/2010/main" val="2462644281"/>
              </p:ext>
            </p:extLst>
          </p:nvPr>
        </p:nvGraphicFramePr>
        <p:xfrm>
          <a:off x="3937140" y="4798882"/>
          <a:ext cx="4232327" cy="1988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434289" y="5309014"/>
            <a:ext cx="912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22 200</a:t>
            </a:r>
            <a:endParaRPr lang="ru-RU" sz="1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5727876" y="6032106"/>
            <a:ext cx="8527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44 400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7080971" y="5176177"/>
            <a:ext cx="1011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err="1" smtClean="0"/>
              <a:t>Адмін</a:t>
            </a:r>
            <a:endParaRPr lang="uk-UA" sz="1400" b="1" dirty="0" smtClean="0"/>
          </a:p>
          <a:p>
            <a:r>
              <a:rPr lang="uk-UA" sz="1400" b="1" dirty="0" smtClean="0"/>
              <a:t>витрати</a:t>
            </a:r>
            <a:endParaRPr lang="ru-RU" sz="1400" b="1" dirty="0"/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6651647" y="5445143"/>
            <a:ext cx="472500" cy="20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7401827" y="5616791"/>
            <a:ext cx="0" cy="5692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4247132" y="460665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pic>
        <p:nvPicPr>
          <p:cNvPr id="46" name="Рисунок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9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0967" y="94193"/>
            <a:ext cx="4770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Концепція НКЦПФР </a:t>
            </a:r>
            <a:r>
              <a:rPr lang="en-US" sz="2800" b="1" dirty="0" smtClean="0">
                <a:solidFill>
                  <a:schemeClr val="accent6"/>
                </a:solidFill>
              </a:rPr>
              <a:t>&amp; CFA</a:t>
            </a:r>
            <a:endParaRPr lang="ru-RU" sz="2800" b="1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87856" y="1779505"/>
            <a:ext cx="9316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Регулятор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4942984" y="1440625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9537763" y="423797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r>
              <a:rPr lang="en-US" sz="2400" b="1" dirty="0"/>
              <a:t>:</a:t>
            </a:r>
            <a:endParaRPr lang="ru-RU" sz="2400" b="1" dirty="0"/>
          </a:p>
        </p:txBody>
      </p:sp>
      <p:sp>
        <p:nvSpPr>
          <p:cNvPr id="48" name="TextBox 47"/>
          <p:cNvSpPr txBox="1"/>
          <p:nvPr/>
        </p:nvSpPr>
        <p:spPr>
          <a:xfrm>
            <a:off x="5629000" y="478808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5602704" y="1701477"/>
            <a:ext cx="2156684" cy="2214446"/>
            <a:chOff x="5259701" y="1562189"/>
            <a:chExt cx="1544676" cy="1525246"/>
          </a:xfrm>
        </p:grpSpPr>
        <p:sp>
          <p:nvSpPr>
            <p:cNvPr id="7" name="TextBox 6"/>
            <p:cNvSpPr txBox="1"/>
            <p:nvPr/>
          </p:nvSpPr>
          <p:spPr>
            <a:xfrm>
              <a:off x="5565285" y="2195897"/>
              <a:ext cx="923314" cy="1907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200" dirty="0" smtClean="0"/>
                <a:t>повноваження</a:t>
              </a:r>
              <a:endParaRPr lang="ru-RU" sz="1200" dirty="0"/>
            </a:p>
          </p:txBody>
        </p:sp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45364" y="1608705"/>
              <a:ext cx="1459013" cy="1478730"/>
            </a:xfrm>
            <a:prstGeom prst="rect">
              <a:avLst/>
            </a:prstGeom>
          </p:spPr>
        </p:pic>
        <p:sp>
          <p:nvSpPr>
            <p:cNvPr id="28" name="Арка 27"/>
            <p:cNvSpPr/>
            <p:nvPr/>
          </p:nvSpPr>
          <p:spPr>
            <a:xfrm rot="6850953">
              <a:off x="5280654" y="1541236"/>
              <a:ext cx="1489203" cy="1531110"/>
            </a:xfrm>
            <a:prstGeom prst="blockArc">
              <a:avLst>
                <a:gd name="adj1" fmla="val 12289192"/>
                <a:gd name="adj2" fmla="val 20584691"/>
                <a:gd name="adj3" fmla="val 21384"/>
              </a:avLst>
            </a:prstGeom>
            <a:solidFill>
              <a:srgbClr val="6499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>
                <a:solidFill>
                  <a:schemeClr val="tx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053320" y="1685783"/>
              <a:ext cx="460624" cy="254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b="1" dirty="0" smtClean="0"/>
                <a:t>10%</a:t>
              </a:r>
              <a:endParaRPr lang="ru-RU" b="1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596237" y="1682025"/>
              <a:ext cx="460624" cy="254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b="1" dirty="0" smtClean="0"/>
                <a:t>90%</a:t>
              </a:r>
              <a:endParaRPr lang="ru-RU" b="1" dirty="0"/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7599973" y="1779439"/>
            <a:ext cx="13147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Фіксація балів </a:t>
            </a:r>
          </a:p>
          <a:p>
            <a:r>
              <a:rPr lang="uk-UA" sz="1200" dirty="0" smtClean="0"/>
              <a:t>ІІ </a:t>
            </a:r>
            <a:r>
              <a:rPr lang="uk-UA" sz="1200" dirty="0"/>
              <a:t>е</a:t>
            </a:r>
            <a:r>
              <a:rPr lang="uk-UA" sz="1200" dirty="0" smtClean="0"/>
              <a:t>тап</a:t>
            </a:r>
            <a:endParaRPr lang="ru-RU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7589297" y="1420333"/>
            <a:ext cx="7441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graphicFrame>
        <p:nvGraphicFramePr>
          <p:cNvPr id="57" name="Диаграмма 56"/>
          <p:cNvGraphicFramePr/>
          <p:nvPr>
            <p:extLst>
              <p:ext uri="{D42A27DB-BD31-4B8C-83A1-F6EECF244321}">
                <p14:modId xmlns:p14="http://schemas.microsoft.com/office/powerpoint/2010/main" val="514135522"/>
              </p:ext>
            </p:extLst>
          </p:nvPr>
        </p:nvGraphicFramePr>
        <p:xfrm>
          <a:off x="8129363" y="1055859"/>
          <a:ext cx="4059437" cy="37322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" name="Стрелка вверх 57"/>
          <p:cNvSpPr/>
          <p:nvPr/>
        </p:nvSpPr>
        <p:spPr>
          <a:xfrm>
            <a:off x="11124579" y="1180081"/>
            <a:ext cx="836272" cy="3355257"/>
          </a:xfrm>
          <a:prstGeom prst="upArrow">
            <a:avLst/>
          </a:prstGeom>
          <a:gradFill>
            <a:gsLst>
              <a:gs pos="83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649993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11219549" y="4277298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/>
              <a:t>CFA</a:t>
            </a:r>
            <a:endParaRPr lang="ru-RU" b="1" dirty="0" smtClean="0"/>
          </a:p>
        </p:txBody>
      </p:sp>
      <p:graphicFrame>
        <p:nvGraphicFramePr>
          <p:cNvPr id="60" name="Диаграмма 59"/>
          <p:cNvGraphicFramePr/>
          <p:nvPr>
            <p:extLst>
              <p:ext uri="{D42A27DB-BD31-4B8C-83A1-F6EECF244321}">
                <p14:modId xmlns:p14="http://schemas.microsoft.com/office/powerpoint/2010/main" val="1590243315"/>
              </p:ext>
            </p:extLst>
          </p:nvPr>
        </p:nvGraphicFramePr>
        <p:xfrm>
          <a:off x="5638368" y="5060652"/>
          <a:ext cx="4452568" cy="1710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1" name="TextBox 60"/>
          <p:cNvSpPr txBox="1"/>
          <p:nvPr/>
        </p:nvSpPr>
        <p:spPr>
          <a:xfrm>
            <a:off x="9044015" y="5259889"/>
            <a:ext cx="796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err="1" smtClean="0"/>
              <a:t>Адмін</a:t>
            </a:r>
            <a:endParaRPr lang="uk-UA" sz="1400" b="1" dirty="0" smtClean="0"/>
          </a:p>
          <a:p>
            <a:r>
              <a:rPr lang="uk-UA" sz="1400" b="1" dirty="0" smtClean="0"/>
              <a:t>витрати</a:t>
            </a:r>
            <a:endParaRPr lang="ru-RU" sz="1400" b="1" dirty="0"/>
          </a:p>
        </p:txBody>
      </p:sp>
      <p:cxnSp>
        <p:nvCxnSpPr>
          <p:cNvPr id="62" name="Прямая со стрелкой 61"/>
          <p:cNvCxnSpPr/>
          <p:nvPr/>
        </p:nvCxnSpPr>
        <p:spPr>
          <a:xfrm flipV="1">
            <a:off x="8697216" y="5547115"/>
            <a:ext cx="443173" cy="123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7013923" y="5216958"/>
            <a:ext cx="6815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103 000</a:t>
            </a:r>
            <a:r>
              <a:rPr lang="en-US" sz="1100" dirty="0" smtClean="0"/>
              <a:t> </a:t>
            </a:r>
            <a:endParaRPr lang="ru-RU" sz="1100" dirty="0"/>
          </a:p>
        </p:txBody>
      </p:sp>
      <p:sp>
        <p:nvSpPr>
          <p:cNvPr id="64" name="TextBox 63"/>
          <p:cNvSpPr txBox="1"/>
          <p:nvPr/>
        </p:nvSpPr>
        <p:spPr>
          <a:xfrm>
            <a:off x="7202813" y="5462446"/>
            <a:ext cx="7729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245 0</a:t>
            </a:r>
            <a:r>
              <a:rPr lang="uk-UA" sz="1400" b="1" dirty="0" smtClean="0"/>
              <a:t>00</a:t>
            </a:r>
            <a:endParaRPr lang="ru-RU" sz="14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7930626" y="6097471"/>
            <a:ext cx="7729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348</a:t>
            </a:r>
            <a:r>
              <a:rPr lang="uk-UA" sz="1400" b="1" dirty="0" smtClean="0"/>
              <a:t> 000</a:t>
            </a:r>
            <a:endParaRPr lang="ru-RU" sz="14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7779051" y="5211464"/>
            <a:ext cx="9348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142 000 </a:t>
            </a:r>
            <a:r>
              <a:rPr lang="en-US" sz="1100" dirty="0" smtClean="0"/>
              <a:t>CFA </a:t>
            </a:r>
            <a:endParaRPr lang="ru-RU" sz="1100" dirty="0"/>
          </a:p>
        </p:txBody>
      </p:sp>
      <p:sp>
        <p:nvSpPr>
          <p:cNvPr id="67" name="TextBox 66"/>
          <p:cNvSpPr txBox="1"/>
          <p:nvPr/>
        </p:nvSpPr>
        <p:spPr>
          <a:xfrm>
            <a:off x="7224197" y="5874272"/>
            <a:ext cx="6815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206 000 </a:t>
            </a:r>
            <a:endParaRPr lang="ru-RU" sz="1100" dirty="0"/>
          </a:p>
        </p:txBody>
      </p:sp>
      <p:sp>
        <p:nvSpPr>
          <p:cNvPr id="68" name="TextBox 67"/>
          <p:cNvSpPr txBox="1"/>
          <p:nvPr/>
        </p:nvSpPr>
        <p:spPr>
          <a:xfrm>
            <a:off x="8415869" y="5861133"/>
            <a:ext cx="9028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1</a:t>
            </a:r>
            <a:r>
              <a:rPr lang="en-US" sz="1100" dirty="0" smtClean="0"/>
              <a:t>42 000 CFA</a:t>
            </a:r>
            <a:endParaRPr lang="ru-RU" sz="1100" dirty="0"/>
          </a:p>
        </p:txBody>
      </p:sp>
      <p:cxnSp>
        <p:nvCxnSpPr>
          <p:cNvPr id="69" name="Прямая со стрелкой 68"/>
          <p:cNvCxnSpPr/>
          <p:nvPr/>
        </p:nvCxnSpPr>
        <p:spPr>
          <a:xfrm flipH="1" flipV="1">
            <a:off x="9373249" y="5735896"/>
            <a:ext cx="3008" cy="2977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2961187" y="1708053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822552" y="2140579"/>
            <a:ext cx="1564069" cy="465474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Загальна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Економ теорія 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848439" y="2608145"/>
            <a:ext cx="1538182" cy="37007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країни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886483" y="2990692"/>
            <a:ext cx="1500137" cy="38273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Практика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875828" y="3371782"/>
            <a:ext cx="1510791" cy="38437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Етика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781599" y="5769067"/>
            <a:ext cx="1605020" cy="73993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Сертифікація </a:t>
            </a:r>
            <a:r>
              <a:rPr lang="en-US" sz="1200" b="1" dirty="0" smtClean="0">
                <a:solidFill>
                  <a:schemeClr val="bg1"/>
                </a:solidFill>
              </a:rPr>
              <a:t>CF</a:t>
            </a:r>
            <a:r>
              <a:rPr lang="uk-UA" sz="1200" b="1" dirty="0" smtClean="0">
                <a:solidFill>
                  <a:schemeClr val="bg1"/>
                </a:solidFill>
              </a:rPr>
              <a:t>А</a:t>
            </a: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(за вимогою НКЦПФР)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76" name="Скругленный прямоугольник 75"/>
          <p:cNvSpPr/>
          <p:nvPr/>
        </p:nvSpPr>
        <p:spPr>
          <a:xfrm>
            <a:off x="2935715" y="2136917"/>
            <a:ext cx="1565553" cy="161132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dirty="0" smtClean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ВНЗ, курси, тренінги,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семінари,</a:t>
            </a:r>
          </a:p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статті</a:t>
            </a:r>
            <a:endParaRPr lang="uk-UA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7" name="Соединительная линия уступом 76"/>
          <p:cNvCxnSpPr>
            <a:stCxn id="90" idx="3"/>
            <a:endCxn id="76" idx="1"/>
          </p:cNvCxnSpPr>
          <p:nvPr/>
        </p:nvCxnSpPr>
        <p:spPr>
          <a:xfrm flipV="1">
            <a:off x="2368646" y="2942580"/>
            <a:ext cx="567069" cy="251512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623755" y="1784860"/>
            <a:ext cx="619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І етап</a:t>
            </a:r>
            <a:endParaRPr lang="ru-RU" sz="1200" dirty="0"/>
          </a:p>
        </p:txBody>
      </p:sp>
      <p:sp>
        <p:nvSpPr>
          <p:cNvPr id="79" name="TextBox 78"/>
          <p:cNvSpPr txBox="1"/>
          <p:nvPr/>
        </p:nvSpPr>
        <p:spPr>
          <a:xfrm>
            <a:off x="3757189" y="1779439"/>
            <a:ext cx="6543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dirty="0" smtClean="0"/>
              <a:t>ІІ етап</a:t>
            </a:r>
            <a:endParaRPr lang="ru-RU" sz="1200" dirty="0"/>
          </a:p>
        </p:txBody>
      </p:sp>
      <p:cxnSp>
        <p:nvCxnSpPr>
          <p:cNvPr id="80" name="Прямая со стрелкой 79"/>
          <p:cNvCxnSpPr/>
          <p:nvPr/>
        </p:nvCxnSpPr>
        <p:spPr>
          <a:xfrm>
            <a:off x="1283970" y="1973241"/>
            <a:ext cx="2469196" cy="21537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endCxn id="76" idx="3"/>
          </p:cNvCxnSpPr>
          <p:nvPr/>
        </p:nvCxnSpPr>
        <p:spPr>
          <a:xfrm rot="5400000" flipH="1" flipV="1">
            <a:off x="3227032" y="4199475"/>
            <a:ext cx="2531131" cy="17342"/>
          </a:xfrm>
          <a:prstGeom prst="bentConnector4">
            <a:avLst>
              <a:gd name="adj1" fmla="val -140"/>
              <a:gd name="adj2" fmla="val 3860304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2" name="Левая круглая скобка 81"/>
          <p:cNvSpPr/>
          <p:nvPr/>
        </p:nvSpPr>
        <p:spPr>
          <a:xfrm>
            <a:off x="781599" y="2126420"/>
            <a:ext cx="189370" cy="1629732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2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810886" y="3790797"/>
            <a:ext cx="1575733" cy="87691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блоки </a:t>
            </a:r>
          </a:p>
          <a:p>
            <a:pPr algn="ctr"/>
            <a:r>
              <a:rPr lang="uk-UA" sz="105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05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810885" y="4690917"/>
            <a:ext cx="1535957" cy="4303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Левая круглая скобка 87"/>
          <p:cNvSpPr/>
          <p:nvPr/>
        </p:nvSpPr>
        <p:spPr>
          <a:xfrm>
            <a:off x="771855" y="3787934"/>
            <a:ext cx="199114" cy="1333375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2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90" name="Скругленный прямоугольник 89"/>
          <p:cNvSpPr/>
          <p:nvPr/>
        </p:nvSpPr>
        <p:spPr>
          <a:xfrm>
            <a:off x="803403" y="5175945"/>
            <a:ext cx="1565243" cy="56351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TextBox 97"/>
          <p:cNvSpPr txBox="1"/>
          <p:nvPr/>
        </p:nvSpPr>
        <p:spPr>
          <a:xfrm rot="16200000">
            <a:off x="310099" y="2803216"/>
            <a:ext cx="1014185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НАІЧАННЯ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 rot="16200000">
            <a:off x="437172" y="4286064"/>
            <a:ext cx="74742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ІСПИТ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2896248" y="5755238"/>
            <a:ext cx="1561744" cy="73993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Сертифікація </a:t>
            </a:r>
            <a:r>
              <a:rPr lang="en-US" sz="1200" b="1" dirty="0" smtClean="0">
                <a:solidFill>
                  <a:schemeClr val="bg1"/>
                </a:solidFill>
              </a:rPr>
              <a:t>CF</a:t>
            </a:r>
            <a:r>
              <a:rPr lang="uk-UA" sz="1200" b="1" dirty="0" smtClean="0">
                <a:solidFill>
                  <a:schemeClr val="bg1"/>
                </a:solidFill>
              </a:rPr>
              <a:t>А</a:t>
            </a:r>
          </a:p>
          <a:p>
            <a:pPr algn="ctr"/>
            <a:r>
              <a:rPr lang="uk-UA" sz="1200" b="1" dirty="0" smtClean="0">
                <a:solidFill>
                  <a:schemeClr val="bg1"/>
                </a:solidFill>
              </a:rPr>
              <a:t>(за вимогою НКЦПФР)</a:t>
            </a:r>
            <a:endParaRPr lang="ru-RU" sz="1200" b="1" dirty="0" smtClean="0">
              <a:solidFill>
                <a:schemeClr val="bg1"/>
              </a:solidFill>
            </a:endParaRPr>
          </a:p>
          <a:p>
            <a:pPr algn="ctr"/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2908130" y="5152819"/>
            <a:ext cx="1565243" cy="56351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СЕРТИФІКАЦІЯ</a:t>
            </a:r>
            <a:endParaRPr lang="ru-RU" sz="12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2922035" y="4683519"/>
            <a:ext cx="1535957" cy="430393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Екзаменаційна комісія</a:t>
            </a:r>
            <a:endParaRPr lang="ru-RU" sz="12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2908130" y="3787150"/>
            <a:ext cx="1575733" cy="876916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Тест </a:t>
            </a:r>
          </a:p>
          <a:p>
            <a:pPr algn="ctr"/>
            <a:r>
              <a:rPr lang="uk-UA" sz="1200" b="1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блоки </a:t>
            </a:r>
          </a:p>
          <a:p>
            <a:pPr algn="ctr"/>
            <a:r>
              <a:rPr lang="uk-UA" sz="1050" b="1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(на базі навчальних закладів)</a:t>
            </a:r>
            <a:endParaRPr lang="ru-RU" sz="105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4503262" y="5216958"/>
            <a:ext cx="6896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solidFill>
                  <a:srgbClr val="00B0F0"/>
                </a:solidFill>
              </a:rPr>
              <a:t>3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168547" y="1374404"/>
            <a:ext cx="15327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b="1" dirty="0" err="1" smtClean="0"/>
              <a:t>Пересертифікація</a:t>
            </a:r>
            <a:endParaRPr lang="uk-UA" sz="1100" b="1" dirty="0" smtClean="0"/>
          </a:p>
        </p:txBody>
      </p:sp>
      <p:sp>
        <p:nvSpPr>
          <p:cNvPr id="113" name="TextBox 112"/>
          <p:cNvSpPr txBox="1"/>
          <p:nvPr/>
        </p:nvSpPr>
        <p:spPr>
          <a:xfrm>
            <a:off x="8478496" y="4539770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9179598" y="4535338"/>
            <a:ext cx="5341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Іспит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569926" y="4544202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Сертифікат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9238707" y="3355825"/>
            <a:ext cx="739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10 000</a:t>
            </a:r>
            <a:endParaRPr lang="ru-RU" sz="1400" b="1" dirty="0"/>
          </a:p>
        </p:txBody>
      </p:sp>
      <p:sp>
        <p:nvSpPr>
          <p:cNvPr id="117" name="TextBox 116"/>
          <p:cNvSpPr txBox="1"/>
          <p:nvPr/>
        </p:nvSpPr>
        <p:spPr>
          <a:xfrm>
            <a:off x="9840278" y="3878199"/>
            <a:ext cx="638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4 200</a:t>
            </a:r>
            <a:endParaRPr lang="ru-RU" sz="1400" b="1" dirty="0"/>
          </a:p>
        </p:txBody>
      </p:sp>
      <p:sp>
        <p:nvSpPr>
          <p:cNvPr id="118" name="TextBox 117"/>
          <p:cNvSpPr txBox="1"/>
          <p:nvPr/>
        </p:nvSpPr>
        <p:spPr>
          <a:xfrm>
            <a:off x="10539395" y="1256983"/>
            <a:ext cx="739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34 200</a:t>
            </a:r>
            <a:endParaRPr lang="ru-RU" sz="1400" b="1" dirty="0"/>
          </a:p>
        </p:txBody>
      </p:sp>
      <p:sp>
        <p:nvSpPr>
          <p:cNvPr id="120" name="TextBox 119"/>
          <p:cNvSpPr txBox="1"/>
          <p:nvPr/>
        </p:nvSpPr>
        <p:spPr>
          <a:xfrm>
            <a:off x="11124579" y="962364"/>
            <a:ext cx="8402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142 000</a:t>
            </a:r>
            <a:endParaRPr lang="ru-RU" sz="1400" b="1" dirty="0"/>
          </a:p>
        </p:txBody>
      </p:sp>
      <p:pic>
        <p:nvPicPr>
          <p:cNvPr id="83" name="Рисунок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30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6878" y="18994"/>
            <a:ext cx="5144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Реформа Концепція СРО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049327" y="1124521"/>
            <a:ext cx="253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Витрати</a:t>
            </a:r>
            <a:r>
              <a:rPr lang="en-US" sz="2400" b="1" dirty="0" smtClean="0"/>
              <a:t> (</a:t>
            </a:r>
            <a:r>
              <a:rPr lang="uk-UA" sz="2400" b="1" dirty="0" smtClean="0"/>
              <a:t>грн)</a:t>
            </a:r>
            <a:r>
              <a:rPr lang="en-US" sz="2400" b="1" dirty="0"/>
              <a:t>:</a:t>
            </a:r>
            <a:endParaRPr lang="ru-RU" sz="2400" b="1" dirty="0"/>
          </a:p>
        </p:txBody>
      </p:sp>
      <p:graphicFrame>
        <p:nvGraphicFramePr>
          <p:cNvPr id="83" name="Диаграмма 82"/>
          <p:cNvGraphicFramePr/>
          <p:nvPr>
            <p:extLst>
              <p:ext uri="{D42A27DB-BD31-4B8C-83A1-F6EECF244321}">
                <p14:modId xmlns:p14="http://schemas.microsoft.com/office/powerpoint/2010/main" val="2464658211"/>
              </p:ext>
            </p:extLst>
          </p:nvPr>
        </p:nvGraphicFramePr>
        <p:xfrm>
          <a:off x="7334596" y="1771952"/>
          <a:ext cx="5098030" cy="19764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4" name="Диаграмма 83"/>
          <p:cNvGraphicFramePr/>
          <p:nvPr>
            <p:extLst>
              <p:ext uri="{D42A27DB-BD31-4B8C-83A1-F6EECF244321}">
                <p14:modId xmlns:p14="http://schemas.microsoft.com/office/powerpoint/2010/main" val="3205580160"/>
              </p:ext>
            </p:extLst>
          </p:nvPr>
        </p:nvGraphicFramePr>
        <p:xfrm>
          <a:off x="7824875" y="4974005"/>
          <a:ext cx="4015300" cy="1710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5" name="TextBox 84"/>
          <p:cNvSpPr txBox="1"/>
          <p:nvPr/>
        </p:nvSpPr>
        <p:spPr>
          <a:xfrm>
            <a:off x="10735223" y="5215319"/>
            <a:ext cx="865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/>
              <a:t>Ч</a:t>
            </a:r>
            <a:r>
              <a:rPr lang="uk-UA" sz="1400" b="1" dirty="0" smtClean="0"/>
              <a:t>ленські</a:t>
            </a:r>
          </a:p>
          <a:p>
            <a:r>
              <a:rPr lang="uk-UA" sz="1400" b="1" dirty="0" smtClean="0"/>
              <a:t>внески</a:t>
            </a:r>
            <a:endParaRPr lang="ru-RU" sz="1400" b="1" dirty="0"/>
          </a:p>
        </p:txBody>
      </p:sp>
      <p:cxnSp>
        <p:nvCxnSpPr>
          <p:cNvPr id="89" name="Прямая со стрелкой 88"/>
          <p:cNvCxnSpPr>
            <a:endCxn id="85" idx="1"/>
          </p:cNvCxnSpPr>
          <p:nvPr/>
        </p:nvCxnSpPr>
        <p:spPr>
          <a:xfrm flipV="1">
            <a:off x="10055612" y="5476929"/>
            <a:ext cx="679611" cy="21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/>
          <p:nvPr/>
        </p:nvCxnSpPr>
        <p:spPr>
          <a:xfrm flipH="1" flipV="1">
            <a:off x="11018862" y="5705968"/>
            <a:ext cx="8538" cy="3697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9258537" y="5396662"/>
            <a:ext cx="590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/>
              <a:t>9</a:t>
            </a:r>
            <a:r>
              <a:rPr lang="uk-UA" sz="1400" b="1" dirty="0" smtClean="0"/>
              <a:t> 000</a:t>
            </a:r>
            <a:endParaRPr lang="ru-RU" sz="1400" b="1" dirty="0"/>
          </a:p>
        </p:txBody>
      </p:sp>
      <p:sp>
        <p:nvSpPr>
          <p:cNvPr id="95" name="TextBox 94"/>
          <p:cNvSpPr txBox="1"/>
          <p:nvPr/>
        </p:nvSpPr>
        <p:spPr>
          <a:xfrm>
            <a:off x="9666192" y="6024980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18 000</a:t>
            </a:r>
            <a:endParaRPr lang="ru-RU" sz="1400" b="1" dirty="0"/>
          </a:p>
        </p:txBody>
      </p:sp>
      <p:sp>
        <p:nvSpPr>
          <p:cNvPr id="96" name="TextBox 95"/>
          <p:cNvSpPr txBox="1"/>
          <p:nvPr/>
        </p:nvSpPr>
        <p:spPr>
          <a:xfrm>
            <a:off x="10526909" y="3426744"/>
            <a:ext cx="128256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100" b="1" dirty="0" smtClean="0"/>
              <a:t>Переатестація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183404" y="3404968"/>
            <a:ext cx="8354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Навчання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937775" y="3403051"/>
            <a:ext cx="4812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Тест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9390782" y="3396195"/>
            <a:ext cx="8595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100" dirty="0" smtClean="0"/>
              <a:t>Атестація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9049327" y="1723653"/>
            <a:ext cx="638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3 000</a:t>
            </a:r>
            <a:endParaRPr lang="ru-RU" sz="1400" b="1" dirty="0"/>
          </a:p>
        </p:txBody>
      </p:sp>
      <p:sp>
        <p:nvSpPr>
          <p:cNvPr id="107" name="TextBox 106"/>
          <p:cNvSpPr txBox="1"/>
          <p:nvPr/>
        </p:nvSpPr>
        <p:spPr>
          <a:xfrm>
            <a:off x="9777696" y="2360264"/>
            <a:ext cx="1835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За рахунок </a:t>
            </a:r>
          </a:p>
          <a:p>
            <a:pPr algn="ctr"/>
            <a:r>
              <a:rPr lang="uk-UA" sz="1400" b="1" dirty="0"/>
              <a:t>ч</a:t>
            </a:r>
            <a:r>
              <a:rPr lang="uk-UA" sz="1400" b="1" dirty="0" smtClean="0"/>
              <a:t>ленських внесків</a:t>
            </a:r>
            <a:endParaRPr lang="ru-RU" sz="1400" b="1" dirty="0"/>
          </a:p>
        </p:txBody>
      </p:sp>
      <p:sp>
        <p:nvSpPr>
          <p:cNvPr id="108" name="Левая фигурная скобка 107"/>
          <p:cNvSpPr/>
          <p:nvPr/>
        </p:nvSpPr>
        <p:spPr>
          <a:xfrm rot="5400000">
            <a:off x="10269549" y="2591948"/>
            <a:ext cx="437672" cy="1078029"/>
          </a:xfrm>
          <a:prstGeom prst="leftBrace">
            <a:avLst>
              <a:gd name="adj1" fmla="val 117119"/>
              <a:gd name="adj2" fmla="val 48139"/>
            </a:avLst>
          </a:prstGeom>
          <a:ln w="1270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TextBox 108"/>
          <p:cNvSpPr txBox="1"/>
          <p:nvPr/>
        </p:nvSpPr>
        <p:spPr>
          <a:xfrm>
            <a:off x="7703244" y="4604673"/>
            <a:ext cx="438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/>
              <a:t>Мінімальні</a:t>
            </a:r>
            <a:r>
              <a:rPr lang="ru-RU" b="1" dirty="0"/>
              <a:t> </a:t>
            </a:r>
            <a:r>
              <a:rPr lang="ru-RU" b="1" dirty="0" err="1"/>
              <a:t>витрати</a:t>
            </a:r>
            <a:r>
              <a:rPr lang="ru-RU" b="1" dirty="0"/>
              <a:t> </a:t>
            </a:r>
            <a:r>
              <a:rPr lang="ru-RU" b="1" dirty="0" err="1"/>
              <a:t>ліцензіата</a:t>
            </a:r>
            <a:r>
              <a:rPr lang="ru-RU" dirty="0"/>
              <a:t> </a:t>
            </a:r>
            <a:r>
              <a:rPr lang="en-US" b="1" dirty="0" smtClean="0"/>
              <a:t>(</a:t>
            </a:r>
            <a:r>
              <a:rPr lang="uk-UA" b="1" dirty="0" smtClean="0"/>
              <a:t>грн):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295545" y="2149177"/>
            <a:ext cx="35832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 smtClean="0"/>
              <a:t>*навчання </a:t>
            </a:r>
            <a:r>
              <a:rPr lang="uk-UA" sz="1400" dirty="0"/>
              <a:t>за бажанням або </a:t>
            </a:r>
          </a:p>
          <a:p>
            <a:r>
              <a:rPr lang="uk-UA" sz="1400" dirty="0"/>
              <a:t>при відсутності відповідної освіти</a:t>
            </a:r>
            <a:endParaRPr lang="ru-RU" sz="1400" dirty="0"/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00976" y="2943585"/>
            <a:ext cx="1566299" cy="40346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Законодавство 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94713" y="3347054"/>
            <a:ext cx="1566299" cy="36531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Компетенція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594713" y="3720481"/>
            <a:ext cx="1566299" cy="38369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Етика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61292" y="2659609"/>
            <a:ext cx="131089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початковий етап</a:t>
            </a:r>
            <a:endParaRPr lang="ru-RU" sz="1000" b="1" dirty="0"/>
          </a:p>
        </p:txBody>
      </p:sp>
      <p:sp>
        <p:nvSpPr>
          <p:cNvPr id="69" name="Левая круглая скобка 68"/>
          <p:cNvSpPr/>
          <p:nvPr/>
        </p:nvSpPr>
        <p:spPr>
          <a:xfrm>
            <a:off x="498190" y="2934432"/>
            <a:ext cx="209853" cy="1169739"/>
          </a:xfrm>
          <a:prstGeom prst="leftBracke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 rot="16200000">
            <a:off x="-100945" y="3362561"/>
            <a:ext cx="1061590" cy="26161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НАВЧАННЯ*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71" name="Скругленный прямоугольник 70"/>
          <p:cNvSpPr/>
          <p:nvPr/>
        </p:nvSpPr>
        <p:spPr>
          <a:xfrm>
            <a:off x="527204" y="4152338"/>
            <a:ext cx="1664259" cy="853368"/>
          </a:xfrm>
          <a:prstGeom prst="round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>
                <a:solidFill>
                  <a:schemeClr val="bg1"/>
                </a:solidFill>
              </a:rPr>
              <a:t>Тест </a:t>
            </a:r>
            <a:r>
              <a:rPr lang="uk-UA" sz="1200" b="1" dirty="0" smtClean="0">
                <a:solidFill>
                  <a:schemeClr val="bg1"/>
                </a:solidFill>
              </a:rPr>
              <a:t>- Іспит</a:t>
            </a:r>
            <a:endParaRPr lang="uk-UA" sz="1200" b="1" dirty="0">
              <a:solidFill>
                <a:schemeClr val="bg1"/>
              </a:solidFill>
            </a:endParaRPr>
          </a:p>
          <a:p>
            <a:pPr algn="ctr"/>
            <a:r>
              <a:rPr lang="uk-UA" sz="900" b="1" dirty="0">
                <a:solidFill>
                  <a:schemeClr val="bg1"/>
                </a:solidFill>
              </a:rPr>
              <a:t>(на базі СРО / </a:t>
            </a:r>
            <a:r>
              <a:rPr lang="uk-UA" sz="900" b="1" dirty="0" smtClean="0">
                <a:solidFill>
                  <a:schemeClr val="bg1"/>
                </a:solidFill>
              </a:rPr>
              <a:t>ліцензіата</a:t>
            </a:r>
            <a:r>
              <a:rPr lang="uk-UA" sz="900" b="1" dirty="0">
                <a:solidFill>
                  <a:schemeClr val="bg1"/>
                </a:solidFill>
              </a:rPr>
              <a:t>)</a:t>
            </a:r>
            <a:endParaRPr lang="uk-UA" sz="1200" b="1" dirty="0">
              <a:solidFill>
                <a:schemeClr val="bg1"/>
              </a:solidFill>
            </a:endParaRPr>
          </a:p>
          <a:p>
            <a:r>
              <a:rPr lang="uk-UA" sz="1000" b="1" dirty="0">
                <a:solidFill>
                  <a:schemeClr val="bg1"/>
                </a:solidFill>
              </a:rPr>
              <a:t>І блок: </a:t>
            </a:r>
            <a:r>
              <a:rPr lang="uk-UA" sz="1000" b="1" dirty="0" err="1">
                <a:solidFill>
                  <a:schemeClr val="bg1"/>
                </a:solidFill>
              </a:rPr>
              <a:t>зак</a:t>
            </a:r>
            <a:r>
              <a:rPr lang="uk-UA" sz="1000" b="1" dirty="0">
                <a:solidFill>
                  <a:schemeClr val="bg1"/>
                </a:solidFill>
              </a:rPr>
              <a:t>-во </a:t>
            </a:r>
            <a:r>
              <a:rPr lang="en-US" sz="1000" b="1" dirty="0">
                <a:solidFill>
                  <a:schemeClr val="bg1"/>
                </a:solidFill>
              </a:rPr>
              <a:t>&amp; </a:t>
            </a:r>
            <a:r>
              <a:rPr lang="uk-UA" sz="1000" b="1" dirty="0">
                <a:solidFill>
                  <a:schemeClr val="bg1"/>
                </a:solidFill>
              </a:rPr>
              <a:t>етика</a:t>
            </a:r>
          </a:p>
          <a:p>
            <a:r>
              <a:rPr lang="uk-UA" sz="1000" b="1" dirty="0">
                <a:solidFill>
                  <a:schemeClr val="bg1"/>
                </a:solidFill>
              </a:rPr>
              <a:t>ІІ блок: компетенція</a:t>
            </a:r>
          </a:p>
        </p:txBody>
      </p:sp>
      <p:sp>
        <p:nvSpPr>
          <p:cNvPr id="72" name="Левая круглая скобка 71"/>
          <p:cNvSpPr/>
          <p:nvPr/>
        </p:nvSpPr>
        <p:spPr>
          <a:xfrm>
            <a:off x="457909" y="4200506"/>
            <a:ext cx="209198" cy="770230"/>
          </a:xfrm>
          <a:prstGeom prst="leftBracke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100" b="1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550227" y="5069475"/>
            <a:ext cx="1618212" cy="51745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КВАЛІФІКАЦІЯ</a:t>
            </a:r>
          </a:p>
          <a:p>
            <a:pPr algn="ctr"/>
            <a:r>
              <a:rPr lang="uk-UA" sz="1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автоматична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Скругленный прямоугольник 74"/>
          <p:cNvSpPr/>
          <p:nvPr/>
        </p:nvSpPr>
        <p:spPr>
          <a:xfrm>
            <a:off x="2377572" y="2984062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>
                <a:solidFill>
                  <a:schemeClr val="bg1"/>
                </a:solidFill>
              </a:rPr>
              <a:t>БЕЗПЕРЕРВНЕ </a:t>
            </a:r>
            <a:r>
              <a:rPr lang="uk-UA" sz="1000" b="1" dirty="0" smtClean="0">
                <a:solidFill>
                  <a:schemeClr val="bg1"/>
                </a:solidFill>
              </a:rPr>
              <a:t>НАВЧАННЯ</a:t>
            </a:r>
          </a:p>
        </p:txBody>
      </p:sp>
      <p:cxnSp>
        <p:nvCxnSpPr>
          <p:cNvPr id="86" name="Соединительная линия уступом 85"/>
          <p:cNvCxnSpPr>
            <a:stCxn id="74" idx="3"/>
            <a:endCxn id="99" idx="1"/>
          </p:cNvCxnSpPr>
          <p:nvPr/>
        </p:nvCxnSpPr>
        <p:spPr>
          <a:xfrm flipV="1">
            <a:off x="2168439" y="2807713"/>
            <a:ext cx="2268459" cy="2520488"/>
          </a:xfrm>
          <a:prstGeom prst="bentConnector3">
            <a:avLst>
              <a:gd name="adj1" fmla="val 4243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3215439" y="2594940"/>
            <a:ext cx="7754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dirty="0">
                <a:solidFill>
                  <a:srgbClr val="00B0F0"/>
                </a:solidFill>
              </a:rPr>
              <a:t>2</a:t>
            </a:r>
            <a:r>
              <a:rPr lang="uk-UA" sz="1200" b="1" dirty="0" smtClean="0">
                <a:solidFill>
                  <a:srgbClr val="00B0F0"/>
                </a:solidFill>
              </a:rPr>
              <a:t> роки</a:t>
            </a:r>
            <a:endParaRPr lang="ru-RU" sz="1200" b="1" dirty="0">
              <a:solidFill>
                <a:srgbClr val="00B0F0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436898" y="2684602"/>
            <a:ext cx="13947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наступний етап</a:t>
            </a:r>
            <a:endParaRPr lang="ru-RU" sz="1000" b="1" dirty="0"/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4436898" y="3149379"/>
            <a:ext cx="1841202" cy="597386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200" b="1" dirty="0" smtClean="0">
                <a:solidFill>
                  <a:srgbClr val="002060"/>
                </a:solidFill>
              </a:rPr>
              <a:t>СРО  </a:t>
            </a:r>
          </a:p>
          <a:p>
            <a:pPr algn="ctr"/>
            <a:r>
              <a:rPr lang="uk-UA" sz="1050" dirty="0" smtClean="0">
                <a:solidFill>
                  <a:srgbClr val="002060"/>
                </a:solidFill>
              </a:rPr>
              <a:t>рекомендація </a:t>
            </a:r>
          </a:p>
          <a:p>
            <a:pPr algn="ctr"/>
            <a:r>
              <a:rPr lang="uk-UA" sz="1050" dirty="0" smtClean="0">
                <a:solidFill>
                  <a:srgbClr val="002060"/>
                </a:solidFill>
              </a:rPr>
              <a:t>достатньо балів</a:t>
            </a:r>
            <a:endParaRPr lang="ru-RU" sz="1050" dirty="0">
              <a:solidFill>
                <a:srgbClr val="00206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 rot="16200000">
            <a:off x="-298878" y="4758605"/>
            <a:ext cx="1434590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uk-UA" sz="1100" b="1" dirty="0" smtClean="0">
                <a:solidFill>
                  <a:schemeClr val="bg1"/>
                </a:solidFill>
              </a:rPr>
              <a:t>Сервіс СРО</a:t>
            </a:r>
            <a:endParaRPr lang="ru-RU" sz="1100" b="1" dirty="0">
              <a:solidFill>
                <a:schemeClr val="bg1"/>
              </a:solidFill>
            </a:endParaRPr>
          </a:p>
        </p:txBody>
      </p:sp>
      <p:cxnSp>
        <p:nvCxnSpPr>
          <p:cNvPr id="102" name="Соединительная линия уступом 101"/>
          <p:cNvCxnSpPr/>
          <p:nvPr/>
        </p:nvCxnSpPr>
        <p:spPr>
          <a:xfrm rot="5400000">
            <a:off x="4558533" y="3999659"/>
            <a:ext cx="504941" cy="12700"/>
          </a:xfrm>
          <a:prstGeom prst="bentConnector3">
            <a:avLst>
              <a:gd name="adj1" fmla="val -1468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4508997" y="2955545"/>
            <a:ext cx="1660394" cy="26161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uk-UA" sz="1100" b="1" dirty="0" smtClean="0">
                <a:solidFill>
                  <a:schemeClr val="bg1"/>
                </a:solidFill>
              </a:rPr>
              <a:t>ОЦІНЮВАННЯ - бали</a:t>
            </a:r>
            <a:endParaRPr lang="ru-RU" sz="1100" b="1" dirty="0">
              <a:solidFill>
                <a:schemeClr val="bg1"/>
              </a:solidFill>
            </a:endParaRPr>
          </a:p>
        </p:txBody>
      </p:sp>
      <p:cxnSp>
        <p:nvCxnSpPr>
          <p:cNvPr id="111" name="Соединительная линия уступом 110"/>
          <p:cNvCxnSpPr/>
          <p:nvPr/>
        </p:nvCxnSpPr>
        <p:spPr>
          <a:xfrm rot="5400000">
            <a:off x="5608306" y="3997869"/>
            <a:ext cx="504941" cy="12700"/>
          </a:xfrm>
          <a:prstGeom prst="bentConnector3">
            <a:avLst>
              <a:gd name="adj1" fmla="val -1468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4372951" y="3949380"/>
            <a:ext cx="4956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так</a:t>
            </a:r>
            <a:endParaRPr lang="ru-RU" sz="1400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5800242" y="3940599"/>
            <a:ext cx="3412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/>
              <a:t>ні</a:t>
            </a:r>
            <a:endParaRPr lang="ru-RU" sz="1400" b="1" dirty="0"/>
          </a:p>
        </p:txBody>
      </p:sp>
      <p:cxnSp>
        <p:nvCxnSpPr>
          <p:cNvPr id="114" name="Соединительная линия уступом 113"/>
          <p:cNvCxnSpPr/>
          <p:nvPr/>
        </p:nvCxnSpPr>
        <p:spPr>
          <a:xfrm rot="10800000" flipV="1">
            <a:off x="2272192" y="4249641"/>
            <a:ext cx="2539605" cy="2243923"/>
          </a:xfrm>
          <a:prstGeom prst="bentConnector3">
            <a:avLst>
              <a:gd name="adj1" fmla="val 46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15" name="Соединительная линия уступом 114"/>
          <p:cNvCxnSpPr/>
          <p:nvPr/>
        </p:nvCxnSpPr>
        <p:spPr>
          <a:xfrm rot="5400000" flipH="1" flipV="1">
            <a:off x="1683207" y="5920613"/>
            <a:ext cx="1155105" cy="2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16" name="Скругленный прямоугольник 115"/>
          <p:cNvSpPr/>
          <p:nvPr/>
        </p:nvSpPr>
        <p:spPr>
          <a:xfrm>
            <a:off x="2584896" y="6137430"/>
            <a:ext cx="2330653" cy="41302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28575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ПІДТВЕРДЖЕННЯ КВАЛІФІКАЦІЇ</a:t>
            </a:r>
          </a:p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Нарахування додаткових балів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5231276" y="4295974"/>
            <a:ext cx="1314109" cy="41302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95000"/>
                  <a:lumOff val="5000"/>
                </a:schemeClr>
              </a:gs>
              <a:gs pos="100000">
                <a:schemeClr val="accent4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Додатковий Тест 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148731" y="3957917"/>
            <a:ext cx="4956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так</a:t>
            </a:r>
            <a:endParaRPr lang="ru-RU" sz="1400" b="1" dirty="0"/>
          </a:p>
        </p:txBody>
      </p:sp>
      <p:cxnSp>
        <p:nvCxnSpPr>
          <p:cNvPr id="120" name="Соединительная линия уступом 119"/>
          <p:cNvCxnSpPr/>
          <p:nvPr/>
        </p:nvCxnSpPr>
        <p:spPr>
          <a:xfrm rot="5400000">
            <a:off x="5536689" y="5082707"/>
            <a:ext cx="693073" cy="14529"/>
          </a:xfrm>
          <a:prstGeom prst="bentConnector3">
            <a:avLst>
              <a:gd name="adj1" fmla="val -1110"/>
            </a:avLst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5559215" y="4710824"/>
            <a:ext cx="335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/>
              <a:t>ні</a:t>
            </a:r>
            <a:endParaRPr lang="ru-RU" sz="1400" b="1" dirty="0"/>
          </a:p>
        </p:txBody>
      </p:sp>
      <p:sp>
        <p:nvSpPr>
          <p:cNvPr id="124" name="Скругленный прямоугольник 123"/>
          <p:cNvSpPr/>
          <p:nvPr/>
        </p:nvSpPr>
        <p:spPr>
          <a:xfrm>
            <a:off x="5284201" y="5404907"/>
            <a:ext cx="1206538" cy="35636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46000">
                <a:schemeClr val="accent6">
                  <a:lumMod val="95000"/>
                  <a:lumOff val="5000"/>
                </a:schemeClr>
              </a:gs>
              <a:gs pos="100000">
                <a:schemeClr val="accent6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 w="28575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АНУЛЮВАННЯ </a:t>
            </a:r>
          </a:p>
          <a:p>
            <a:pPr algn="ctr"/>
            <a:r>
              <a:rPr lang="uk-UA" sz="1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КВАЛІФІКАЦІЇ</a:t>
            </a:r>
            <a:endParaRPr lang="ru-RU" sz="1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авая фигурная скобка 16"/>
          <p:cNvSpPr/>
          <p:nvPr/>
        </p:nvSpPr>
        <p:spPr>
          <a:xfrm>
            <a:off x="4149298" y="2979158"/>
            <a:ext cx="238750" cy="2705702"/>
          </a:xfrm>
          <a:prstGeom prst="rightBrace">
            <a:avLst>
              <a:gd name="adj1" fmla="val 50420"/>
              <a:gd name="adj2" fmla="val 8898"/>
            </a:avLst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TextBox 124"/>
          <p:cNvSpPr txBox="1"/>
          <p:nvPr/>
        </p:nvSpPr>
        <p:spPr>
          <a:xfrm rot="16200000">
            <a:off x="7748990" y="2693557"/>
            <a:ext cx="1396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За бажанням</a:t>
            </a:r>
            <a:endParaRPr lang="ru-RU" sz="1400" b="1" dirty="0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2372341" y="3684241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ФОРМУВАННЯ </a:t>
            </a:r>
          </a:p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ДІЛОВОЇ РЕПУТАЦІЇ</a:t>
            </a:r>
          </a:p>
        </p:txBody>
      </p:sp>
      <p:sp>
        <p:nvSpPr>
          <p:cNvPr id="78" name="Скругленный прямоугольник 77"/>
          <p:cNvSpPr/>
          <p:nvPr/>
        </p:nvSpPr>
        <p:spPr>
          <a:xfrm>
            <a:off x="2367556" y="4397895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ЗОВНІШНЯ +ВНУТРІШНЯ ОЦІНКА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2375288" y="5122899"/>
            <a:ext cx="1784307" cy="61126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</a:rPr>
              <a:t>СПЕЦІАЛЬНІ ТЕСТИ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5640808" y="3746765"/>
            <a:ext cx="0" cy="4997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88" name="Рисунок 8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998" y="739648"/>
            <a:ext cx="1913166" cy="1913166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7006179" y="1250976"/>
            <a:ext cx="1117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Регулятор</a:t>
            </a:r>
          </a:p>
          <a:p>
            <a:endParaRPr lang="uk-UA" sz="1400" dirty="0" smtClean="0"/>
          </a:p>
        </p:txBody>
      </p:sp>
      <p:sp>
        <p:nvSpPr>
          <p:cNvPr id="104" name="TextBox 103"/>
          <p:cNvSpPr txBox="1"/>
          <p:nvPr/>
        </p:nvSpPr>
        <p:spPr>
          <a:xfrm>
            <a:off x="3930582" y="855018"/>
            <a:ext cx="1651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105" name="TextBox 104"/>
          <p:cNvSpPr txBox="1"/>
          <p:nvPr/>
        </p:nvSpPr>
        <p:spPr>
          <a:xfrm>
            <a:off x="7121958" y="879797"/>
            <a:ext cx="1004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5470838" y="1507160"/>
            <a:ext cx="12860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повноваження</a:t>
            </a:r>
            <a:endParaRPr lang="ru-RU" sz="1200" dirty="0"/>
          </a:p>
        </p:txBody>
      </p:sp>
      <p:pic>
        <p:nvPicPr>
          <p:cNvPr id="61" name="Рисунок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5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3401" y="71637"/>
            <a:ext cx="6310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Роль СРО - Реформа</a:t>
            </a:r>
          </a:p>
        </p:txBody>
      </p:sp>
      <p:sp>
        <p:nvSpPr>
          <p:cNvPr id="3" name="Oval 70"/>
          <p:cNvSpPr>
            <a:spLocks noChangeArrowheads="1"/>
          </p:cNvSpPr>
          <p:nvPr/>
        </p:nvSpPr>
        <p:spPr bwMode="gray">
          <a:xfrm>
            <a:off x="4038851" y="1238300"/>
            <a:ext cx="3743325" cy="3744912"/>
          </a:xfrm>
          <a:prstGeom prst="ellipse">
            <a:avLst/>
          </a:prstGeom>
          <a:noFill/>
          <a:ln w="38100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0743" y="2087185"/>
            <a:ext cx="1913166" cy="19131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09334" y="1735440"/>
            <a:ext cx="11178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Регулятор</a:t>
            </a:r>
          </a:p>
          <a:p>
            <a:endParaRPr lang="uk-UA" sz="14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663497" y="1560846"/>
            <a:ext cx="1311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НКЦПФР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124692" y="1474635"/>
            <a:ext cx="10043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СРО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297583" y="2854697"/>
            <a:ext cx="12860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повноваження</a:t>
            </a:r>
            <a:endParaRPr lang="ru-RU" sz="12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5927326" y="854385"/>
            <a:ext cx="24195" cy="1225061"/>
          </a:xfrm>
          <a:prstGeom prst="line">
            <a:avLst/>
          </a:prstGeom>
          <a:ln>
            <a:solidFill>
              <a:srgbClr val="64999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4" idx="1"/>
          </p:cNvCxnSpPr>
          <p:nvPr/>
        </p:nvCxnSpPr>
        <p:spPr>
          <a:xfrm flipH="1">
            <a:off x="0" y="3043768"/>
            <a:ext cx="4970743" cy="17393"/>
          </a:xfrm>
          <a:prstGeom prst="line">
            <a:avLst/>
          </a:prstGeom>
          <a:ln>
            <a:solidFill>
              <a:srgbClr val="64999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Oval 87"/>
          <p:cNvSpPr>
            <a:spLocks noChangeArrowheads="1"/>
          </p:cNvSpPr>
          <p:nvPr/>
        </p:nvSpPr>
        <p:spPr bwMode="gray">
          <a:xfrm>
            <a:off x="7230682" y="1752561"/>
            <a:ext cx="360362" cy="36036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Oval 90"/>
          <p:cNvSpPr>
            <a:spLocks noChangeArrowheads="1"/>
          </p:cNvSpPr>
          <p:nvPr/>
        </p:nvSpPr>
        <p:spPr bwMode="gray">
          <a:xfrm>
            <a:off x="6922746" y="4408729"/>
            <a:ext cx="360362" cy="360363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8" name="Oval 93"/>
          <p:cNvSpPr>
            <a:spLocks noChangeArrowheads="1"/>
          </p:cNvSpPr>
          <p:nvPr/>
        </p:nvSpPr>
        <p:spPr bwMode="gray">
          <a:xfrm>
            <a:off x="7486743" y="2244397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Oval 84"/>
          <p:cNvSpPr>
            <a:spLocks noChangeArrowheads="1"/>
          </p:cNvSpPr>
          <p:nvPr/>
        </p:nvSpPr>
        <p:spPr bwMode="gray">
          <a:xfrm>
            <a:off x="7606783" y="2930995"/>
            <a:ext cx="360362" cy="36036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Oval 81"/>
          <p:cNvSpPr>
            <a:spLocks noChangeArrowheads="1"/>
          </p:cNvSpPr>
          <p:nvPr/>
        </p:nvSpPr>
        <p:spPr bwMode="gray">
          <a:xfrm>
            <a:off x="4568389" y="4408728"/>
            <a:ext cx="360362" cy="360363"/>
          </a:xfrm>
          <a:prstGeom prst="ellipse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Oval 72"/>
          <p:cNvSpPr>
            <a:spLocks noChangeArrowheads="1"/>
          </p:cNvSpPr>
          <p:nvPr/>
        </p:nvSpPr>
        <p:spPr bwMode="gray">
          <a:xfrm>
            <a:off x="7486742" y="3625425"/>
            <a:ext cx="360363" cy="360362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74"/>
          <p:cNvSpPr txBox="1">
            <a:spLocks noChangeArrowheads="1"/>
          </p:cNvSpPr>
          <p:nvPr/>
        </p:nvSpPr>
        <p:spPr bwMode="auto">
          <a:xfrm>
            <a:off x="7922705" y="2857545"/>
            <a:ext cx="40911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ТЕСТИ – організація та проведення</a:t>
            </a:r>
          </a:p>
          <a:p>
            <a:pPr algn="l"/>
            <a:r>
              <a:rPr lang="uk-UA" sz="1600" dirty="0" smtClean="0"/>
              <a:t>розробка, рецензування, апробація</a:t>
            </a:r>
            <a:endParaRPr lang="en-US" sz="1600" dirty="0"/>
          </a:p>
        </p:txBody>
      </p:sp>
      <p:sp>
        <p:nvSpPr>
          <p:cNvPr id="24" name="Text Box 74"/>
          <p:cNvSpPr txBox="1">
            <a:spLocks noChangeArrowheads="1"/>
          </p:cNvSpPr>
          <p:nvPr/>
        </p:nvSpPr>
        <p:spPr bwMode="auto">
          <a:xfrm>
            <a:off x="7924473" y="3337725"/>
            <a:ext cx="302198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Моніторинг та аналіз іспитів</a:t>
            </a:r>
            <a:endParaRPr lang="en-US" sz="1600" dirty="0"/>
          </a:p>
        </p:txBody>
      </p:sp>
      <p:sp>
        <p:nvSpPr>
          <p:cNvPr id="25" name="Text Box 74"/>
          <p:cNvSpPr txBox="1">
            <a:spLocks noChangeArrowheads="1"/>
          </p:cNvSpPr>
          <p:nvPr/>
        </p:nvSpPr>
        <p:spPr bwMode="auto">
          <a:xfrm>
            <a:off x="7591988" y="4297441"/>
            <a:ext cx="305243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СИСТЕМА ОБЛІКУ ФАХІВЦІВ</a:t>
            </a:r>
            <a:endParaRPr lang="en-US" sz="1600" dirty="0"/>
          </a:p>
        </p:txBody>
      </p:sp>
      <p:sp>
        <p:nvSpPr>
          <p:cNvPr id="26" name="Text Box 74"/>
          <p:cNvSpPr txBox="1">
            <a:spLocks noChangeArrowheads="1"/>
          </p:cNvSpPr>
          <p:nvPr/>
        </p:nvSpPr>
        <p:spPr bwMode="auto">
          <a:xfrm>
            <a:off x="7839366" y="2216913"/>
            <a:ext cx="36679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ТЕСТОВІ ЦЕНТРИ </a:t>
            </a:r>
          </a:p>
          <a:p>
            <a:pPr algn="l"/>
            <a:r>
              <a:rPr lang="uk-UA" sz="1600" dirty="0" smtClean="0"/>
              <a:t>створення та координація роботи</a:t>
            </a:r>
            <a:endParaRPr lang="en-US" sz="1600" dirty="0"/>
          </a:p>
        </p:txBody>
      </p:sp>
      <p:sp>
        <p:nvSpPr>
          <p:cNvPr id="27" name="Text Box 74"/>
          <p:cNvSpPr txBox="1">
            <a:spLocks noChangeArrowheads="1"/>
          </p:cNvSpPr>
          <p:nvPr/>
        </p:nvSpPr>
        <p:spPr bwMode="auto">
          <a:xfrm>
            <a:off x="7571441" y="4803030"/>
            <a:ext cx="351731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Накопичення даних про фахівця</a:t>
            </a:r>
            <a:endParaRPr lang="en-US" sz="1600" dirty="0"/>
          </a:p>
        </p:txBody>
      </p:sp>
      <p:sp>
        <p:nvSpPr>
          <p:cNvPr id="28" name="Text Box 74"/>
          <p:cNvSpPr txBox="1">
            <a:spLocks noChangeArrowheads="1"/>
          </p:cNvSpPr>
          <p:nvPr/>
        </p:nvSpPr>
        <p:spPr bwMode="auto">
          <a:xfrm>
            <a:off x="7666923" y="938148"/>
            <a:ext cx="263245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БЕЗПЕРЕРВНЕ НАВЧАННЯ</a:t>
            </a:r>
            <a:endParaRPr lang="en-US" sz="1600" dirty="0"/>
          </a:p>
        </p:txBody>
      </p:sp>
      <p:sp>
        <p:nvSpPr>
          <p:cNvPr id="29" name="Text Box 74"/>
          <p:cNvSpPr txBox="1">
            <a:spLocks noChangeArrowheads="1"/>
          </p:cNvSpPr>
          <p:nvPr/>
        </p:nvSpPr>
        <p:spPr bwMode="auto">
          <a:xfrm>
            <a:off x="7666923" y="1209864"/>
            <a:ext cx="440377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Розробка індивідуальних планів навчання</a:t>
            </a:r>
            <a:endParaRPr lang="en-US" sz="1600" dirty="0"/>
          </a:p>
        </p:txBody>
      </p:sp>
      <p:sp>
        <p:nvSpPr>
          <p:cNvPr id="31" name="Text Box 74"/>
          <p:cNvSpPr txBox="1">
            <a:spLocks noChangeArrowheads="1"/>
          </p:cNvSpPr>
          <p:nvPr/>
        </p:nvSpPr>
        <p:spPr bwMode="auto">
          <a:xfrm>
            <a:off x="7847105" y="3661375"/>
            <a:ext cx="209704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БАЛЬНА СИСТЕМА</a:t>
            </a:r>
            <a:endParaRPr lang="en-US" sz="1600" dirty="0"/>
          </a:p>
        </p:txBody>
      </p:sp>
      <p:sp>
        <p:nvSpPr>
          <p:cNvPr id="32" name="Text Box 74"/>
          <p:cNvSpPr txBox="1">
            <a:spLocks noChangeArrowheads="1"/>
          </p:cNvSpPr>
          <p:nvPr/>
        </p:nvSpPr>
        <p:spPr bwMode="auto">
          <a:xfrm>
            <a:off x="7847105" y="3895334"/>
            <a:ext cx="299312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Розробка та впровадження</a:t>
            </a:r>
            <a:endParaRPr lang="en-US" sz="1600" dirty="0"/>
          </a:p>
        </p:txBody>
      </p:sp>
      <p:sp>
        <p:nvSpPr>
          <p:cNvPr id="33" name="Text Box 74"/>
          <p:cNvSpPr txBox="1">
            <a:spLocks noChangeArrowheads="1"/>
          </p:cNvSpPr>
          <p:nvPr/>
        </p:nvSpPr>
        <p:spPr bwMode="auto">
          <a:xfrm>
            <a:off x="2325627" y="4400205"/>
            <a:ext cx="22044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ЗОВНІШНЯ ОЦІНКА </a:t>
            </a:r>
          </a:p>
          <a:p>
            <a:pPr algn="l"/>
            <a:r>
              <a:rPr lang="uk-UA" sz="1600" dirty="0" smtClean="0"/>
              <a:t>формування</a:t>
            </a:r>
            <a:endParaRPr lang="en-US" sz="1600" dirty="0"/>
          </a:p>
        </p:txBody>
      </p:sp>
      <p:sp>
        <p:nvSpPr>
          <p:cNvPr id="35" name="Text Box 74"/>
          <p:cNvSpPr txBox="1">
            <a:spLocks noChangeArrowheads="1"/>
          </p:cNvSpPr>
          <p:nvPr/>
        </p:nvSpPr>
        <p:spPr bwMode="auto">
          <a:xfrm>
            <a:off x="4370115" y="5524296"/>
            <a:ext cx="283603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Дисциплінарний комітет, </a:t>
            </a:r>
          </a:p>
          <a:p>
            <a:pPr algn="l"/>
            <a:r>
              <a:rPr lang="uk-UA" sz="1600" dirty="0" smtClean="0"/>
              <a:t>третейський суд, </a:t>
            </a:r>
          </a:p>
          <a:p>
            <a:pPr algn="l"/>
            <a:r>
              <a:rPr lang="uk-UA" sz="1600" dirty="0" smtClean="0"/>
              <a:t>комітет з ділової репутації</a:t>
            </a:r>
            <a:endParaRPr lang="en-US" sz="1600" dirty="0"/>
          </a:p>
        </p:txBody>
      </p:sp>
      <p:sp>
        <p:nvSpPr>
          <p:cNvPr id="36" name="Oval 87"/>
          <p:cNvSpPr>
            <a:spLocks noChangeArrowheads="1"/>
          </p:cNvSpPr>
          <p:nvPr/>
        </p:nvSpPr>
        <p:spPr bwMode="gray">
          <a:xfrm>
            <a:off x="5666001" y="4803030"/>
            <a:ext cx="360362" cy="36036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 Box 74"/>
          <p:cNvSpPr txBox="1">
            <a:spLocks noChangeArrowheads="1"/>
          </p:cNvSpPr>
          <p:nvPr/>
        </p:nvSpPr>
        <p:spPr bwMode="auto">
          <a:xfrm>
            <a:off x="7669448" y="1461710"/>
            <a:ext cx="383791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Стандарти, методики, консультації </a:t>
            </a:r>
          </a:p>
        </p:txBody>
      </p:sp>
      <p:sp>
        <p:nvSpPr>
          <p:cNvPr id="40" name="Text Box 74"/>
          <p:cNvSpPr txBox="1">
            <a:spLocks noChangeArrowheads="1"/>
          </p:cNvSpPr>
          <p:nvPr/>
        </p:nvSpPr>
        <p:spPr bwMode="auto">
          <a:xfrm>
            <a:off x="7740783" y="1756742"/>
            <a:ext cx="294503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Тренінги, </a:t>
            </a:r>
            <a:r>
              <a:rPr lang="uk-UA" sz="1600" dirty="0"/>
              <a:t>с</a:t>
            </a:r>
            <a:r>
              <a:rPr lang="uk-UA" sz="1600" dirty="0" smtClean="0"/>
              <a:t>емінари, курси </a:t>
            </a:r>
          </a:p>
        </p:txBody>
      </p:sp>
      <p:sp>
        <p:nvSpPr>
          <p:cNvPr id="41" name="Text Box 74"/>
          <p:cNvSpPr txBox="1">
            <a:spLocks noChangeArrowheads="1"/>
          </p:cNvSpPr>
          <p:nvPr/>
        </p:nvSpPr>
        <p:spPr bwMode="auto">
          <a:xfrm>
            <a:off x="4109360" y="5204090"/>
            <a:ext cx="363593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ДІЛОВА РЕПУТАЦІЯ - формування</a:t>
            </a:r>
          </a:p>
        </p:txBody>
      </p:sp>
      <p:sp>
        <p:nvSpPr>
          <p:cNvPr id="42" name="Oval 93"/>
          <p:cNvSpPr>
            <a:spLocks noChangeArrowheads="1"/>
          </p:cNvSpPr>
          <p:nvPr/>
        </p:nvSpPr>
        <p:spPr bwMode="gray">
          <a:xfrm>
            <a:off x="3957664" y="3609780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Text Box 74"/>
          <p:cNvSpPr txBox="1">
            <a:spLocks noChangeArrowheads="1"/>
          </p:cNvSpPr>
          <p:nvPr/>
        </p:nvSpPr>
        <p:spPr bwMode="auto">
          <a:xfrm>
            <a:off x="7583856" y="4546559"/>
            <a:ext cx="469872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Активація або дезактивація в системі обліку</a:t>
            </a:r>
            <a:endParaRPr lang="en-US" sz="1600" dirty="0"/>
          </a:p>
        </p:txBody>
      </p:sp>
      <p:sp>
        <p:nvSpPr>
          <p:cNvPr id="46" name="Text Box 74"/>
          <p:cNvSpPr txBox="1">
            <a:spLocks noChangeArrowheads="1"/>
          </p:cNvSpPr>
          <p:nvPr/>
        </p:nvSpPr>
        <p:spPr bwMode="auto">
          <a:xfrm>
            <a:off x="1385093" y="3661375"/>
            <a:ext cx="26548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ОЦІНЮВАННЯ – БАЛИ</a:t>
            </a:r>
          </a:p>
          <a:p>
            <a:pPr algn="l"/>
            <a:r>
              <a:rPr lang="uk-UA" sz="1600" dirty="0" smtClean="0"/>
              <a:t>Рекомендації ліцензіату</a:t>
            </a:r>
            <a:endParaRPr lang="en-US" sz="1600" dirty="0"/>
          </a:p>
        </p:txBody>
      </p:sp>
      <p:sp>
        <p:nvSpPr>
          <p:cNvPr id="48" name="Text Box 74"/>
          <p:cNvSpPr txBox="1">
            <a:spLocks noChangeArrowheads="1"/>
          </p:cNvSpPr>
          <p:nvPr/>
        </p:nvSpPr>
        <p:spPr bwMode="auto">
          <a:xfrm>
            <a:off x="38592" y="958366"/>
            <a:ext cx="391485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Затвердження навчальної програми</a:t>
            </a:r>
            <a:endParaRPr lang="en-US" sz="1600" dirty="0"/>
          </a:p>
        </p:txBody>
      </p:sp>
      <p:sp>
        <p:nvSpPr>
          <p:cNvPr id="50" name="Text Box 74"/>
          <p:cNvSpPr txBox="1">
            <a:spLocks noChangeArrowheads="1"/>
          </p:cNvSpPr>
          <p:nvPr/>
        </p:nvSpPr>
        <p:spPr bwMode="auto">
          <a:xfrm>
            <a:off x="34812" y="1377220"/>
            <a:ext cx="454964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Встановлення вимог до загальної системи</a:t>
            </a:r>
            <a:endParaRPr lang="en-US" sz="1600" dirty="0"/>
          </a:p>
        </p:txBody>
      </p:sp>
      <p:sp>
        <p:nvSpPr>
          <p:cNvPr id="51" name="Text Box 74"/>
          <p:cNvSpPr txBox="1">
            <a:spLocks noChangeArrowheads="1"/>
          </p:cNvSpPr>
          <p:nvPr/>
        </p:nvSpPr>
        <p:spPr bwMode="auto">
          <a:xfrm>
            <a:off x="40997" y="1807395"/>
            <a:ext cx="391004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Встановлення вимог до діл репутації</a:t>
            </a:r>
            <a:endParaRPr lang="en-US" sz="1600" dirty="0"/>
          </a:p>
        </p:txBody>
      </p:sp>
      <p:sp>
        <p:nvSpPr>
          <p:cNvPr id="52" name="Text Box 74"/>
          <p:cNvSpPr txBox="1">
            <a:spLocks noChangeArrowheads="1"/>
          </p:cNvSpPr>
          <p:nvPr/>
        </p:nvSpPr>
        <p:spPr bwMode="auto">
          <a:xfrm>
            <a:off x="34856" y="2203567"/>
            <a:ext cx="421301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Розслідування, провадження у справах</a:t>
            </a:r>
          </a:p>
          <a:p>
            <a:pPr algn="l"/>
            <a:r>
              <a:rPr lang="uk-UA" sz="1600" dirty="0" smtClean="0"/>
              <a:t>санкції</a:t>
            </a:r>
            <a:endParaRPr lang="en-US" sz="1600" dirty="0"/>
          </a:p>
        </p:txBody>
      </p:sp>
      <p:sp>
        <p:nvSpPr>
          <p:cNvPr id="56" name="TextBox 55"/>
          <p:cNvSpPr txBox="1"/>
          <p:nvPr/>
        </p:nvSpPr>
        <p:spPr>
          <a:xfrm>
            <a:off x="6042031" y="858064"/>
            <a:ext cx="1438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ЛІЦЕНЗІАТ</a:t>
            </a:r>
            <a:endParaRPr lang="ru-RU" sz="2000" b="1" dirty="0"/>
          </a:p>
        </p:txBody>
      </p:sp>
      <p:sp>
        <p:nvSpPr>
          <p:cNvPr id="57" name="Кольцо 56"/>
          <p:cNvSpPr/>
          <p:nvPr/>
        </p:nvSpPr>
        <p:spPr>
          <a:xfrm rot="1642600">
            <a:off x="6012834" y="486672"/>
            <a:ext cx="1400887" cy="1763704"/>
          </a:xfrm>
          <a:prstGeom prst="donut">
            <a:avLst>
              <a:gd name="adj" fmla="val 0"/>
            </a:avLst>
          </a:prstGeom>
          <a:ln>
            <a:solidFill>
              <a:srgbClr val="C0C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AutoShape 64"/>
          <p:cNvSpPr>
            <a:spLocks noChangeArrowheads="1"/>
          </p:cNvSpPr>
          <p:nvPr/>
        </p:nvSpPr>
        <p:spPr bwMode="gray">
          <a:xfrm rot="19434173">
            <a:off x="6539346" y="214603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AutoShape 64"/>
          <p:cNvSpPr>
            <a:spLocks noChangeArrowheads="1"/>
          </p:cNvSpPr>
          <p:nvPr/>
        </p:nvSpPr>
        <p:spPr bwMode="gray">
          <a:xfrm rot="20347283">
            <a:off x="6728661" y="253841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64"/>
          <p:cNvSpPr>
            <a:spLocks noChangeArrowheads="1"/>
          </p:cNvSpPr>
          <p:nvPr/>
        </p:nvSpPr>
        <p:spPr bwMode="gray">
          <a:xfrm>
            <a:off x="6770632" y="295901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AutoShape 64"/>
          <p:cNvSpPr>
            <a:spLocks noChangeArrowheads="1"/>
          </p:cNvSpPr>
          <p:nvPr/>
        </p:nvSpPr>
        <p:spPr bwMode="gray">
          <a:xfrm rot="1242302">
            <a:off x="6700590" y="344420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AutoShape 64"/>
          <p:cNvSpPr>
            <a:spLocks noChangeArrowheads="1"/>
          </p:cNvSpPr>
          <p:nvPr/>
        </p:nvSpPr>
        <p:spPr bwMode="gray">
          <a:xfrm rot="3106482">
            <a:off x="6274503" y="392079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4" name="AutoShape 64"/>
          <p:cNvSpPr>
            <a:spLocks noChangeArrowheads="1"/>
          </p:cNvSpPr>
          <p:nvPr/>
        </p:nvSpPr>
        <p:spPr bwMode="gray">
          <a:xfrm rot="5400000">
            <a:off x="5491683" y="415204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AutoShape 64"/>
          <p:cNvSpPr>
            <a:spLocks noChangeArrowheads="1"/>
          </p:cNvSpPr>
          <p:nvPr/>
        </p:nvSpPr>
        <p:spPr bwMode="gray">
          <a:xfrm rot="8109133">
            <a:off x="4799734" y="3968676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AutoShape 64"/>
          <p:cNvSpPr>
            <a:spLocks noChangeArrowheads="1"/>
          </p:cNvSpPr>
          <p:nvPr/>
        </p:nvSpPr>
        <p:spPr bwMode="gray">
          <a:xfrm rot="9456199">
            <a:off x="4337225" y="341899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59" name="Рисунок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14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Стрелка вверх 163"/>
          <p:cNvSpPr/>
          <p:nvPr/>
        </p:nvSpPr>
        <p:spPr>
          <a:xfrm rot="7461608">
            <a:off x="5109410" y="2103766"/>
            <a:ext cx="282882" cy="372635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Стрелка вверх 177"/>
          <p:cNvSpPr/>
          <p:nvPr/>
        </p:nvSpPr>
        <p:spPr>
          <a:xfrm rot="8153058">
            <a:off x="3930599" y="2201628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Стрелка вверх 178"/>
          <p:cNvSpPr/>
          <p:nvPr/>
        </p:nvSpPr>
        <p:spPr>
          <a:xfrm rot="5835044">
            <a:off x="4061435" y="1938100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Стрелка вверх 166"/>
          <p:cNvSpPr/>
          <p:nvPr/>
        </p:nvSpPr>
        <p:spPr>
          <a:xfrm rot="18872618">
            <a:off x="8432166" y="4597014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1" name="Стрелка вверх 160"/>
          <p:cNvSpPr/>
          <p:nvPr/>
        </p:nvSpPr>
        <p:spPr>
          <a:xfrm rot="16200000">
            <a:off x="7290992" y="4175691"/>
            <a:ext cx="263346" cy="324820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Стрелка вверх 161"/>
          <p:cNvSpPr/>
          <p:nvPr/>
        </p:nvSpPr>
        <p:spPr>
          <a:xfrm rot="16200000">
            <a:off x="6897518" y="4736798"/>
            <a:ext cx="263346" cy="307288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3" name="Стрелка вверх 162"/>
          <p:cNvSpPr/>
          <p:nvPr/>
        </p:nvSpPr>
        <p:spPr>
          <a:xfrm rot="4301482">
            <a:off x="5052583" y="2537447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Стрелка вверх 165"/>
          <p:cNvSpPr/>
          <p:nvPr/>
        </p:nvSpPr>
        <p:spPr>
          <a:xfrm rot="12626728">
            <a:off x="8690935" y="2488466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353401" y="71637"/>
            <a:ext cx="631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Роль СРО </a:t>
            </a:r>
          </a:p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в системі регулювання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Двойная стрелка влево/вверх 8"/>
          <p:cNvSpPr/>
          <p:nvPr/>
        </p:nvSpPr>
        <p:spPr>
          <a:xfrm rot="18422941">
            <a:off x="7342498" y="2270806"/>
            <a:ext cx="373078" cy="377752"/>
          </a:xfrm>
          <a:prstGeom prst="leftUpArrow">
            <a:avLst>
              <a:gd name="adj1" fmla="val 11274"/>
              <a:gd name="adj2" fmla="val 25000"/>
              <a:gd name="adj3" fmla="val 28922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Кольцо 43"/>
          <p:cNvSpPr/>
          <p:nvPr/>
        </p:nvSpPr>
        <p:spPr>
          <a:xfrm>
            <a:off x="4009262" y="1283062"/>
            <a:ext cx="4692867" cy="4399015"/>
          </a:xfrm>
          <a:prstGeom prst="donut">
            <a:avLst>
              <a:gd name="adj" fmla="val 656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6" name="Кольцо 45"/>
          <p:cNvSpPr/>
          <p:nvPr/>
        </p:nvSpPr>
        <p:spPr>
          <a:xfrm>
            <a:off x="7686297" y="1283062"/>
            <a:ext cx="2719064" cy="2494937"/>
          </a:xfrm>
          <a:prstGeom prst="donut">
            <a:avLst>
              <a:gd name="adj" fmla="val 131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Кольцо 46"/>
          <p:cNvSpPr/>
          <p:nvPr/>
        </p:nvSpPr>
        <p:spPr>
          <a:xfrm>
            <a:off x="7212541" y="3953699"/>
            <a:ext cx="2871348" cy="2744579"/>
          </a:xfrm>
          <a:prstGeom prst="donut">
            <a:avLst>
              <a:gd name="adj" fmla="val 949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3" name="Кольцо 112"/>
          <p:cNvSpPr/>
          <p:nvPr/>
        </p:nvSpPr>
        <p:spPr>
          <a:xfrm>
            <a:off x="2266885" y="958043"/>
            <a:ext cx="2871348" cy="2532685"/>
          </a:xfrm>
          <a:prstGeom prst="donut">
            <a:avLst>
              <a:gd name="adj" fmla="val 130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51" name="Группа 50"/>
          <p:cNvGrpSpPr/>
          <p:nvPr/>
        </p:nvGrpSpPr>
        <p:grpSpPr>
          <a:xfrm>
            <a:off x="6946102" y="1851381"/>
            <a:ext cx="455197" cy="417313"/>
            <a:chOff x="4431957" y="2133600"/>
            <a:chExt cx="864973" cy="751021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52" name="Стрелка вверх 51"/>
            <p:cNvSpPr/>
            <p:nvPr/>
          </p:nvSpPr>
          <p:spPr>
            <a:xfrm>
              <a:off x="4431957" y="2133600"/>
              <a:ext cx="864973" cy="751021"/>
            </a:xfrm>
            <a:prstGeom prst="upArrow">
              <a:avLst>
                <a:gd name="adj1" fmla="val 69048"/>
                <a:gd name="adj2" fmla="val 576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3" name="Прямая соединительная линия 52"/>
            <p:cNvCxnSpPr/>
            <p:nvPr/>
          </p:nvCxnSpPr>
          <p:spPr>
            <a:xfrm flipV="1">
              <a:off x="4576119" y="2580482"/>
              <a:ext cx="576648" cy="8238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>
            <a:off x="7079066" y="2424914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4" name="Овал 23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0" name="Группа 179"/>
          <p:cNvGrpSpPr/>
          <p:nvPr/>
        </p:nvGrpSpPr>
        <p:grpSpPr>
          <a:xfrm>
            <a:off x="6637968" y="4054721"/>
            <a:ext cx="678391" cy="474953"/>
            <a:chOff x="6493505" y="4196679"/>
            <a:chExt cx="678391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89" name="Группа 88"/>
            <p:cNvGrpSpPr/>
            <p:nvPr/>
          </p:nvGrpSpPr>
          <p:grpSpPr>
            <a:xfrm>
              <a:off x="6532131" y="4204658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90" name="Овал 89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1" name="Овал 90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2" name="Овал 91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Прямоугольник 92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4" name="Овал 93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5" name="Овал 94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6" name="Овал 95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97" name="Группа 96"/>
            <p:cNvGrpSpPr/>
            <p:nvPr/>
          </p:nvGrpSpPr>
          <p:grpSpPr>
            <a:xfrm>
              <a:off x="6660525" y="4196679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98" name="Овал 97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9" name="Овал 98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Овал 99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1" name="Прямоугольник 100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Овал 101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3" name="Овал 102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4" name="Овал 103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05" name="Группа 104"/>
            <p:cNvGrpSpPr/>
            <p:nvPr/>
          </p:nvGrpSpPr>
          <p:grpSpPr>
            <a:xfrm>
              <a:off x="6792087" y="4204658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06" name="Овал 10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7" name="Овал 10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8" name="Овал 10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9" name="Прямоугольник 10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0" name="Овал 10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1" name="Овал 11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2" name="Овал 11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8" name="TextBox 117"/>
            <p:cNvSpPr txBox="1"/>
            <p:nvPr/>
          </p:nvSpPr>
          <p:spPr>
            <a:xfrm>
              <a:off x="6493505" y="4269640"/>
              <a:ext cx="67839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клієнти</a:t>
              </a:r>
              <a:endParaRPr lang="ru-RU" sz="1050" b="1" dirty="0"/>
            </a:p>
          </p:txBody>
        </p:sp>
      </p:grpSp>
      <p:grpSp>
        <p:nvGrpSpPr>
          <p:cNvPr id="181" name="Группа 180"/>
          <p:cNvGrpSpPr/>
          <p:nvPr/>
        </p:nvGrpSpPr>
        <p:grpSpPr>
          <a:xfrm>
            <a:off x="6202884" y="4652964"/>
            <a:ext cx="678391" cy="474953"/>
            <a:chOff x="6108112" y="4802216"/>
            <a:chExt cx="678391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57" name="Группа 56"/>
            <p:cNvGrpSpPr/>
            <p:nvPr/>
          </p:nvGrpSpPr>
          <p:grpSpPr>
            <a:xfrm>
              <a:off x="6166503" y="4810195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58" name="Овал 57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59" name="Овал 58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0" name="Овал 59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1" name="Прямоугольник 60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2" name="Овал 61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3" name="Овал 62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4" name="Овал 63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grpSp>
          <p:nvGrpSpPr>
            <p:cNvPr id="65" name="Группа 64"/>
            <p:cNvGrpSpPr/>
            <p:nvPr/>
          </p:nvGrpSpPr>
          <p:grpSpPr>
            <a:xfrm>
              <a:off x="6294897" y="4802216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66" name="Овал 6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7" name="Овал 6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8" name="Овал 6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69" name="Прямоугольник 6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0" name="Овал 6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1" name="Овал 7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2" name="Овал 7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grpSp>
          <p:nvGrpSpPr>
            <p:cNvPr id="73" name="Группа 72"/>
            <p:cNvGrpSpPr/>
            <p:nvPr/>
          </p:nvGrpSpPr>
          <p:grpSpPr>
            <a:xfrm>
              <a:off x="6426459" y="4810195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74" name="Овал 73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5" name="Овал 74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6" name="Овал 75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7" name="Прямоугольник 76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8" name="Овал 77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79" name="Овал 78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  <p:sp>
            <p:nvSpPr>
              <p:cNvPr id="80" name="Овал 79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/>
              </a:p>
            </p:txBody>
          </p:sp>
        </p:grpSp>
        <p:sp>
          <p:nvSpPr>
            <p:cNvPr id="119" name="TextBox 118"/>
            <p:cNvSpPr txBox="1"/>
            <p:nvPr/>
          </p:nvSpPr>
          <p:spPr>
            <a:xfrm>
              <a:off x="6108112" y="4877159"/>
              <a:ext cx="67839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клієнти</a:t>
              </a:r>
              <a:endParaRPr lang="ru-RU" sz="1050" b="1" dirty="0"/>
            </a:p>
          </p:txBody>
        </p:sp>
      </p:grpSp>
      <p:grpSp>
        <p:nvGrpSpPr>
          <p:cNvPr id="158" name="Группа 157"/>
          <p:cNvGrpSpPr/>
          <p:nvPr/>
        </p:nvGrpSpPr>
        <p:grpSpPr>
          <a:xfrm>
            <a:off x="5356131" y="2216540"/>
            <a:ext cx="901209" cy="474953"/>
            <a:chOff x="4948030" y="3306053"/>
            <a:chExt cx="901209" cy="474953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grpSp>
          <p:nvGrpSpPr>
            <p:cNvPr id="145" name="Группа 144"/>
            <p:cNvGrpSpPr/>
            <p:nvPr/>
          </p:nvGrpSpPr>
          <p:grpSpPr>
            <a:xfrm>
              <a:off x="5440610" y="3313053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46" name="Овал 145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7" name="Овал 146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8" name="Овал 147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9" name="Прямоугольник 148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0" name="Овал 149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1" name="Овал 150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2" name="Овал 151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0" name="Группа 119"/>
            <p:cNvGrpSpPr/>
            <p:nvPr/>
          </p:nvGrpSpPr>
          <p:grpSpPr>
            <a:xfrm>
              <a:off x="5046900" y="3314032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21" name="Овал 120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2" name="Овал 121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3" name="Овал 122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4" name="Прямоугольник 123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5" name="Овал 124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6" name="Овал 125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7" name="Овал 126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28" name="Группа 127"/>
            <p:cNvGrpSpPr/>
            <p:nvPr/>
          </p:nvGrpSpPr>
          <p:grpSpPr>
            <a:xfrm>
              <a:off x="5175294" y="3306053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29" name="Овал 128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0" name="Овал 129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1" name="Овал 130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2" name="Прямоугольник 131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3" name="Овал 132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4" name="Овал 133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5" name="Овал 134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136" name="Группа 135"/>
            <p:cNvGrpSpPr/>
            <p:nvPr/>
          </p:nvGrpSpPr>
          <p:grpSpPr>
            <a:xfrm>
              <a:off x="5306856" y="3314032"/>
              <a:ext cx="289349" cy="466974"/>
              <a:chOff x="5635092" y="2183369"/>
              <a:chExt cx="976273" cy="1754198"/>
            </a:xfrm>
            <a:grpFill/>
          </p:grpSpPr>
          <p:sp>
            <p:nvSpPr>
              <p:cNvPr id="137" name="Овал 136"/>
              <p:cNvSpPr/>
              <p:nvPr/>
            </p:nvSpPr>
            <p:spPr>
              <a:xfrm>
                <a:off x="5925512" y="2183369"/>
                <a:ext cx="409286" cy="4476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8" name="Овал 137"/>
              <p:cNvSpPr/>
              <p:nvPr/>
            </p:nvSpPr>
            <p:spPr>
              <a:xfrm>
                <a:off x="5702992" y="2640862"/>
                <a:ext cx="854327" cy="228621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9" name="Овал 138"/>
              <p:cNvSpPr/>
              <p:nvPr/>
            </p:nvSpPr>
            <p:spPr>
              <a:xfrm>
                <a:off x="6391560" y="2702645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0" name="Прямоугольник 139"/>
              <p:cNvSpPr/>
              <p:nvPr/>
            </p:nvSpPr>
            <p:spPr>
              <a:xfrm>
                <a:off x="5878832" y="2735175"/>
                <a:ext cx="478118" cy="5918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1" name="Овал 140"/>
              <p:cNvSpPr/>
              <p:nvPr/>
            </p:nvSpPr>
            <p:spPr>
              <a:xfrm>
                <a:off x="5635092" y="2709948"/>
                <a:ext cx="219805" cy="64225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2" name="Овал 141"/>
              <p:cNvSpPr/>
              <p:nvPr/>
            </p:nvSpPr>
            <p:spPr>
              <a:xfrm>
                <a:off x="6154450" y="3183935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3" name="Овал 142"/>
              <p:cNvSpPr/>
              <p:nvPr/>
            </p:nvSpPr>
            <p:spPr>
              <a:xfrm>
                <a:off x="5848492" y="3180256"/>
                <a:ext cx="219805" cy="75363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44" name="TextBox 143"/>
            <p:cNvSpPr txBox="1"/>
            <p:nvPr/>
          </p:nvSpPr>
          <p:spPr>
            <a:xfrm>
              <a:off x="4948030" y="3399295"/>
              <a:ext cx="901209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1050" b="1" dirty="0" smtClean="0"/>
                <a:t>Ліцензіати</a:t>
              </a:r>
              <a:endParaRPr lang="ru-RU" sz="1050" b="1" dirty="0"/>
            </a:p>
          </p:txBody>
        </p:sp>
      </p:grpSp>
      <p:sp>
        <p:nvSpPr>
          <p:cNvPr id="165" name="Стрелка вверх 164"/>
          <p:cNvSpPr/>
          <p:nvPr/>
        </p:nvSpPr>
        <p:spPr>
          <a:xfrm rot="16010455">
            <a:off x="8539942" y="2115542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8" name="Стрелка вверх 167"/>
          <p:cNvSpPr/>
          <p:nvPr/>
        </p:nvSpPr>
        <p:spPr>
          <a:xfrm rot="19080000">
            <a:off x="7741346" y="5123460"/>
            <a:ext cx="263346" cy="470222"/>
          </a:xfrm>
          <a:prstGeom prst="upArrow">
            <a:avLst>
              <a:gd name="adj1" fmla="val 31231"/>
              <a:gd name="adj2" fmla="val 50000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Двойная стрелка влево/вверх 176"/>
          <p:cNvSpPr/>
          <p:nvPr/>
        </p:nvSpPr>
        <p:spPr>
          <a:xfrm rot="18422941">
            <a:off x="7601172" y="3231583"/>
            <a:ext cx="373078" cy="377752"/>
          </a:xfrm>
          <a:prstGeom prst="leftUpArrow">
            <a:avLst>
              <a:gd name="adj1" fmla="val 11274"/>
              <a:gd name="adj2" fmla="val 25000"/>
              <a:gd name="adj3" fmla="val 28922"/>
            </a:avLst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4" name="Группа 183"/>
          <p:cNvGrpSpPr/>
          <p:nvPr/>
        </p:nvGrpSpPr>
        <p:grpSpPr>
          <a:xfrm>
            <a:off x="7310116" y="2902862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185" name="Овал 184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Овал 185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7" name="Овал 186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8" name="Прямоугольник 187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Овал 188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Овал 189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Овал 190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93" name="Группа 192"/>
          <p:cNvGrpSpPr/>
          <p:nvPr/>
        </p:nvGrpSpPr>
        <p:grpSpPr>
          <a:xfrm>
            <a:off x="7222770" y="3476332"/>
            <a:ext cx="455197" cy="417313"/>
            <a:chOff x="4431957" y="2133600"/>
            <a:chExt cx="864973" cy="751021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grpSpPr>
        <p:sp>
          <p:nvSpPr>
            <p:cNvPr id="194" name="Стрелка вверх 193"/>
            <p:cNvSpPr/>
            <p:nvPr/>
          </p:nvSpPr>
          <p:spPr>
            <a:xfrm>
              <a:off x="4431957" y="2133600"/>
              <a:ext cx="864973" cy="751021"/>
            </a:xfrm>
            <a:prstGeom prst="upArrow">
              <a:avLst>
                <a:gd name="adj1" fmla="val 69048"/>
                <a:gd name="adj2" fmla="val 57678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95" name="Прямая соединительная линия 194"/>
            <p:cNvCxnSpPr/>
            <p:nvPr/>
          </p:nvCxnSpPr>
          <p:spPr>
            <a:xfrm flipV="1">
              <a:off x="4576119" y="2580482"/>
              <a:ext cx="576648" cy="8238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" name="TextBox 196"/>
          <p:cNvSpPr txBox="1"/>
          <p:nvPr/>
        </p:nvSpPr>
        <p:spPr>
          <a:xfrm>
            <a:off x="4426277" y="4159117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**стандарт</a:t>
            </a:r>
            <a:endParaRPr lang="ru-RU" dirty="0"/>
          </a:p>
        </p:txBody>
      </p:sp>
      <p:sp>
        <p:nvSpPr>
          <p:cNvPr id="198" name="TextBox 197"/>
          <p:cNvSpPr txBox="1"/>
          <p:nvPr/>
        </p:nvSpPr>
        <p:spPr>
          <a:xfrm>
            <a:off x="4460949" y="3876014"/>
            <a:ext cx="1372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*атестація</a:t>
            </a:r>
            <a:endParaRPr lang="ru-RU" dirty="0"/>
          </a:p>
        </p:txBody>
      </p:sp>
      <p:sp>
        <p:nvSpPr>
          <p:cNvPr id="199" name="TextBox 198"/>
          <p:cNvSpPr txBox="1"/>
          <p:nvPr/>
        </p:nvSpPr>
        <p:spPr>
          <a:xfrm>
            <a:off x="4413186" y="4434385"/>
            <a:ext cx="1625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***методика</a:t>
            </a:r>
            <a:endParaRPr lang="ru-RU" dirty="0"/>
          </a:p>
        </p:txBody>
      </p:sp>
      <p:sp>
        <p:nvSpPr>
          <p:cNvPr id="200" name="Oval 87"/>
          <p:cNvSpPr>
            <a:spLocks noChangeArrowheads="1"/>
          </p:cNvSpPr>
          <p:nvPr/>
        </p:nvSpPr>
        <p:spPr bwMode="gray">
          <a:xfrm>
            <a:off x="7702586" y="2208317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1" name="TextBox 200"/>
          <p:cNvSpPr txBox="1"/>
          <p:nvPr/>
        </p:nvSpPr>
        <p:spPr>
          <a:xfrm>
            <a:off x="7776977" y="228312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2" name="Oval 87"/>
          <p:cNvSpPr>
            <a:spLocks noChangeArrowheads="1"/>
          </p:cNvSpPr>
          <p:nvPr/>
        </p:nvSpPr>
        <p:spPr bwMode="gray">
          <a:xfrm>
            <a:off x="7979772" y="2957285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3" name="TextBox 202"/>
          <p:cNvSpPr txBox="1"/>
          <p:nvPr/>
        </p:nvSpPr>
        <p:spPr>
          <a:xfrm>
            <a:off x="8076479" y="3032100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4" name="Oval 87"/>
          <p:cNvSpPr>
            <a:spLocks noChangeArrowheads="1"/>
          </p:cNvSpPr>
          <p:nvPr/>
        </p:nvSpPr>
        <p:spPr bwMode="gray">
          <a:xfrm>
            <a:off x="4453322" y="1916558"/>
            <a:ext cx="689192" cy="53330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" name="TextBox 204"/>
          <p:cNvSpPr txBox="1"/>
          <p:nvPr/>
        </p:nvSpPr>
        <p:spPr>
          <a:xfrm>
            <a:off x="4550029" y="199137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ДУ</a:t>
            </a:r>
            <a:endParaRPr lang="ru-RU" b="1" dirty="0"/>
          </a:p>
        </p:txBody>
      </p:sp>
      <p:sp>
        <p:nvSpPr>
          <p:cNvPr id="206" name="Oval 72"/>
          <p:cNvSpPr>
            <a:spLocks noChangeArrowheads="1"/>
          </p:cNvSpPr>
          <p:nvPr/>
        </p:nvSpPr>
        <p:spPr bwMode="gray">
          <a:xfrm>
            <a:off x="7704151" y="4173893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7" name="TextBox 206"/>
          <p:cNvSpPr txBox="1"/>
          <p:nvPr/>
        </p:nvSpPr>
        <p:spPr>
          <a:xfrm>
            <a:off x="7761079" y="4236653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208" name="Oval 72"/>
          <p:cNvSpPr>
            <a:spLocks noChangeArrowheads="1"/>
          </p:cNvSpPr>
          <p:nvPr/>
        </p:nvSpPr>
        <p:spPr bwMode="gray">
          <a:xfrm>
            <a:off x="7258881" y="4720529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9" name="TextBox 208"/>
          <p:cNvSpPr txBox="1"/>
          <p:nvPr/>
        </p:nvSpPr>
        <p:spPr>
          <a:xfrm>
            <a:off x="7286694" y="4797157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210" name="Oval 72"/>
          <p:cNvSpPr>
            <a:spLocks noChangeArrowheads="1"/>
          </p:cNvSpPr>
          <p:nvPr/>
        </p:nvSpPr>
        <p:spPr bwMode="gray">
          <a:xfrm>
            <a:off x="4294502" y="2523585"/>
            <a:ext cx="689363" cy="513709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1" name="TextBox 210"/>
          <p:cNvSpPr txBox="1"/>
          <p:nvPr/>
        </p:nvSpPr>
        <p:spPr>
          <a:xfrm>
            <a:off x="4323621" y="2584467"/>
            <a:ext cx="611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ТЦП</a:t>
            </a:r>
            <a:endParaRPr lang="ru-RU" b="1" dirty="0"/>
          </a:p>
        </p:txBody>
      </p:sp>
      <p:sp>
        <p:nvSpPr>
          <p:cNvPr id="156" name="Овал 155"/>
          <p:cNvSpPr/>
          <p:nvPr/>
        </p:nvSpPr>
        <p:spPr>
          <a:xfrm>
            <a:off x="5748548" y="2754717"/>
            <a:ext cx="1306315" cy="123909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СРО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57" name="Oval 87"/>
          <p:cNvSpPr>
            <a:spLocks noChangeArrowheads="1"/>
          </p:cNvSpPr>
          <p:nvPr/>
        </p:nvSpPr>
        <p:spPr bwMode="gray">
          <a:xfrm>
            <a:off x="2561498" y="1344329"/>
            <a:ext cx="1442396" cy="1294087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/>
              <a:t>НКЦПФР</a:t>
            </a:r>
            <a:endParaRPr lang="en-US" b="1" dirty="0"/>
          </a:p>
        </p:txBody>
      </p:sp>
      <p:sp>
        <p:nvSpPr>
          <p:cNvPr id="160" name="Oval 93"/>
          <p:cNvSpPr>
            <a:spLocks noChangeArrowheads="1"/>
          </p:cNvSpPr>
          <p:nvPr/>
        </p:nvSpPr>
        <p:spPr bwMode="gray">
          <a:xfrm>
            <a:off x="8758719" y="1645405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НДУ</a:t>
            </a:r>
            <a:endParaRPr lang="en-US" sz="2000" b="1" dirty="0"/>
          </a:p>
        </p:txBody>
      </p:sp>
      <p:sp>
        <p:nvSpPr>
          <p:cNvPr id="169" name="Oval 93"/>
          <p:cNvSpPr>
            <a:spLocks noChangeArrowheads="1"/>
          </p:cNvSpPr>
          <p:nvPr/>
        </p:nvSpPr>
        <p:spPr bwMode="gray">
          <a:xfrm>
            <a:off x="8657979" y="4727907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ФБ</a:t>
            </a:r>
            <a:endParaRPr lang="en-US" sz="2000" b="1" dirty="0"/>
          </a:p>
        </p:txBody>
      </p:sp>
      <p:pic>
        <p:nvPicPr>
          <p:cNvPr id="153" name="Рисунок 1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  <p:sp>
        <p:nvSpPr>
          <p:cNvPr id="154" name="Oval 93"/>
          <p:cNvSpPr>
            <a:spLocks noChangeArrowheads="1"/>
          </p:cNvSpPr>
          <p:nvPr/>
        </p:nvSpPr>
        <p:spPr bwMode="gray">
          <a:xfrm>
            <a:off x="7725236" y="5473606"/>
            <a:ext cx="1206257" cy="112241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Поза</a:t>
            </a:r>
          </a:p>
          <a:p>
            <a:pPr algn="ctr"/>
            <a:r>
              <a:rPr lang="uk-UA" sz="2000" b="1" dirty="0" smtClean="0"/>
              <a:t> </a:t>
            </a:r>
            <a:r>
              <a:rPr lang="uk-UA" sz="2000" b="1" dirty="0" err="1" smtClean="0"/>
              <a:t>біржею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03045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9" name="Прямая соединительная линия 88"/>
          <p:cNvCxnSpPr/>
          <p:nvPr/>
        </p:nvCxnSpPr>
        <p:spPr>
          <a:xfrm flipV="1">
            <a:off x="9489623" y="1148079"/>
            <a:ext cx="16156" cy="4882406"/>
          </a:xfrm>
          <a:prstGeom prst="line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361591" y="0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Початковий етап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558038" y="4648084"/>
            <a:ext cx="12882" cy="1535426"/>
          </a:xfrm>
          <a:prstGeom prst="line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Oval 87"/>
          <p:cNvSpPr>
            <a:spLocks noChangeArrowheads="1"/>
          </p:cNvSpPr>
          <p:nvPr/>
        </p:nvSpPr>
        <p:spPr bwMode="gray">
          <a:xfrm>
            <a:off x="2439076" y="4968500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87"/>
          <p:cNvSpPr>
            <a:spLocks noChangeArrowheads="1"/>
          </p:cNvSpPr>
          <p:nvPr/>
        </p:nvSpPr>
        <p:spPr bwMode="gray">
          <a:xfrm>
            <a:off x="2442665" y="5297822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004355" y="5664317"/>
            <a:ext cx="9909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Фахівець </a:t>
            </a:r>
          </a:p>
          <a:p>
            <a:pPr algn="ctr"/>
            <a:r>
              <a:rPr lang="uk-UA" sz="1100" dirty="0" smtClean="0"/>
              <a:t>початківець</a:t>
            </a:r>
            <a:endParaRPr lang="ru-RU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2771238" y="5634802"/>
            <a:ext cx="150393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Фахівець </a:t>
            </a:r>
          </a:p>
          <a:p>
            <a:pPr algn="ctr"/>
            <a:r>
              <a:rPr lang="uk-UA" sz="1100" dirty="0" smtClean="0"/>
              <a:t>з досвідом роботи</a:t>
            </a:r>
            <a:endParaRPr lang="ru-RU" sz="1100" dirty="0"/>
          </a:p>
        </p:txBody>
      </p:sp>
      <p:sp>
        <p:nvSpPr>
          <p:cNvPr id="16" name="Oval 72"/>
          <p:cNvSpPr>
            <a:spLocks noChangeArrowheads="1"/>
          </p:cNvSpPr>
          <p:nvPr/>
        </p:nvSpPr>
        <p:spPr bwMode="gray">
          <a:xfrm>
            <a:off x="1680469" y="5976233"/>
            <a:ext cx="1596048" cy="688761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/>
              <a:t>Ліцензіат</a:t>
            </a:r>
            <a:endParaRPr lang="en-US" dirty="0"/>
          </a:p>
        </p:txBody>
      </p:sp>
      <p:grpSp>
        <p:nvGrpSpPr>
          <p:cNvPr id="20" name="Группа 19"/>
          <p:cNvGrpSpPr/>
          <p:nvPr/>
        </p:nvGrpSpPr>
        <p:grpSpPr>
          <a:xfrm>
            <a:off x="1289080" y="6087126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1" name="Овал 20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3342442" y="6062999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29" name="Овал 28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Овал 29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Овал 30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Овал 32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Овал 33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Овал 34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669423" y="925201"/>
            <a:ext cx="1758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b="1" dirty="0" smtClean="0"/>
              <a:t>Атестація СРО</a:t>
            </a:r>
            <a:endParaRPr lang="ru-RU" sz="1600" b="1" dirty="0"/>
          </a:p>
        </p:txBody>
      </p:sp>
      <p:sp>
        <p:nvSpPr>
          <p:cNvPr id="37" name="Oval 84"/>
          <p:cNvSpPr>
            <a:spLocks noChangeArrowheads="1"/>
          </p:cNvSpPr>
          <p:nvPr/>
        </p:nvSpPr>
        <p:spPr bwMode="gray">
          <a:xfrm>
            <a:off x="168934" y="3559818"/>
            <a:ext cx="1596048" cy="606740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СРО</a:t>
            </a:r>
            <a:endParaRPr lang="en-US" dirty="0"/>
          </a:p>
        </p:txBody>
      </p:sp>
      <p:sp>
        <p:nvSpPr>
          <p:cNvPr id="39" name="AutoShape 64"/>
          <p:cNvSpPr>
            <a:spLocks noChangeArrowheads="1"/>
          </p:cNvSpPr>
          <p:nvPr/>
        </p:nvSpPr>
        <p:spPr bwMode="gray">
          <a:xfrm rot="19444933">
            <a:off x="2638255" y="435578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Oval 84"/>
          <p:cNvSpPr>
            <a:spLocks noChangeArrowheads="1"/>
          </p:cNvSpPr>
          <p:nvPr/>
        </p:nvSpPr>
        <p:spPr bwMode="gray">
          <a:xfrm>
            <a:off x="1849038" y="3521186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Тестовий </a:t>
            </a:r>
          </a:p>
          <a:p>
            <a:pPr algn="ctr"/>
            <a:r>
              <a:rPr lang="uk-UA" dirty="0" smtClean="0"/>
              <a:t>Центр</a:t>
            </a:r>
            <a:endParaRPr lang="en-US" dirty="0"/>
          </a:p>
        </p:txBody>
      </p:sp>
      <p:sp>
        <p:nvSpPr>
          <p:cNvPr id="43" name="Oval 72"/>
          <p:cNvSpPr>
            <a:spLocks noChangeArrowheads="1"/>
          </p:cNvSpPr>
          <p:nvPr/>
        </p:nvSpPr>
        <p:spPr bwMode="gray">
          <a:xfrm>
            <a:off x="3542188" y="3514177"/>
            <a:ext cx="1596048" cy="657853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Дистанційно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970643" y="5130523"/>
            <a:ext cx="1537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dirty="0" smtClean="0"/>
              <a:t>Необов’язкове </a:t>
            </a:r>
          </a:p>
          <a:p>
            <a:pPr algn="ctr"/>
            <a:r>
              <a:rPr lang="uk-UA" sz="1400" dirty="0" smtClean="0"/>
              <a:t>навчання</a:t>
            </a:r>
            <a:endParaRPr lang="ru-RU" sz="1400" dirty="0"/>
          </a:p>
        </p:txBody>
      </p:sp>
      <p:sp>
        <p:nvSpPr>
          <p:cNvPr id="47" name="Oval 87"/>
          <p:cNvSpPr>
            <a:spLocks noChangeArrowheads="1"/>
          </p:cNvSpPr>
          <p:nvPr/>
        </p:nvSpPr>
        <p:spPr bwMode="gray">
          <a:xfrm>
            <a:off x="2439075" y="460539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1347637" y="4564935"/>
            <a:ext cx="11528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тестування</a:t>
            </a:r>
            <a:endParaRPr lang="ru-RU" sz="1400" dirty="0"/>
          </a:p>
        </p:txBody>
      </p:sp>
      <p:sp>
        <p:nvSpPr>
          <p:cNvPr id="49" name="AutoShape 64"/>
          <p:cNvSpPr>
            <a:spLocks noChangeArrowheads="1"/>
          </p:cNvSpPr>
          <p:nvPr/>
        </p:nvSpPr>
        <p:spPr bwMode="gray">
          <a:xfrm rot="12945262">
            <a:off x="1693077" y="434402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AutoShape 64"/>
          <p:cNvSpPr>
            <a:spLocks noChangeArrowheads="1"/>
          </p:cNvSpPr>
          <p:nvPr/>
        </p:nvSpPr>
        <p:spPr bwMode="gray">
          <a:xfrm rot="16200000">
            <a:off x="2201913" y="437083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3428238" y="3195428"/>
            <a:ext cx="18598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Рішення ліцензіата</a:t>
            </a:r>
            <a:endParaRPr lang="ru-RU" sz="1400" dirty="0"/>
          </a:p>
        </p:txBody>
      </p:sp>
      <p:sp>
        <p:nvSpPr>
          <p:cNvPr id="51" name="Oval 93"/>
          <p:cNvSpPr>
            <a:spLocks noChangeArrowheads="1"/>
          </p:cNvSpPr>
          <p:nvPr/>
        </p:nvSpPr>
        <p:spPr bwMode="gray">
          <a:xfrm>
            <a:off x="1524824" y="1634420"/>
            <a:ext cx="360362" cy="360363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AutoShape 64"/>
          <p:cNvSpPr>
            <a:spLocks noChangeArrowheads="1"/>
          </p:cNvSpPr>
          <p:nvPr/>
        </p:nvSpPr>
        <p:spPr bwMode="gray">
          <a:xfrm rot="16200000">
            <a:off x="2199764" y="322824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" name="Oval 90"/>
          <p:cNvSpPr>
            <a:spLocks noChangeArrowheads="1"/>
          </p:cNvSpPr>
          <p:nvPr/>
        </p:nvSpPr>
        <p:spPr bwMode="gray">
          <a:xfrm>
            <a:off x="3215719" y="1608260"/>
            <a:ext cx="360362" cy="360363"/>
          </a:xfrm>
          <a:prstGeom prst="ellipse">
            <a:avLst/>
          </a:prstGeom>
          <a:gradFill rotWithShape="1">
            <a:gsLst>
              <a:gs pos="0">
                <a:srgbClr val="EDD947"/>
              </a:gs>
              <a:gs pos="100000">
                <a:srgbClr val="EDD947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4" name="AutoShape 64"/>
          <p:cNvSpPr>
            <a:spLocks noChangeArrowheads="1"/>
          </p:cNvSpPr>
          <p:nvPr/>
        </p:nvSpPr>
        <p:spPr bwMode="gray">
          <a:xfrm rot="13394176">
            <a:off x="2785686" y="3075568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Кольцо 58"/>
          <p:cNvSpPr/>
          <p:nvPr/>
        </p:nvSpPr>
        <p:spPr>
          <a:xfrm>
            <a:off x="705256" y="786810"/>
            <a:ext cx="3436943" cy="1526462"/>
          </a:xfrm>
          <a:prstGeom prst="donut">
            <a:avLst>
              <a:gd name="adj" fmla="val 130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6" name="Text Box 74"/>
          <p:cNvSpPr txBox="1">
            <a:spLocks noChangeArrowheads="1"/>
          </p:cNvSpPr>
          <p:nvPr/>
        </p:nvSpPr>
        <p:spPr bwMode="auto">
          <a:xfrm>
            <a:off x="936196" y="476865"/>
            <a:ext cx="305243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СИСТЕМА ОБЛІКУ ФАХІВЦІВ</a:t>
            </a:r>
            <a:endParaRPr lang="en-US" sz="1600" dirty="0"/>
          </a:p>
        </p:txBody>
      </p:sp>
      <p:sp>
        <p:nvSpPr>
          <p:cNvPr id="67" name="Text Box 74"/>
          <p:cNvSpPr txBox="1">
            <a:spLocks noChangeArrowheads="1"/>
          </p:cNvSpPr>
          <p:nvPr/>
        </p:nvSpPr>
        <p:spPr bwMode="auto">
          <a:xfrm>
            <a:off x="3856800" y="460491"/>
            <a:ext cx="375455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dirty="0" smtClean="0"/>
              <a:t>-   Накопичення даних про фахівця</a:t>
            </a:r>
            <a:endParaRPr lang="en-US" sz="1600" dirty="0"/>
          </a:p>
        </p:txBody>
      </p:sp>
      <p:sp>
        <p:nvSpPr>
          <p:cNvPr id="69" name="TextBox 68"/>
          <p:cNvSpPr txBox="1"/>
          <p:nvPr/>
        </p:nvSpPr>
        <p:spPr>
          <a:xfrm>
            <a:off x="2737467" y="4922567"/>
            <a:ext cx="13997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Запит на тест</a:t>
            </a:r>
            <a:endParaRPr lang="ru-RU" sz="1400" dirty="0"/>
          </a:p>
        </p:txBody>
      </p:sp>
      <p:sp>
        <p:nvSpPr>
          <p:cNvPr id="72" name="TextBox 71"/>
          <p:cNvSpPr txBox="1"/>
          <p:nvPr/>
        </p:nvSpPr>
        <p:spPr>
          <a:xfrm>
            <a:off x="1016374" y="1335812"/>
            <a:ext cx="14350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СРО</a:t>
            </a:r>
            <a:r>
              <a:rPr lang="en-US" sz="1400" b="1" dirty="0" smtClean="0"/>
              <a:t> </a:t>
            </a:r>
            <a:r>
              <a:rPr lang="uk-UA" sz="1400" b="1" dirty="0" smtClean="0"/>
              <a:t>система</a:t>
            </a:r>
          </a:p>
        </p:txBody>
      </p:sp>
      <p:cxnSp>
        <p:nvCxnSpPr>
          <p:cNvPr id="75" name="Прямая соединительная линия 74"/>
          <p:cNvCxnSpPr>
            <a:stCxn id="53" idx="5"/>
            <a:endCxn id="43" idx="0"/>
          </p:cNvCxnSpPr>
          <p:nvPr/>
        </p:nvCxnSpPr>
        <p:spPr>
          <a:xfrm>
            <a:off x="3523307" y="1915849"/>
            <a:ext cx="816905" cy="1598328"/>
          </a:xfrm>
          <a:prstGeom prst="line">
            <a:avLst/>
          </a:prstGeom>
          <a:ln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8" name="AutoShape 64"/>
          <p:cNvSpPr>
            <a:spLocks noChangeArrowheads="1"/>
          </p:cNvSpPr>
          <p:nvPr/>
        </p:nvSpPr>
        <p:spPr bwMode="gray">
          <a:xfrm rot="18683713">
            <a:off x="1593862" y="316409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79" name="Прямая соединительная линия 78"/>
          <p:cNvCxnSpPr>
            <a:stCxn id="53" idx="6"/>
          </p:cNvCxnSpPr>
          <p:nvPr/>
        </p:nvCxnSpPr>
        <p:spPr>
          <a:xfrm flipV="1">
            <a:off x="3576081" y="1782527"/>
            <a:ext cx="2058600" cy="5915"/>
          </a:xfrm>
          <a:prstGeom prst="line">
            <a:avLst/>
          </a:prstGeom>
          <a:ln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4" name="Кольцо 83"/>
          <p:cNvSpPr/>
          <p:nvPr/>
        </p:nvSpPr>
        <p:spPr>
          <a:xfrm>
            <a:off x="107013" y="2405171"/>
            <a:ext cx="5178051" cy="2826252"/>
          </a:xfrm>
          <a:prstGeom prst="donut">
            <a:avLst>
              <a:gd name="adj" fmla="val 89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5" name="AutoShape 64"/>
          <p:cNvSpPr>
            <a:spLocks noChangeArrowheads="1"/>
          </p:cNvSpPr>
          <p:nvPr/>
        </p:nvSpPr>
        <p:spPr bwMode="gray">
          <a:xfrm>
            <a:off x="5895044" y="3571118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6" name="Oval 84"/>
          <p:cNvSpPr>
            <a:spLocks noChangeArrowheads="1"/>
          </p:cNvSpPr>
          <p:nvPr/>
        </p:nvSpPr>
        <p:spPr bwMode="gray">
          <a:xfrm>
            <a:off x="8689400" y="5374141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Тестовий </a:t>
            </a:r>
          </a:p>
          <a:p>
            <a:pPr algn="ctr"/>
            <a:r>
              <a:rPr lang="uk-UA" dirty="0" smtClean="0"/>
              <a:t>Центр</a:t>
            </a:r>
            <a:endParaRPr lang="en-US" dirty="0"/>
          </a:p>
        </p:txBody>
      </p:sp>
      <p:sp>
        <p:nvSpPr>
          <p:cNvPr id="87" name="AutoShape 64"/>
          <p:cNvSpPr>
            <a:spLocks noChangeArrowheads="1"/>
          </p:cNvSpPr>
          <p:nvPr/>
        </p:nvSpPr>
        <p:spPr bwMode="gray">
          <a:xfrm rot="16200000">
            <a:off x="9091342" y="6352832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8" name="TextBox 87"/>
          <p:cNvSpPr txBox="1"/>
          <p:nvPr/>
        </p:nvSpPr>
        <p:spPr>
          <a:xfrm>
            <a:off x="9767404" y="6189819"/>
            <a:ext cx="17011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Запит ліцензіата </a:t>
            </a:r>
          </a:p>
        </p:txBody>
      </p:sp>
      <p:sp>
        <p:nvSpPr>
          <p:cNvPr id="90" name="Oval 87"/>
          <p:cNvSpPr>
            <a:spLocks noChangeArrowheads="1"/>
          </p:cNvSpPr>
          <p:nvPr/>
        </p:nvSpPr>
        <p:spPr bwMode="gray">
          <a:xfrm>
            <a:off x="9368997" y="4957528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Oval 87"/>
          <p:cNvSpPr>
            <a:spLocks noChangeArrowheads="1"/>
          </p:cNvSpPr>
          <p:nvPr/>
        </p:nvSpPr>
        <p:spPr bwMode="gray">
          <a:xfrm>
            <a:off x="9365393" y="445531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2" name="TextBox 91"/>
          <p:cNvSpPr txBox="1"/>
          <p:nvPr/>
        </p:nvSpPr>
        <p:spPr>
          <a:xfrm>
            <a:off x="9921018" y="4153934"/>
            <a:ext cx="15392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Тест за фахом</a:t>
            </a:r>
            <a:endParaRPr lang="ru-RU" sz="1400" dirty="0"/>
          </a:p>
        </p:txBody>
      </p:sp>
      <p:sp>
        <p:nvSpPr>
          <p:cNvPr id="93" name="TextBox 92"/>
          <p:cNvSpPr txBox="1"/>
          <p:nvPr/>
        </p:nvSpPr>
        <p:spPr>
          <a:xfrm>
            <a:off x="7660667" y="4639456"/>
            <a:ext cx="15408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Загальний Тест</a:t>
            </a:r>
            <a:endParaRPr lang="ru-RU" sz="1400" dirty="0"/>
          </a:p>
        </p:txBody>
      </p:sp>
      <p:grpSp>
        <p:nvGrpSpPr>
          <p:cNvPr id="94" name="Группа 93"/>
          <p:cNvGrpSpPr/>
          <p:nvPr/>
        </p:nvGrpSpPr>
        <p:grpSpPr>
          <a:xfrm>
            <a:off x="10328254" y="5427826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95" name="Овал 94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Овал 95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Овал 96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Овал 99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Овал 100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2" name="Группа 101"/>
          <p:cNvGrpSpPr/>
          <p:nvPr/>
        </p:nvGrpSpPr>
        <p:grpSpPr>
          <a:xfrm>
            <a:off x="8278988" y="5415683"/>
            <a:ext cx="289349" cy="466974"/>
            <a:chOff x="5635092" y="2183369"/>
            <a:chExt cx="976273" cy="1754198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</p:grpSpPr>
        <p:sp>
          <p:nvSpPr>
            <p:cNvPr id="103" name="Овал 102"/>
            <p:cNvSpPr/>
            <p:nvPr/>
          </p:nvSpPr>
          <p:spPr>
            <a:xfrm>
              <a:off x="5925512" y="2183369"/>
              <a:ext cx="409286" cy="4476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Овал 103"/>
            <p:cNvSpPr/>
            <p:nvPr/>
          </p:nvSpPr>
          <p:spPr>
            <a:xfrm>
              <a:off x="5702992" y="2640862"/>
              <a:ext cx="854327" cy="2286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5" name="Овал 104"/>
            <p:cNvSpPr/>
            <p:nvPr/>
          </p:nvSpPr>
          <p:spPr>
            <a:xfrm>
              <a:off x="6391560" y="2702645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Прямоугольник 105"/>
            <p:cNvSpPr/>
            <p:nvPr/>
          </p:nvSpPr>
          <p:spPr>
            <a:xfrm>
              <a:off x="5878832" y="2735175"/>
              <a:ext cx="478118" cy="5918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Овал 106"/>
            <p:cNvSpPr/>
            <p:nvPr/>
          </p:nvSpPr>
          <p:spPr>
            <a:xfrm>
              <a:off x="5635092" y="2709948"/>
              <a:ext cx="219805" cy="6422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Овал 107"/>
            <p:cNvSpPr/>
            <p:nvPr/>
          </p:nvSpPr>
          <p:spPr>
            <a:xfrm>
              <a:off x="6154450" y="3183935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9" name="Овал 108"/>
            <p:cNvSpPr/>
            <p:nvPr/>
          </p:nvSpPr>
          <p:spPr>
            <a:xfrm>
              <a:off x="5848492" y="3180256"/>
              <a:ext cx="219805" cy="7536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0" name="TextBox 109"/>
          <p:cNvSpPr txBox="1"/>
          <p:nvPr/>
        </p:nvSpPr>
        <p:spPr>
          <a:xfrm>
            <a:off x="10125064" y="5154241"/>
            <a:ext cx="7793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керівник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7946158" y="5171643"/>
            <a:ext cx="9220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100" dirty="0" smtClean="0"/>
              <a:t>спеціаліст</a:t>
            </a:r>
          </a:p>
        </p:txBody>
      </p:sp>
      <p:sp>
        <p:nvSpPr>
          <p:cNvPr id="112" name="Oval 87"/>
          <p:cNvSpPr>
            <a:spLocks noChangeArrowheads="1"/>
          </p:cNvSpPr>
          <p:nvPr/>
        </p:nvSpPr>
        <p:spPr bwMode="gray">
          <a:xfrm>
            <a:off x="9375460" y="3899911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3" name="TextBox 112"/>
          <p:cNvSpPr txBox="1"/>
          <p:nvPr/>
        </p:nvSpPr>
        <p:spPr>
          <a:xfrm>
            <a:off x="7444233" y="3603899"/>
            <a:ext cx="20301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Результат тестування</a:t>
            </a:r>
            <a:endParaRPr lang="ru-RU" sz="1400" dirty="0"/>
          </a:p>
        </p:txBody>
      </p:sp>
      <p:cxnSp>
        <p:nvCxnSpPr>
          <p:cNvPr id="115" name="Соединительная линия уступом 114"/>
          <p:cNvCxnSpPr/>
          <p:nvPr/>
        </p:nvCxnSpPr>
        <p:spPr>
          <a:xfrm flipV="1">
            <a:off x="9628394" y="4424331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Соединительная линия уступом 116"/>
          <p:cNvCxnSpPr/>
          <p:nvPr/>
        </p:nvCxnSpPr>
        <p:spPr>
          <a:xfrm flipV="1">
            <a:off x="9648463" y="3221165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Соединительная линия уступом 117"/>
          <p:cNvCxnSpPr>
            <a:endCxn id="90" idx="2"/>
          </p:cNvCxnSpPr>
          <p:nvPr/>
        </p:nvCxnSpPr>
        <p:spPr>
          <a:xfrm>
            <a:off x="7687550" y="4919121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Соединительная линия уступом 123"/>
          <p:cNvCxnSpPr/>
          <p:nvPr/>
        </p:nvCxnSpPr>
        <p:spPr>
          <a:xfrm>
            <a:off x="7679423" y="3905031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Oval 87"/>
          <p:cNvSpPr>
            <a:spLocks noChangeArrowheads="1"/>
          </p:cNvSpPr>
          <p:nvPr/>
        </p:nvSpPr>
        <p:spPr bwMode="gray">
          <a:xfrm>
            <a:off x="9372699" y="3312020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6" name="Oval 84"/>
          <p:cNvSpPr>
            <a:spLocks noChangeArrowheads="1"/>
          </p:cNvSpPr>
          <p:nvPr/>
        </p:nvSpPr>
        <p:spPr bwMode="gray">
          <a:xfrm>
            <a:off x="8727756" y="917182"/>
            <a:ext cx="1596048" cy="692613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Система </a:t>
            </a:r>
          </a:p>
          <a:p>
            <a:pPr algn="ctr"/>
            <a:r>
              <a:rPr lang="uk-UA" dirty="0" smtClean="0"/>
              <a:t>обліку</a:t>
            </a:r>
            <a:endParaRPr lang="en-US" dirty="0"/>
          </a:p>
        </p:txBody>
      </p:sp>
      <p:sp>
        <p:nvSpPr>
          <p:cNvPr id="127" name="TextBox 126"/>
          <p:cNvSpPr txBox="1"/>
          <p:nvPr/>
        </p:nvSpPr>
        <p:spPr>
          <a:xfrm>
            <a:off x="9879065" y="2900834"/>
            <a:ext cx="16632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Протокол тесту</a:t>
            </a:r>
          </a:p>
        </p:txBody>
      </p:sp>
      <p:sp>
        <p:nvSpPr>
          <p:cNvPr id="128" name="AutoShape 64"/>
          <p:cNvSpPr>
            <a:spLocks noChangeArrowheads="1"/>
          </p:cNvSpPr>
          <p:nvPr/>
        </p:nvSpPr>
        <p:spPr bwMode="gray">
          <a:xfrm rot="10800000">
            <a:off x="5861572" y="123692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9" name="Oval 87"/>
          <p:cNvSpPr>
            <a:spLocks noChangeArrowheads="1"/>
          </p:cNvSpPr>
          <p:nvPr/>
        </p:nvSpPr>
        <p:spPr bwMode="gray">
          <a:xfrm>
            <a:off x="9377497" y="2075636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30" name="Соединительная линия уступом 129"/>
          <p:cNvCxnSpPr/>
          <p:nvPr/>
        </p:nvCxnSpPr>
        <p:spPr>
          <a:xfrm flipV="1">
            <a:off x="9575709" y="2014364"/>
            <a:ext cx="1738789" cy="219900"/>
          </a:xfrm>
          <a:prstGeom prst="bentConnector3">
            <a:avLst>
              <a:gd name="adj1" fmla="val 171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9868271" y="1711044"/>
            <a:ext cx="16707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Включення в систему обліку</a:t>
            </a:r>
          </a:p>
        </p:txBody>
      </p:sp>
      <p:sp>
        <p:nvSpPr>
          <p:cNvPr id="132" name="Oval 87"/>
          <p:cNvSpPr>
            <a:spLocks noChangeArrowheads="1"/>
          </p:cNvSpPr>
          <p:nvPr/>
        </p:nvSpPr>
        <p:spPr bwMode="gray">
          <a:xfrm>
            <a:off x="9363549" y="2670225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4" name="TextBox 133"/>
          <p:cNvSpPr txBox="1"/>
          <p:nvPr/>
        </p:nvSpPr>
        <p:spPr>
          <a:xfrm>
            <a:off x="7176676" y="2333393"/>
            <a:ext cx="2349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Рішення про активацію/ дезактивацію</a:t>
            </a:r>
            <a:endParaRPr lang="ru-RU" sz="1400" dirty="0"/>
          </a:p>
        </p:txBody>
      </p:sp>
      <p:cxnSp>
        <p:nvCxnSpPr>
          <p:cNvPr id="135" name="Соединительная линия уступом 134"/>
          <p:cNvCxnSpPr/>
          <p:nvPr/>
        </p:nvCxnSpPr>
        <p:spPr>
          <a:xfrm>
            <a:off x="7676431" y="2631865"/>
            <a:ext cx="1681447" cy="175355"/>
          </a:xfrm>
          <a:prstGeom prst="bentConnector3">
            <a:avLst>
              <a:gd name="adj1" fmla="val 874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AutoShape 64"/>
          <p:cNvSpPr>
            <a:spLocks noChangeArrowheads="1"/>
          </p:cNvSpPr>
          <p:nvPr/>
        </p:nvSpPr>
        <p:spPr bwMode="gray">
          <a:xfrm rot="16200000">
            <a:off x="9117378" y="1825164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4" name="Oval 87"/>
          <p:cNvSpPr>
            <a:spLocks noChangeArrowheads="1"/>
          </p:cNvSpPr>
          <p:nvPr/>
        </p:nvSpPr>
        <p:spPr bwMode="gray">
          <a:xfrm>
            <a:off x="2471392" y="2648412"/>
            <a:ext cx="257408" cy="27389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" name="TextBox 115"/>
          <p:cNvSpPr txBox="1"/>
          <p:nvPr/>
        </p:nvSpPr>
        <p:spPr>
          <a:xfrm>
            <a:off x="1644848" y="2629920"/>
            <a:ext cx="8834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/>
              <a:t>Оцінка</a:t>
            </a:r>
            <a:endParaRPr lang="ru-RU" sz="1400" dirty="0"/>
          </a:p>
        </p:txBody>
      </p:sp>
      <p:sp>
        <p:nvSpPr>
          <p:cNvPr id="119" name="AutoShape 64"/>
          <p:cNvSpPr>
            <a:spLocks noChangeArrowheads="1"/>
          </p:cNvSpPr>
          <p:nvPr/>
        </p:nvSpPr>
        <p:spPr bwMode="gray">
          <a:xfrm rot="16200000">
            <a:off x="2205374" y="2099264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0" name="AutoShape 64"/>
          <p:cNvSpPr>
            <a:spLocks noChangeArrowheads="1"/>
          </p:cNvSpPr>
          <p:nvPr/>
        </p:nvSpPr>
        <p:spPr bwMode="gray">
          <a:xfrm rot="10800000">
            <a:off x="1734302" y="2204594"/>
            <a:ext cx="803955" cy="337967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1" name="TextBox 120"/>
          <p:cNvSpPr txBox="1"/>
          <p:nvPr/>
        </p:nvSpPr>
        <p:spPr>
          <a:xfrm>
            <a:off x="150787" y="2231563"/>
            <a:ext cx="1708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Дезактивація</a:t>
            </a:r>
            <a:endParaRPr lang="ru-RU" sz="1400" dirty="0"/>
          </a:p>
        </p:txBody>
      </p:sp>
      <p:sp>
        <p:nvSpPr>
          <p:cNvPr id="123" name="TextBox 122"/>
          <p:cNvSpPr txBox="1"/>
          <p:nvPr/>
        </p:nvSpPr>
        <p:spPr>
          <a:xfrm>
            <a:off x="2408253" y="2177412"/>
            <a:ext cx="1708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dirty="0" smtClean="0"/>
              <a:t>Активація</a:t>
            </a:r>
            <a:endParaRPr lang="ru-RU" sz="1400" dirty="0"/>
          </a:p>
        </p:txBody>
      </p:sp>
      <p:sp>
        <p:nvSpPr>
          <p:cNvPr id="133" name="TextBox 132"/>
          <p:cNvSpPr txBox="1"/>
          <p:nvPr/>
        </p:nvSpPr>
        <p:spPr>
          <a:xfrm>
            <a:off x="3245386" y="1264155"/>
            <a:ext cx="2343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 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4120831" y="1265957"/>
            <a:ext cx="1681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/>
              <a:t>Відповідальність</a:t>
            </a:r>
          </a:p>
          <a:p>
            <a:pPr algn="ctr"/>
            <a:r>
              <a:rPr lang="uk-UA" sz="1400" b="1" dirty="0" smtClean="0"/>
              <a:t>ліцензіата</a:t>
            </a:r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9489" y="-4090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3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Кольцо 40"/>
          <p:cNvSpPr/>
          <p:nvPr/>
        </p:nvSpPr>
        <p:spPr>
          <a:xfrm rot="1678533">
            <a:off x="7862722" y="699223"/>
            <a:ext cx="4397920" cy="1511442"/>
          </a:xfrm>
          <a:prstGeom prst="donut">
            <a:avLst>
              <a:gd name="adj" fmla="val 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3" name="Кольцо 52"/>
          <p:cNvSpPr/>
          <p:nvPr/>
        </p:nvSpPr>
        <p:spPr>
          <a:xfrm>
            <a:off x="94180" y="641255"/>
            <a:ext cx="11993055" cy="7004807"/>
          </a:xfrm>
          <a:prstGeom prst="donut">
            <a:avLst>
              <a:gd name="adj" fmla="val 0"/>
            </a:avLst>
          </a:prstGeom>
          <a:solidFill>
            <a:srgbClr val="85BDBA"/>
          </a:solidFill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9413375" y="3513503"/>
            <a:ext cx="2778625" cy="2866813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20402" y="0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Наступний етап</a:t>
            </a:r>
          </a:p>
        </p:txBody>
      </p:sp>
      <p:sp>
        <p:nvSpPr>
          <p:cNvPr id="3" name="Text Box 74"/>
          <p:cNvSpPr txBox="1">
            <a:spLocks noChangeArrowheads="1"/>
          </p:cNvSpPr>
          <p:nvPr/>
        </p:nvSpPr>
        <p:spPr bwMode="auto">
          <a:xfrm>
            <a:off x="4704068" y="540094"/>
            <a:ext cx="263245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uk-UA" sz="1600" b="1" dirty="0" smtClean="0"/>
              <a:t>БЕЗПЕРЕРВНЕ НАВЧАННЯ</a:t>
            </a:r>
            <a:endParaRPr lang="en-US" sz="1600" b="1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4489781" y="2415177"/>
            <a:ext cx="3348681" cy="3295669"/>
            <a:chOff x="4482793" y="2765916"/>
            <a:chExt cx="3348681" cy="3295669"/>
          </a:xfrm>
        </p:grpSpPr>
        <p:sp>
          <p:nvSpPr>
            <p:cNvPr id="12" name="Овал 11"/>
            <p:cNvSpPr/>
            <p:nvPr/>
          </p:nvSpPr>
          <p:spPr>
            <a:xfrm>
              <a:off x="4482793" y="2765916"/>
              <a:ext cx="3348681" cy="3295669"/>
            </a:xfrm>
            <a:prstGeom prst="ellipse">
              <a:avLst/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165182" y="3864242"/>
              <a:ext cx="193354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6000" b="1" dirty="0" smtClean="0"/>
                <a:t>СРО</a:t>
              </a:r>
              <a:endParaRPr lang="ru-RU" sz="60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 rot="3874699">
            <a:off x="9926832" y="4645371"/>
            <a:ext cx="2127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Ліцензіат</a:t>
            </a:r>
            <a:endParaRPr lang="ru-RU" sz="3200" b="1" dirty="0"/>
          </a:p>
        </p:txBody>
      </p:sp>
      <p:sp>
        <p:nvSpPr>
          <p:cNvPr id="16" name="Oval 87"/>
          <p:cNvSpPr>
            <a:spLocks noChangeArrowheads="1"/>
          </p:cNvSpPr>
          <p:nvPr/>
        </p:nvSpPr>
        <p:spPr bwMode="gray">
          <a:xfrm>
            <a:off x="81604" y="3449389"/>
            <a:ext cx="2835954" cy="2866813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" name="Группа 17"/>
          <p:cNvGrpSpPr/>
          <p:nvPr/>
        </p:nvGrpSpPr>
        <p:grpSpPr>
          <a:xfrm rot="743025">
            <a:off x="7345974" y="4042298"/>
            <a:ext cx="3177982" cy="2141838"/>
            <a:chOff x="7245112" y="694039"/>
            <a:chExt cx="3177982" cy="2141838"/>
          </a:xfrm>
        </p:grpSpPr>
        <p:sp>
          <p:nvSpPr>
            <p:cNvPr id="8" name="Стрелка влево 7"/>
            <p:cNvSpPr/>
            <p:nvPr/>
          </p:nvSpPr>
          <p:spPr>
            <a:xfrm rot="10800000">
              <a:off x="7245112" y="694039"/>
              <a:ext cx="3177982" cy="2141838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287025" y="1325226"/>
              <a:ext cx="302245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Рекомендації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Програми загальні / спеціальні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Тест на різницю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Зовнішня оцінка фахівця</a:t>
              </a:r>
              <a:endParaRPr lang="ru-RU" sz="1200" b="1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 rot="742565">
            <a:off x="6804151" y="2893943"/>
            <a:ext cx="3177982" cy="2141838"/>
            <a:chOff x="1509348" y="769895"/>
            <a:chExt cx="3177982" cy="2141838"/>
          </a:xfrm>
        </p:grpSpPr>
        <p:sp>
          <p:nvSpPr>
            <p:cNvPr id="5" name="Стрелка влево 4"/>
            <p:cNvSpPr/>
            <p:nvPr/>
          </p:nvSpPr>
          <p:spPr>
            <a:xfrm>
              <a:off x="1509348" y="769895"/>
              <a:ext cx="3177982" cy="2141838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4DC9B1"/>
                </a:gs>
                <a:gs pos="100000">
                  <a:srgbClr val="4DC9B1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097718" y="1379590"/>
              <a:ext cx="252505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Анкета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Запит на тест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Внутрішня оцінка фахівця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uk-UA" sz="1200" b="1" dirty="0" smtClean="0"/>
                <a:t>Посадова інструкція</a:t>
              </a:r>
              <a:endParaRPr lang="ru-RU" sz="1200" b="1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2510214" y="4412938"/>
            <a:ext cx="3029731" cy="939713"/>
            <a:chOff x="1874127" y="1237968"/>
            <a:chExt cx="3029731" cy="939713"/>
          </a:xfrm>
        </p:grpSpPr>
        <p:sp>
          <p:nvSpPr>
            <p:cNvPr id="28" name="Стрелка влево 27"/>
            <p:cNvSpPr/>
            <p:nvPr/>
          </p:nvSpPr>
          <p:spPr>
            <a:xfrm rot="10159490">
              <a:off x="1908723" y="1237968"/>
              <a:ext cx="2995135" cy="939713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FF9900"/>
                </a:gs>
                <a:gs pos="100000">
                  <a:srgbClr val="FF9900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TextBox 28"/>
            <p:cNvSpPr txBox="1"/>
            <p:nvPr/>
          </p:nvSpPr>
          <p:spPr>
            <a:xfrm rot="20959490">
              <a:off x="1874127" y="1390285"/>
              <a:ext cx="287842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uk-UA" sz="1200" b="1" dirty="0" smtClean="0"/>
            </a:p>
            <a:p>
              <a:r>
                <a:rPr lang="uk-UA" sz="1200" b="1" dirty="0" smtClean="0"/>
                <a:t>Запит щодо документів до справи</a:t>
              </a:r>
              <a:endParaRPr lang="ru-RU" sz="1200" b="1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2042694" y="3943462"/>
            <a:ext cx="3031870" cy="1054601"/>
            <a:chOff x="3237372" y="5284484"/>
            <a:chExt cx="3031870" cy="1054601"/>
          </a:xfrm>
        </p:grpSpPr>
        <p:sp>
          <p:nvSpPr>
            <p:cNvPr id="24" name="Стрелка влево 23"/>
            <p:cNvSpPr/>
            <p:nvPr/>
          </p:nvSpPr>
          <p:spPr>
            <a:xfrm rot="20959490">
              <a:off x="3237372" y="5284484"/>
              <a:ext cx="3031870" cy="1054601"/>
            </a:xfrm>
            <a:prstGeom prst="leftArrow">
              <a:avLst>
                <a:gd name="adj1" fmla="val 50000"/>
                <a:gd name="adj2" fmla="val 41346"/>
              </a:avLst>
            </a:prstGeom>
            <a:gradFill rotWithShape="1">
              <a:gsLst>
                <a:gs pos="0">
                  <a:srgbClr val="6699FF"/>
                </a:gs>
                <a:gs pos="100000">
                  <a:srgbClr val="6699FF">
                    <a:gamma/>
                    <a:shade val="72549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 rot="20959490">
              <a:off x="3637095" y="5641378"/>
              <a:ext cx="230479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1200" b="1" dirty="0" smtClean="0"/>
                <a:t>Доступ до системи обліку</a:t>
              </a:r>
              <a:endParaRPr lang="ru-RU" sz="1200" b="1" dirty="0"/>
            </a:p>
          </p:txBody>
        </p:sp>
      </p:grpSp>
      <p:sp>
        <p:nvSpPr>
          <p:cNvPr id="34" name="TextBox 33"/>
          <p:cNvSpPr txBox="1"/>
          <p:nvPr/>
        </p:nvSpPr>
        <p:spPr>
          <a:xfrm rot="18226992">
            <a:off x="562656" y="4530046"/>
            <a:ext cx="1843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/>
              <a:t>НКЦПФР</a:t>
            </a:r>
            <a:endParaRPr lang="ru-RU" sz="32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2917558" y="5304384"/>
            <a:ext cx="24336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Анкета фізичної особи</a:t>
            </a:r>
          </a:p>
          <a:p>
            <a:r>
              <a:rPr lang="uk-UA" sz="1400" dirty="0" smtClean="0"/>
              <a:t>Анкета зовнішньої оцінки</a:t>
            </a:r>
          </a:p>
          <a:p>
            <a:r>
              <a:rPr lang="uk-UA" sz="1400" dirty="0" smtClean="0"/>
              <a:t>Справи комітетів </a:t>
            </a:r>
          </a:p>
          <a:p>
            <a:r>
              <a:rPr lang="uk-UA" sz="1400" dirty="0" smtClean="0"/>
              <a:t>Рекомендації</a:t>
            </a:r>
            <a:endParaRPr lang="ru-RU" sz="1400" dirty="0"/>
          </a:p>
        </p:txBody>
      </p:sp>
      <p:cxnSp>
        <p:nvCxnSpPr>
          <p:cNvPr id="38" name="Соединительная линия уступом 37"/>
          <p:cNvCxnSpPr/>
          <p:nvPr/>
        </p:nvCxnSpPr>
        <p:spPr>
          <a:xfrm>
            <a:off x="2866554" y="5301899"/>
            <a:ext cx="2254612" cy="1026676"/>
          </a:xfrm>
          <a:prstGeom prst="bentConnector3">
            <a:avLst>
              <a:gd name="adj1" fmla="val 309"/>
            </a:avLst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" name="Oval 84"/>
          <p:cNvSpPr>
            <a:spLocks noChangeArrowheads="1"/>
          </p:cNvSpPr>
          <p:nvPr/>
        </p:nvSpPr>
        <p:spPr bwMode="gray">
          <a:xfrm>
            <a:off x="1223583" y="1193274"/>
            <a:ext cx="2818794" cy="1085211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dirty="0" smtClean="0"/>
              <a:t>Система обліку</a:t>
            </a:r>
          </a:p>
        </p:txBody>
      </p:sp>
      <p:cxnSp>
        <p:nvCxnSpPr>
          <p:cNvPr id="44" name="Прямая со стрелкой 43"/>
          <p:cNvCxnSpPr>
            <a:stCxn id="12" idx="1"/>
          </p:cNvCxnSpPr>
          <p:nvPr/>
        </p:nvCxnSpPr>
        <p:spPr>
          <a:xfrm flipH="1" flipV="1">
            <a:off x="3756454" y="2042543"/>
            <a:ext cx="1223730" cy="855274"/>
          </a:xfrm>
          <a:prstGeom prst="straightConnector1">
            <a:avLst/>
          </a:prstGeom>
          <a:ln w="38100">
            <a:solidFill>
              <a:srgbClr val="527B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273818" y="1268585"/>
            <a:ext cx="2310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Дані фізичної особи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Бали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Ділова репутація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400" dirty="0" smtClean="0"/>
              <a:t>Сертифікати</a:t>
            </a:r>
          </a:p>
        </p:txBody>
      </p:sp>
      <p:cxnSp>
        <p:nvCxnSpPr>
          <p:cNvPr id="47" name="Соединительная линия уступом 46"/>
          <p:cNvCxnSpPr/>
          <p:nvPr/>
        </p:nvCxnSpPr>
        <p:spPr>
          <a:xfrm flipV="1">
            <a:off x="4368319" y="2185400"/>
            <a:ext cx="2099051" cy="281651"/>
          </a:xfrm>
          <a:prstGeom prst="bentConnector3">
            <a:avLst>
              <a:gd name="adj1" fmla="val 943"/>
            </a:avLst>
          </a:prstGeom>
          <a:ln>
            <a:solidFill>
              <a:srgbClr val="527B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93"/>
          <p:cNvSpPr>
            <a:spLocks noChangeArrowheads="1"/>
          </p:cNvSpPr>
          <p:nvPr/>
        </p:nvSpPr>
        <p:spPr bwMode="gray">
          <a:xfrm>
            <a:off x="8241084" y="1071224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354274" y="124150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CFA</a:t>
            </a:r>
          </a:p>
        </p:txBody>
      </p:sp>
      <p:sp>
        <p:nvSpPr>
          <p:cNvPr id="36" name="Oval 93"/>
          <p:cNvSpPr>
            <a:spLocks noChangeArrowheads="1"/>
          </p:cNvSpPr>
          <p:nvPr/>
        </p:nvSpPr>
        <p:spPr bwMode="gray">
          <a:xfrm>
            <a:off x="9226987" y="1750788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39" name="Oval 93"/>
          <p:cNvSpPr>
            <a:spLocks noChangeArrowheads="1"/>
          </p:cNvSpPr>
          <p:nvPr/>
        </p:nvSpPr>
        <p:spPr bwMode="gray">
          <a:xfrm>
            <a:off x="10467099" y="2072074"/>
            <a:ext cx="872713" cy="696783"/>
          </a:xfrm>
          <a:prstGeom prst="ellipse">
            <a:avLst/>
          </a:prstGeom>
          <a:gradFill>
            <a:gsLst>
              <a:gs pos="24000">
                <a:srgbClr val="649993"/>
              </a:gs>
              <a:gs pos="99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</a:gra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49993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254618" y="1896187"/>
            <a:ext cx="729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CIPA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635424" y="2243717"/>
            <a:ext cx="548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ICS</a:t>
            </a:r>
          </a:p>
        </p:txBody>
      </p:sp>
      <p:sp>
        <p:nvSpPr>
          <p:cNvPr id="48" name="TextBox 47"/>
          <p:cNvSpPr txBox="1"/>
          <p:nvPr/>
        </p:nvSpPr>
        <p:spPr>
          <a:xfrm rot="1459535">
            <a:off x="8713768" y="1105796"/>
            <a:ext cx="2880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International certificates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7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6261" y="197709"/>
            <a:ext cx="35406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chemeClr val="accent6"/>
                </a:solidFill>
              </a:rPr>
              <a:t>ДІЛОВА РЕПУТАЦІЯ</a:t>
            </a:r>
          </a:p>
        </p:txBody>
      </p:sp>
      <p:sp>
        <p:nvSpPr>
          <p:cNvPr id="4" name="Овал 3"/>
          <p:cNvSpPr/>
          <p:nvPr/>
        </p:nvSpPr>
        <p:spPr>
          <a:xfrm>
            <a:off x="4334405" y="2108615"/>
            <a:ext cx="3022401" cy="2980606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9505" y="2765743"/>
            <a:ext cx="1745148" cy="9185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 smtClean="0"/>
              <a:t>СРО</a:t>
            </a:r>
            <a:endParaRPr lang="ru-RU" sz="6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331413" y="3763620"/>
            <a:ext cx="3004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Комітет ділової репутації</a:t>
            </a:r>
            <a:endParaRPr lang="ru-RU" dirty="0"/>
          </a:p>
        </p:txBody>
      </p:sp>
      <p:sp>
        <p:nvSpPr>
          <p:cNvPr id="7" name="Oval 93"/>
          <p:cNvSpPr>
            <a:spLocks noChangeArrowheads="1"/>
          </p:cNvSpPr>
          <p:nvPr/>
        </p:nvSpPr>
        <p:spPr bwMode="gray">
          <a:xfrm>
            <a:off x="9149850" y="4100988"/>
            <a:ext cx="1366831" cy="1310850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Інші </a:t>
            </a:r>
            <a:r>
              <a:rPr lang="uk-UA" sz="2000" b="1" dirty="0" err="1" smtClean="0"/>
              <a:t>держ</a:t>
            </a:r>
            <a:endParaRPr lang="uk-UA" sz="2000" b="1" dirty="0" smtClean="0"/>
          </a:p>
          <a:p>
            <a:pPr algn="ctr"/>
            <a:r>
              <a:rPr lang="uk-UA" sz="2000" b="1" dirty="0" smtClean="0"/>
              <a:t>органи</a:t>
            </a:r>
            <a:endParaRPr lang="en-US" sz="2000" b="1" dirty="0"/>
          </a:p>
        </p:txBody>
      </p:sp>
      <p:sp>
        <p:nvSpPr>
          <p:cNvPr id="8" name="Oval 93"/>
          <p:cNvSpPr>
            <a:spLocks noChangeArrowheads="1"/>
          </p:cNvSpPr>
          <p:nvPr/>
        </p:nvSpPr>
        <p:spPr bwMode="gray">
          <a:xfrm>
            <a:off x="9149850" y="2323835"/>
            <a:ext cx="1355180" cy="1341924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ФБ/НДУ</a:t>
            </a:r>
            <a:endParaRPr lang="en-US" sz="2000" b="1" dirty="0"/>
          </a:p>
        </p:txBody>
      </p:sp>
      <p:sp>
        <p:nvSpPr>
          <p:cNvPr id="9" name="Oval 87"/>
          <p:cNvSpPr>
            <a:spLocks noChangeArrowheads="1"/>
          </p:cNvSpPr>
          <p:nvPr/>
        </p:nvSpPr>
        <p:spPr bwMode="gray">
          <a:xfrm>
            <a:off x="9149850" y="825345"/>
            <a:ext cx="1349396" cy="1294087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990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/>
              <a:t>НКЦПФР</a:t>
            </a:r>
            <a:endParaRPr lang="en-US" b="1" dirty="0"/>
          </a:p>
        </p:txBody>
      </p:sp>
      <p:sp>
        <p:nvSpPr>
          <p:cNvPr id="10" name="Oval 93"/>
          <p:cNvSpPr>
            <a:spLocks noChangeArrowheads="1"/>
          </p:cNvSpPr>
          <p:nvPr/>
        </p:nvSpPr>
        <p:spPr bwMode="gray">
          <a:xfrm>
            <a:off x="7367572" y="5496671"/>
            <a:ext cx="1883521" cy="1164710"/>
          </a:xfrm>
          <a:prstGeom prst="ellipse">
            <a:avLst/>
          </a:prstGeom>
          <a:gradFill rotWithShape="1">
            <a:gsLst>
              <a:gs pos="0">
                <a:srgbClr val="82B820"/>
              </a:gs>
              <a:gs pos="100000">
                <a:srgbClr val="82B820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/>
              <a:t>Клієнти/</a:t>
            </a:r>
          </a:p>
          <a:p>
            <a:pPr algn="ctr"/>
            <a:r>
              <a:rPr lang="uk-UA" sz="2000" b="1" dirty="0" smtClean="0"/>
              <a:t>Депоненти/</a:t>
            </a:r>
          </a:p>
          <a:p>
            <a:pPr algn="ctr"/>
            <a:r>
              <a:rPr lang="uk-UA" sz="2000" b="1" dirty="0" smtClean="0"/>
              <a:t>Акціонери</a:t>
            </a:r>
            <a:endParaRPr lang="en-US" sz="2000" b="1" dirty="0"/>
          </a:p>
        </p:txBody>
      </p:sp>
      <p:sp>
        <p:nvSpPr>
          <p:cNvPr id="13" name="Овал 12"/>
          <p:cNvSpPr/>
          <p:nvPr/>
        </p:nvSpPr>
        <p:spPr>
          <a:xfrm>
            <a:off x="319928" y="2906877"/>
            <a:ext cx="1355180" cy="1396248"/>
          </a:xfrm>
          <a:prstGeom prst="ellipse">
            <a:avLst/>
          </a:prstGeom>
          <a:gradFill rotWithShape="1">
            <a:gsLst>
              <a:gs pos="0">
                <a:srgbClr val="4DC9B1"/>
              </a:gs>
              <a:gs pos="100000">
                <a:srgbClr val="4DC9B1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Ліцензіат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15" name="Соединительная линия уступом 14"/>
          <p:cNvCxnSpPr>
            <a:stCxn id="9" idx="2"/>
            <a:endCxn id="4" idx="7"/>
          </p:cNvCxnSpPr>
          <p:nvPr/>
        </p:nvCxnSpPr>
        <p:spPr>
          <a:xfrm rot="10800000" flipV="1">
            <a:off x="6914186" y="1472389"/>
            <a:ext cx="2235664" cy="1072726"/>
          </a:xfrm>
          <a:prstGeom prst="bentConnector2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rot="10800000" flipV="1">
            <a:off x="7367572" y="3067693"/>
            <a:ext cx="1788062" cy="447422"/>
          </a:xfrm>
          <a:prstGeom prst="bentConnector3">
            <a:avLst>
              <a:gd name="adj1" fmla="val 63821"/>
            </a:avLst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Соединительная линия уступом 21"/>
          <p:cNvCxnSpPr>
            <a:stCxn id="7" idx="2"/>
          </p:cNvCxnSpPr>
          <p:nvPr/>
        </p:nvCxnSpPr>
        <p:spPr>
          <a:xfrm rot="10800000">
            <a:off x="7346528" y="4071653"/>
            <a:ext cx="1803323" cy="684761"/>
          </a:xfrm>
          <a:prstGeom prst="bentConnector3">
            <a:avLst>
              <a:gd name="adj1" fmla="val 59593"/>
            </a:avLst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Соединительная линия уступом 32"/>
          <p:cNvCxnSpPr>
            <a:stCxn id="10" idx="2"/>
            <a:endCxn id="4" idx="4"/>
          </p:cNvCxnSpPr>
          <p:nvPr/>
        </p:nvCxnSpPr>
        <p:spPr>
          <a:xfrm rot="10800000">
            <a:off x="5845606" y="5089222"/>
            <a:ext cx="1521966" cy="989805"/>
          </a:xfrm>
          <a:prstGeom prst="bentConnector2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13" idx="6"/>
            <a:endCxn id="4" idx="2"/>
          </p:cNvCxnSpPr>
          <p:nvPr/>
        </p:nvCxnSpPr>
        <p:spPr>
          <a:xfrm flipV="1">
            <a:off x="1675108" y="3598918"/>
            <a:ext cx="2659297" cy="6083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Скругленный прямоугольник 42"/>
          <p:cNvSpPr/>
          <p:nvPr/>
        </p:nvSpPr>
        <p:spPr>
          <a:xfrm>
            <a:off x="554899" y="925536"/>
            <a:ext cx="3137019" cy="521129"/>
          </a:xfrm>
          <a:prstGeom prst="roundRect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chemeClr val="tx1"/>
                </a:solidFill>
              </a:rPr>
              <a:t>Дисциплінарний Комітет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18719" y="1635524"/>
            <a:ext cx="3137019" cy="521129"/>
          </a:xfrm>
          <a:prstGeom prst="roundRect">
            <a:avLst/>
          </a:prstGeom>
          <a:gradFill rotWithShape="1">
            <a:gsLst>
              <a:gs pos="0">
                <a:srgbClr val="CB90EC"/>
              </a:gs>
              <a:gs pos="100000">
                <a:srgbClr val="CB90EC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uk-UA" dirty="0" smtClean="0">
                <a:solidFill>
                  <a:schemeClr val="tx1"/>
                </a:solidFill>
              </a:rPr>
              <a:t>Третейський суд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>
            <a:off x="3672531" y="2013875"/>
            <a:ext cx="985352" cy="726944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43" idx="3"/>
          </p:cNvCxnSpPr>
          <p:nvPr/>
        </p:nvCxnSpPr>
        <p:spPr>
          <a:xfrm flipH="1" flipV="1">
            <a:off x="3691918" y="1186101"/>
            <a:ext cx="1335346" cy="1175166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5129756" y="859932"/>
            <a:ext cx="1447338" cy="720190"/>
          </a:xfrm>
          <a:prstGeom prst="ellipse">
            <a:avLst/>
          </a:prstGeom>
          <a:gradFill rotWithShape="1">
            <a:gsLst>
              <a:gs pos="0">
                <a:srgbClr val="6699FF"/>
              </a:gs>
              <a:gs pos="100000">
                <a:srgbClr val="6699FF">
                  <a:gamma/>
                  <a:shade val="72549"/>
                  <a:invGamma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52400" dir="16200000" sy="-100000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</a:rPr>
              <a:t>РАДА</a:t>
            </a:r>
            <a:endParaRPr lang="ru-RU" sz="2000" b="1" dirty="0">
              <a:solidFill>
                <a:schemeClr val="tx1"/>
              </a:solidFill>
            </a:endParaRPr>
          </a:p>
        </p:txBody>
      </p:sp>
      <p:cxnSp>
        <p:nvCxnSpPr>
          <p:cNvPr id="53" name="Прямая со стрелкой 52"/>
          <p:cNvCxnSpPr>
            <a:stCxn id="43" idx="3"/>
            <a:endCxn id="50" idx="2"/>
          </p:cNvCxnSpPr>
          <p:nvPr/>
        </p:nvCxnSpPr>
        <p:spPr>
          <a:xfrm>
            <a:off x="3691918" y="1186101"/>
            <a:ext cx="1437838" cy="33926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50" idx="4"/>
            <a:endCxn id="4" idx="0"/>
          </p:cNvCxnSpPr>
          <p:nvPr/>
        </p:nvCxnSpPr>
        <p:spPr>
          <a:xfrm flipH="1">
            <a:off x="5845606" y="1580122"/>
            <a:ext cx="7819" cy="528493"/>
          </a:xfrm>
          <a:prstGeom prst="straightConnector1">
            <a:avLst/>
          </a:prstGeom>
          <a:ln w="222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661149" y="3872755"/>
            <a:ext cx="28905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Внутрішнє навчання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Інші курси поза заходів СРО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Оцінка за санкціями ліцензіата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200" dirty="0" smtClean="0"/>
              <a:t>Етична оцінка</a:t>
            </a:r>
            <a:endParaRPr lang="ru-RU" sz="1200" dirty="0"/>
          </a:p>
        </p:txBody>
      </p:sp>
      <p:cxnSp>
        <p:nvCxnSpPr>
          <p:cNvPr id="66" name="Соединительная линия уступом 65"/>
          <p:cNvCxnSpPr>
            <a:stCxn id="13" idx="6"/>
          </p:cNvCxnSpPr>
          <p:nvPr/>
        </p:nvCxnSpPr>
        <p:spPr>
          <a:xfrm>
            <a:off x="1675108" y="3605001"/>
            <a:ext cx="2876576" cy="1126282"/>
          </a:xfrm>
          <a:prstGeom prst="bentConnector3">
            <a:avLst>
              <a:gd name="adj1" fmla="val -402"/>
            </a:avLst>
          </a:prstGeom>
          <a:ln w="22225">
            <a:solidFill>
              <a:srgbClr val="85BDB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722157" y="3263496"/>
            <a:ext cx="215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Внутрішня оцінка</a:t>
            </a:r>
            <a:endParaRPr lang="ru-RU" dirty="0"/>
          </a:p>
        </p:txBody>
      </p:sp>
      <p:sp>
        <p:nvSpPr>
          <p:cNvPr id="69" name="AutoShape 64"/>
          <p:cNvSpPr>
            <a:spLocks noChangeArrowheads="1"/>
          </p:cNvSpPr>
          <p:nvPr/>
        </p:nvSpPr>
        <p:spPr bwMode="gray">
          <a:xfrm rot="16200000">
            <a:off x="5457344" y="531095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" name="AutoShape 64"/>
          <p:cNvSpPr>
            <a:spLocks noChangeArrowheads="1"/>
          </p:cNvSpPr>
          <p:nvPr/>
        </p:nvSpPr>
        <p:spPr bwMode="gray">
          <a:xfrm>
            <a:off x="3651740" y="345601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4" name="AutoShape 64"/>
          <p:cNvSpPr>
            <a:spLocks noChangeArrowheads="1"/>
          </p:cNvSpPr>
          <p:nvPr/>
        </p:nvSpPr>
        <p:spPr bwMode="gray">
          <a:xfrm rot="10800000">
            <a:off x="7226517" y="392719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5" name="AutoShape 64"/>
          <p:cNvSpPr>
            <a:spLocks noChangeArrowheads="1"/>
          </p:cNvSpPr>
          <p:nvPr/>
        </p:nvSpPr>
        <p:spPr bwMode="gray">
          <a:xfrm rot="10800000">
            <a:off x="7346527" y="336807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8" name="AutoShape 64"/>
          <p:cNvSpPr>
            <a:spLocks noChangeArrowheads="1"/>
          </p:cNvSpPr>
          <p:nvPr/>
        </p:nvSpPr>
        <p:spPr bwMode="gray">
          <a:xfrm rot="5400000">
            <a:off x="6510982" y="2059797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9" name="AutoShape 64"/>
          <p:cNvSpPr>
            <a:spLocks noChangeArrowheads="1"/>
          </p:cNvSpPr>
          <p:nvPr/>
        </p:nvSpPr>
        <p:spPr bwMode="gray">
          <a:xfrm>
            <a:off x="4410994" y="1075565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0" name="AutoShape 64"/>
          <p:cNvSpPr>
            <a:spLocks noChangeArrowheads="1"/>
          </p:cNvSpPr>
          <p:nvPr/>
        </p:nvSpPr>
        <p:spPr bwMode="gray">
          <a:xfrm rot="13350579">
            <a:off x="3596749" y="1311950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" name="AutoShape 64"/>
          <p:cNvSpPr>
            <a:spLocks noChangeArrowheads="1"/>
          </p:cNvSpPr>
          <p:nvPr/>
        </p:nvSpPr>
        <p:spPr bwMode="gray">
          <a:xfrm rot="12970472">
            <a:off x="3566721" y="2074791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2" name="AutoShape 64"/>
          <p:cNvSpPr>
            <a:spLocks noChangeArrowheads="1"/>
          </p:cNvSpPr>
          <p:nvPr/>
        </p:nvSpPr>
        <p:spPr bwMode="gray">
          <a:xfrm rot="5400000">
            <a:off x="5461410" y="1616109"/>
            <a:ext cx="79216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AutoShape 64"/>
          <p:cNvSpPr>
            <a:spLocks noChangeArrowheads="1"/>
          </p:cNvSpPr>
          <p:nvPr/>
        </p:nvSpPr>
        <p:spPr bwMode="gray">
          <a:xfrm rot="2181720">
            <a:off x="3911525" y="2365817"/>
            <a:ext cx="871013" cy="288925"/>
          </a:xfrm>
          <a:prstGeom prst="rightArrow">
            <a:avLst>
              <a:gd name="adj1" fmla="val 35167"/>
              <a:gd name="adj2" fmla="val 111029"/>
            </a:avLst>
          </a:prstGeom>
          <a:gradFill rotWithShape="1">
            <a:gsLst>
              <a:gs pos="0">
                <a:schemeClr val="tx2">
                  <a:gamma/>
                  <a:shade val="89020"/>
                  <a:invGamma/>
                  <a:alpha val="0"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9" name="TextBox 98"/>
          <p:cNvSpPr txBox="1"/>
          <p:nvPr/>
        </p:nvSpPr>
        <p:spPr>
          <a:xfrm>
            <a:off x="4499715" y="1496731"/>
            <a:ext cx="10550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200" dirty="0" smtClean="0"/>
              <a:t>Внутрішні </a:t>
            </a:r>
          </a:p>
          <a:p>
            <a:pPr algn="ctr"/>
            <a:r>
              <a:rPr lang="uk-UA" sz="1200" dirty="0" smtClean="0"/>
              <a:t>процедури</a:t>
            </a:r>
            <a:endParaRPr lang="ru-RU" sz="1200" dirty="0"/>
          </a:p>
        </p:txBody>
      </p:sp>
      <p:sp>
        <p:nvSpPr>
          <p:cNvPr id="100" name="TextBox 99"/>
          <p:cNvSpPr txBox="1"/>
          <p:nvPr/>
        </p:nvSpPr>
        <p:spPr>
          <a:xfrm>
            <a:off x="7609583" y="1114597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1" name="TextBox 100"/>
          <p:cNvSpPr txBox="1"/>
          <p:nvPr/>
        </p:nvSpPr>
        <p:spPr>
          <a:xfrm>
            <a:off x="8029594" y="2694243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2" name="TextBox 101"/>
          <p:cNvSpPr txBox="1"/>
          <p:nvPr/>
        </p:nvSpPr>
        <p:spPr>
          <a:xfrm>
            <a:off x="8095007" y="4364165"/>
            <a:ext cx="115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Реєстри</a:t>
            </a:r>
            <a:endParaRPr lang="ru-RU" dirty="0"/>
          </a:p>
        </p:txBody>
      </p:sp>
      <p:sp>
        <p:nvSpPr>
          <p:cNvPr id="103" name="TextBox 102"/>
          <p:cNvSpPr txBox="1"/>
          <p:nvPr/>
        </p:nvSpPr>
        <p:spPr>
          <a:xfrm>
            <a:off x="5991790" y="5709694"/>
            <a:ext cx="1027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Скарги</a:t>
            </a:r>
            <a:endParaRPr lang="ru-RU" dirty="0"/>
          </a:p>
        </p:txBody>
      </p:sp>
      <p:pic>
        <p:nvPicPr>
          <p:cNvPr id="41" name="Рисунок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426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70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654" y="1588303"/>
            <a:ext cx="4547783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336EA3"/>
                </a:solidFill>
              </a:rPr>
              <a:t>Запорука успіху </a:t>
            </a:r>
            <a:r>
              <a:rPr lang="uk-UA" sz="2800" dirty="0">
                <a:solidFill>
                  <a:srgbClr val="336EA3"/>
                </a:solidFill>
              </a:rPr>
              <a:t>— </a:t>
            </a:r>
          </a:p>
          <a:p>
            <a:r>
              <a:rPr lang="uk-UA" sz="2800" dirty="0">
                <a:solidFill>
                  <a:srgbClr val="336EA3"/>
                </a:solidFill>
              </a:rPr>
              <a:t>Висококваліфіковані </a:t>
            </a:r>
            <a:r>
              <a:rPr lang="uk-UA" sz="2800" b="1" dirty="0">
                <a:solidFill>
                  <a:srgbClr val="336EA3"/>
                </a:solidFill>
              </a:rPr>
              <a:t>кадри!</a:t>
            </a:r>
            <a:r>
              <a:rPr lang="uk-UA" sz="2800" dirty="0">
                <a:solidFill>
                  <a:srgbClr val="336EA3"/>
                </a:solidFill>
              </a:rPr>
              <a:t> </a:t>
            </a:r>
          </a:p>
          <a:p>
            <a:r>
              <a:rPr lang="uk-UA" sz="2800" b="1" dirty="0">
                <a:solidFill>
                  <a:srgbClr val="336EA3"/>
                </a:solidFill>
              </a:rPr>
              <a:t>Здобути легше з надійною </a:t>
            </a:r>
          </a:p>
          <a:p>
            <a:r>
              <a:rPr lang="uk-UA" sz="2800" b="1" dirty="0">
                <a:solidFill>
                  <a:srgbClr val="336EA3"/>
                </a:solidFill>
              </a:rPr>
              <a:t>та зручною системою!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013983" y="3680559"/>
            <a:ext cx="5731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6600" b="1" dirty="0">
                <a:solidFill>
                  <a:srgbClr val="336EA3"/>
                </a:solidFill>
              </a:rPr>
              <a:t>Дякую за увагу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07875" y="6202404"/>
            <a:ext cx="4807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336EA3"/>
                </a:solidFill>
              </a:rPr>
              <a:t>Розроблено командою ПАРД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318560" cy="9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0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Сетка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TM03457485[[fn=Сетчатая]]</Template>
  <TotalTime>1337</TotalTime>
  <Words>606</Words>
  <Application>Microsoft Office PowerPoint</Application>
  <PresentationFormat>Широкоэкранный</PresentationFormat>
  <Paragraphs>297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Сетка</vt:lpstr>
      <vt:lpstr>Office Theme</vt:lpstr>
      <vt:lpstr>1_Office Theme</vt:lpstr>
      <vt:lpstr>СИСТЕМА КОНТРОЛЮ ТА ПІДВИЩЕННЯ КВАЛІФІКАЦІЇ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Коркушко Маргарита</cp:lastModifiedBy>
  <cp:revision>128</cp:revision>
  <dcterms:created xsi:type="dcterms:W3CDTF">2018-08-29T07:07:01Z</dcterms:created>
  <dcterms:modified xsi:type="dcterms:W3CDTF">2019-09-05T10:10:27Z</dcterms:modified>
</cp:coreProperties>
</file>