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72" r:id="rId1"/>
  </p:sldMasterIdLst>
  <p:notesMasterIdLst>
    <p:notesMasterId r:id="rId15"/>
  </p:notesMasterIdLst>
  <p:sldIdLst>
    <p:sldId id="263" r:id="rId2"/>
    <p:sldId id="266" r:id="rId3"/>
    <p:sldId id="277" r:id="rId4"/>
    <p:sldId id="281" r:id="rId5"/>
    <p:sldId id="278" r:id="rId6"/>
    <p:sldId id="265" r:id="rId7"/>
    <p:sldId id="287" r:id="rId8"/>
    <p:sldId id="274" r:id="rId9"/>
    <p:sldId id="275" r:id="rId10"/>
    <p:sldId id="286" r:id="rId11"/>
    <p:sldId id="282" r:id="rId12"/>
    <p:sldId id="269" r:id="rId13"/>
    <p:sldId id="258" r:id="rId14"/>
  </p:sldIdLst>
  <p:sldSz cx="10691813" cy="7559675"/>
  <p:notesSz cx="6797675" cy="9926638"/>
  <p:defaultTextStyle>
    <a:defPPr>
      <a:defRPr lang="en-US"/>
    </a:defPPr>
    <a:lvl1pPr marL="0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36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8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8" autoAdjust="0"/>
    <p:restoredTop sz="96271"/>
  </p:normalViewPr>
  <p:slideViewPr>
    <p:cSldViewPr snapToGrid="0" snapToObjects="1">
      <p:cViewPr varScale="1">
        <p:scale>
          <a:sx n="80" d="100"/>
          <a:sy n="80" d="100"/>
        </p:scale>
        <p:origin x="198" y="90"/>
      </p:cViewPr>
      <p:guideLst>
        <p:guide orient="horz" pos="2381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B92FAC-4DB1-5E42-B403-B083E5BD5391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30288" y="1241425"/>
            <a:ext cx="47371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FEB0BD-9170-D241-A7C5-D4D62DCAC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61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FEB0BD-9170-D241-A7C5-D4D62DCAC13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079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-23150"/>
            <a:ext cx="10695009" cy="75814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87" y="5318147"/>
            <a:ext cx="2237232" cy="223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292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-23150"/>
            <a:ext cx="10695009" cy="75814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87" y="5741043"/>
            <a:ext cx="1814336" cy="1814336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765433" y="2628271"/>
            <a:ext cx="6305000" cy="3112771"/>
          </a:xfrm>
        </p:spPr>
        <p:txBody>
          <a:bodyPr anchor="t">
            <a:normAutofit/>
          </a:bodyPr>
          <a:lstStyle>
            <a:lvl1pPr>
              <a:defRPr sz="6000" b="1" spc="150" baseline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ru-RU" dirty="0" err="1" smtClean="0"/>
              <a:t>Click</a:t>
            </a:r>
            <a:r>
              <a:rPr lang="ru-RU" dirty="0" smtClean="0"/>
              <a:t> </a:t>
            </a:r>
            <a:r>
              <a:rPr lang="ru-RU" dirty="0" err="1" smtClean="0"/>
              <a:t>to</a:t>
            </a:r>
            <a:r>
              <a:rPr lang="ru-RU" dirty="0" smtClean="0"/>
              <a:t> </a:t>
            </a:r>
            <a:r>
              <a:rPr lang="ru-RU" dirty="0" err="1" smtClean="0"/>
              <a:t>edit</a:t>
            </a:r>
            <a:r>
              <a:rPr lang="ru-RU" dirty="0" smtClean="0"/>
              <a:t> </a:t>
            </a:r>
            <a:r>
              <a:rPr lang="ru-RU" dirty="0" err="1" smtClean="0"/>
              <a:t>Master</a:t>
            </a:r>
            <a:r>
              <a:rPr lang="ru-RU" dirty="0" smtClean="0"/>
              <a:t> </a:t>
            </a:r>
            <a:r>
              <a:rPr lang="ru-RU" dirty="0" err="1" smtClean="0"/>
              <a:t>title</a:t>
            </a:r>
            <a:r>
              <a:rPr lang="ru-RU" dirty="0" smtClean="0"/>
              <a:t> </a:t>
            </a:r>
            <a:r>
              <a:rPr lang="ru-RU" dirty="0" err="1" smtClean="0"/>
              <a:t>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531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414" y="866274"/>
            <a:ext cx="5940336" cy="735118"/>
          </a:xfrm>
        </p:spPr>
        <p:txBody>
          <a:bodyPr>
            <a:normAutofit/>
          </a:bodyPr>
          <a:lstStyle>
            <a:lvl1pPr>
              <a:defRPr sz="3200" b="1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ru-RU" dirty="0" err="1" smtClean="0"/>
              <a:t>Click</a:t>
            </a:r>
            <a:r>
              <a:rPr lang="ru-RU" dirty="0" smtClean="0"/>
              <a:t> </a:t>
            </a:r>
            <a:r>
              <a:rPr lang="ru-RU" dirty="0" err="1" smtClean="0"/>
              <a:t>to</a:t>
            </a:r>
            <a:r>
              <a:rPr lang="ru-RU" dirty="0" smtClean="0"/>
              <a:t> </a:t>
            </a:r>
            <a:r>
              <a:rPr lang="ru-RU" dirty="0" err="1" smtClean="0"/>
              <a:t>edit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42" y="6651371"/>
            <a:ext cx="908304" cy="908304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0" y="651600"/>
            <a:ext cx="252000" cy="734399"/>
          </a:xfrm>
          <a:prstGeom prst="rect">
            <a:avLst/>
          </a:prstGeom>
          <a:solidFill>
            <a:srgbClr val="ED1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9964270" y="7046260"/>
            <a:ext cx="0" cy="504000"/>
          </a:xfrm>
          <a:prstGeom prst="line">
            <a:avLst/>
          </a:prstGeom>
          <a:ln>
            <a:solidFill>
              <a:srgbClr val="ED1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95504" y="6676144"/>
            <a:ext cx="409339" cy="402483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FCD79287-3AD4-5842-ADC3-1D59AD61214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0255" y="2312634"/>
            <a:ext cx="925260" cy="918342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 smtClean="0"/>
              <a:t>Drag </a:t>
            </a:r>
            <a:r>
              <a:rPr lang="ru-RU" err="1" smtClean="0"/>
              <a:t>picture</a:t>
            </a:r>
            <a:r>
              <a:rPr lang="ru-RU" smtClean="0"/>
              <a:t> </a:t>
            </a:r>
            <a:r>
              <a:rPr lang="ru-RU" err="1" smtClean="0"/>
              <a:t>to</a:t>
            </a:r>
            <a:r>
              <a:rPr lang="ru-RU" smtClean="0"/>
              <a:t> </a:t>
            </a:r>
            <a:r>
              <a:rPr lang="ru-RU" err="1" smtClean="0"/>
              <a:t>placeholder</a:t>
            </a:r>
            <a:r>
              <a:rPr lang="ru-RU" smtClean="0"/>
              <a:t> </a:t>
            </a:r>
            <a:r>
              <a:rPr lang="ru-RU" err="1" smtClean="0"/>
              <a:t>or</a:t>
            </a:r>
            <a:r>
              <a:rPr lang="ru-RU" smtClean="0"/>
              <a:t> </a:t>
            </a:r>
            <a:r>
              <a:rPr lang="ru-RU" err="1" smtClean="0"/>
              <a:t>click</a:t>
            </a:r>
            <a:r>
              <a:rPr lang="ru-RU" smtClean="0"/>
              <a:t> </a:t>
            </a:r>
            <a:r>
              <a:rPr lang="ru-RU" err="1" smtClean="0"/>
              <a:t>icon</a:t>
            </a:r>
            <a:r>
              <a:rPr lang="ru-RU" smtClean="0"/>
              <a:t> </a:t>
            </a:r>
            <a:r>
              <a:rPr lang="ru-RU" err="1" smtClean="0"/>
              <a:t>to</a:t>
            </a:r>
            <a:r>
              <a:rPr lang="ru-RU" smtClean="0"/>
              <a:t> </a:t>
            </a:r>
            <a:r>
              <a:rPr lang="ru-RU" err="1" smtClean="0"/>
              <a:t>add</a:t>
            </a:r>
            <a:endParaRPr lang="en-US"/>
          </a:p>
        </p:txBody>
      </p:sp>
      <p:sp>
        <p:nvSpPr>
          <p:cNvPr id="15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50255" y="3721105"/>
            <a:ext cx="925260" cy="918342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 smtClean="0"/>
              <a:t>Drag picture to placeholder or click icon to add</a:t>
            </a:r>
            <a:endParaRPr lang="en-US"/>
          </a:p>
        </p:txBody>
      </p:sp>
      <p:sp>
        <p:nvSpPr>
          <p:cNvPr id="16" name="Picture Placeholder 2"/>
          <p:cNvSpPr>
            <a:spLocks noGrp="1" noChangeAspect="1"/>
          </p:cNvSpPr>
          <p:nvPr>
            <p:ph type="pic" idx="14"/>
          </p:nvPr>
        </p:nvSpPr>
        <p:spPr>
          <a:xfrm>
            <a:off x="650255" y="5188569"/>
            <a:ext cx="925260" cy="918342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 smtClean="0"/>
              <a:t>Drag picture to placeholder or click icon to add</a:t>
            </a:r>
            <a:endParaRPr lang="en-US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560575" y="2312634"/>
            <a:ext cx="925260" cy="918342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 smtClean="0"/>
              <a:t>Drag picture to placeholder or click icon to add</a:t>
            </a:r>
            <a:endParaRPr lang="en-US"/>
          </a:p>
        </p:txBody>
      </p:sp>
      <p:sp>
        <p:nvSpPr>
          <p:cNvPr id="18" name="Picture Placeholder 2"/>
          <p:cNvSpPr>
            <a:spLocks noGrp="1" noChangeAspect="1"/>
          </p:cNvSpPr>
          <p:nvPr>
            <p:ph type="pic" idx="16"/>
          </p:nvPr>
        </p:nvSpPr>
        <p:spPr>
          <a:xfrm>
            <a:off x="5560575" y="3721105"/>
            <a:ext cx="925260" cy="918342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 smtClean="0"/>
              <a:t>Drag picture to placeholder or click icon to add</a:t>
            </a:r>
            <a:endParaRPr lang="en-US"/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7"/>
          </p:nvPr>
        </p:nvSpPr>
        <p:spPr>
          <a:xfrm>
            <a:off x="5560575" y="5188569"/>
            <a:ext cx="925260" cy="918342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 smtClean="0"/>
              <a:t>Drag picture to placeholder or click icon to add</a:t>
            </a:r>
            <a:endParaRPr lang="en-US"/>
          </a:p>
        </p:txBody>
      </p:sp>
      <p:sp>
        <p:nvSpPr>
          <p:cNvPr id="20" name="Text Placeholder 2"/>
          <p:cNvSpPr>
            <a:spLocks noGrp="1"/>
          </p:cNvSpPr>
          <p:nvPr>
            <p:ph type="body" idx="18"/>
          </p:nvPr>
        </p:nvSpPr>
        <p:spPr>
          <a:xfrm>
            <a:off x="1708713" y="2394280"/>
            <a:ext cx="3122070" cy="278163"/>
          </a:xfrm>
        </p:spPr>
        <p:txBody>
          <a:bodyPr>
            <a:normAutofit/>
          </a:bodyPr>
          <a:lstStyle>
            <a:lvl1pPr marL="0" indent="0">
              <a:buNone/>
              <a:defRPr sz="1600" b="1" spc="6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  <p:sp>
        <p:nvSpPr>
          <p:cNvPr id="21" name="Text Placeholder 2"/>
          <p:cNvSpPr>
            <a:spLocks noGrp="1"/>
          </p:cNvSpPr>
          <p:nvPr>
            <p:ph type="body" idx="19" hasCustomPrompt="1"/>
          </p:nvPr>
        </p:nvSpPr>
        <p:spPr>
          <a:xfrm>
            <a:off x="1730485" y="2633764"/>
            <a:ext cx="3122070" cy="278163"/>
          </a:xfrm>
        </p:spPr>
        <p:txBody>
          <a:bodyPr>
            <a:noAutofit/>
          </a:bodyPr>
          <a:lstStyle>
            <a:lvl1pPr marL="0" indent="0">
              <a:buNone/>
              <a:defRPr sz="1000" b="0" spc="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The </a:t>
            </a:r>
            <a:endParaRPr lang="ru-RU" dirty="0" smtClean="0"/>
          </a:p>
        </p:txBody>
      </p:sp>
      <p:sp>
        <p:nvSpPr>
          <p:cNvPr id="22" name="Text Placeholder 2"/>
          <p:cNvSpPr>
            <a:spLocks noGrp="1"/>
          </p:cNvSpPr>
          <p:nvPr>
            <p:ph type="body" idx="20"/>
          </p:nvPr>
        </p:nvSpPr>
        <p:spPr>
          <a:xfrm>
            <a:off x="1708713" y="3824496"/>
            <a:ext cx="3122070" cy="278163"/>
          </a:xfrm>
        </p:spPr>
        <p:txBody>
          <a:bodyPr>
            <a:normAutofit/>
          </a:bodyPr>
          <a:lstStyle>
            <a:lvl1pPr marL="0" indent="0">
              <a:buNone/>
              <a:defRPr sz="1600" b="1" spc="6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  <p:sp>
        <p:nvSpPr>
          <p:cNvPr id="23" name="Text Placeholder 2"/>
          <p:cNvSpPr>
            <a:spLocks noGrp="1"/>
          </p:cNvSpPr>
          <p:nvPr>
            <p:ph type="body" idx="21" hasCustomPrompt="1"/>
          </p:nvPr>
        </p:nvSpPr>
        <p:spPr>
          <a:xfrm>
            <a:off x="1730485" y="4063980"/>
            <a:ext cx="3122070" cy="278163"/>
          </a:xfrm>
        </p:spPr>
        <p:txBody>
          <a:bodyPr>
            <a:noAutofit/>
          </a:bodyPr>
          <a:lstStyle>
            <a:lvl1pPr marL="0" indent="0">
              <a:buNone/>
              <a:defRPr sz="1000" b="0" spc="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The </a:t>
            </a:r>
            <a:endParaRPr lang="ru-RU" dirty="0" smtClean="0"/>
          </a:p>
        </p:txBody>
      </p:sp>
      <p:sp>
        <p:nvSpPr>
          <p:cNvPr id="24" name="Text Placeholder 2"/>
          <p:cNvSpPr>
            <a:spLocks noGrp="1"/>
          </p:cNvSpPr>
          <p:nvPr>
            <p:ph type="body" idx="22"/>
          </p:nvPr>
        </p:nvSpPr>
        <p:spPr>
          <a:xfrm>
            <a:off x="1708713" y="5301603"/>
            <a:ext cx="3122070" cy="278163"/>
          </a:xfrm>
        </p:spPr>
        <p:txBody>
          <a:bodyPr>
            <a:normAutofit/>
          </a:bodyPr>
          <a:lstStyle>
            <a:lvl1pPr marL="0" indent="0">
              <a:buNone/>
              <a:defRPr sz="1600" b="1" spc="6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  <p:sp>
        <p:nvSpPr>
          <p:cNvPr id="25" name="Text Placeholder 2"/>
          <p:cNvSpPr>
            <a:spLocks noGrp="1"/>
          </p:cNvSpPr>
          <p:nvPr>
            <p:ph type="body" idx="23" hasCustomPrompt="1"/>
          </p:nvPr>
        </p:nvSpPr>
        <p:spPr>
          <a:xfrm>
            <a:off x="1730485" y="5541087"/>
            <a:ext cx="3122070" cy="278163"/>
          </a:xfrm>
        </p:spPr>
        <p:txBody>
          <a:bodyPr>
            <a:noAutofit/>
          </a:bodyPr>
          <a:lstStyle>
            <a:lvl1pPr marL="0" indent="0">
              <a:buNone/>
              <a:defRPr sz="1000" b="0" spc="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The </a:t>
            </a:r>
            <a:endParaRPr lang="ru-RU" dirty="0" smtClean="0"/>
          </a:p>
        </p:txBody>
      </p:sp>
      <p:sp>
        <p:nvSpPr>
          <p:cNvPr id="27" name="Text Placeholder 2"/>
          <p:cNvSpPr>
            <a:spLocks noGrp="1"/>
          </p:cNvSpPr>
          <p:nvPr>
            <p:ph type="body" idx="24"/>
          </p:nvPr>
        </p:nvSpPr>
        <p:spPr>
          <a:xfrm>
            <a:off x="6620326" y="2394280"/>
            <a:ext cx="3122070" cy="278163"/>
          </a:xfrm>
        </p:spPr>
        <p:txBody>
          <a:bodyPr>
            <a:normAutofit/>
          </a:bodyPr>
          <a:lstStyle>
            <a:lvl1pPr marL="0" indent="0">
              <a:buNone/>
              <a:defRPr sz="1600" b="1" spc="6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  <p:sp>
        <p:nvSpPr>
          <p:cNvPr id="28" name="Text Placeholder 2"/>
          <p:cNvSpPr>
            <a:spLocks noGrp="1"/>
          </p:cNvSpPr>
          <p:nvPr>
            <p:ph type="body" idx="25" hasCustomPrompt="1"/>
          </p:nvPr>
        </p:nvSpPr>
        <p:spPr>
          <a:xfrm>
            <a:off x="6642098" y="2633764"/>
            <a:ext cx="3122070" cy="278163"/>
          </a:xfrm>
        </p:spPr>
        <p:txBody>
          <a:bodyPr>
            <a:noAutofit/>
          </a:bodyPr>
          <a:lstStyle>
            <a:lvl1pPr marL="0" indent="0">
              <a:buNone/>
              <a:defRPr sz="1000" b="0" spc="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The </a:t>
            </a:r>
            <a:endParaRPr lang="ru-RU" dirty="0" smtClean="0"/>
          </a:p>
        </p:txBody>
      </p:sp>
      <p:sp>
        <p:nvSpPr>
          <p:cNvPr id="29" name="Text Placeholder 2"/>
          <p:cNvSpPr>
            <a:spLocks noGrp="1"/>
          </p:cNvSpPr>
          <p:nvPr>
            <p:ph type="body" idx="26"/>
          </p:nvPr>
        </p:nvSpPr>
        <p:spPr>
          <a:xfrm>
            <a:off x="6620326" y="3824496"/>
            <a:ext cx="3122070" cy="278163"/>
          </a:xfrm>
        </p:spPr>
        <p:txBody>
          <a:bodyPr>
            <a:normAutofit/>
          </a:bodyPr>
          <a:lstStyle>
            <a:lvl1pPr marL="0" indent="0">
              <a:buNone/>
              <a:defRPr sz="1600" b="1" spc="6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  <p:sp>
        <p:nvSpPr>
          <p:cNvPr id="30" name="Text Placeholder 2"/>
          <p:cNvSpPr>
            <a:spLocks noGrp="1"/>
          </p:cNvSpPr>
          <p:nvPr>
            <p:ph type="body" idx="27" hasCustomPrompt="1"/>
          </p:nvPr>
        </p:nvSpPr>
        <p:spPr>
          <a:xfrm>
            <a:off x="6642098" y="4063980"/>
            <a:ext cx="3122070" cy="278163"/>
          </a:xfrm>
        </p:spPr>
        <p:txBody>
          <a:bodyPr>
            <a:noAutofit/>
          </a:bodyPr>
          <a:lstStyle>
            <a:lvl1pPr marL="0" indent="0">
              <a:buNone/>
              <a:defRPr sz="1000" b="0" spc="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The </a:t>
            </a:r>
            <a:endParaRPr lang="ru-RU" dirty="0" smtClean="0"/>
          </a:p>
        </p:txBody>
      </p:sp>
      <p:sp>
        <p:nvSpPr>
          <p:cNvPr id="31" name="Text Placeholder 2"/>
          <p:cNvSpPr>
            <a:spLocks noGrp="1"/>
          </p:cNvSpPr>
          <p:nvPr>
            <p:ph type="body" idx="28"/>
          </p:nvPr>
        </p:nvSpPr>
        <p:spPr>
          <a:xfrm>
            <a:off x="6620326" y="5301603"/>
            <a:ext cx="3122070" cy="278163"/>
          </a:xfrm>
        </p:spPr>
        <p:txBody>
          <a:bodyPr>
            <a:normAutofit/>
          </a:bodyPr>
          <a:lstStyle>
            <a:lvl1pPr marL="0" indent="0">
              <a:buNone/>
              <a:defRPr sz="1600" b="1" spc="6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  <p:sp>
        <p:nvSpPr>
          <p:cNvPr id="32" name="Text Placeholder 2"/>
          <p:cNvSpPr>
            <a:spLocks noGrp="1"/>
          </p:cNvSpPr>
          <p:nvPr>
            <p:ph type="body" idx="29" hasCustomPrompt="1"/>
          </p:nvPr>
        </p:nvSpPr>
        <p:spPr>
          <a:xfrm>
            <a:off x="6642098" y="5541087"/>
            <a:ext cx="3122070" cy="278163"/>
          </a:xfrm>
        </p:spPr>
        <p:txBody>
          <a:bodyPr>
            <a:noAutofit/>
          </a:bodyPr>
          <a:lstStyle>
            <a:lvl1pPr marL="0" indent="0">
              <a:buNone/>
              <a:defRPr sz="1000" b="0" spc="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The 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85925817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381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414" y="866274"/>
            <a:ext cx="5940336" cy="735118"/>
          </a:xfrm>
        </p:spPr>
        <p:txBody>
          <a:bodyPr>
            <a:normAutofit/>
          </a:bodyPr>
          <a:lstStyle>
            <a:lvl1pPr>
              <a:defRPr sz="3200" b="1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ru-RU" dirty="0" err="1" smtClean="0"/>
              <a:t>Click</a:t>
            </a:r>
            <a:r>
              <a:rPr lang="ru-RU" dirty="0" smtClean="0"/>
              <a:t> </a:t>
            </a:r>
            <a:r>
              <a:rPr lang="ru-RU" dirty="0" err="1" smtClean="0"/>
              <a:t>to</a:t>
            </a:r>
            <a:r>
              <a:rPr lang="ru-RU" dirty="0" smtClean="0"/>
              <a:t> </a:t>
            </a:r>
            <a:r>
              <a:rPr lang="ru-RU" dirty="0" err="1" smtClean="0"/>
              <a:t>edit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42" y="6651371"/>
            <a:ext cx="908304" cy="908304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0" y="651600"/>
            <a:ext cx="252000" cy="734399"/>
          </a:xfrm>
          <a:prstGeom prst="rect">
            <a:avLst/>
          </a:prstGeom>
          <a:solidFill>
            <a:srgbClr val="ED1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9964270" y="7046260"/>
            <a:ext cx="0" cy="504000"/>
          </a:xfrm>
          <a:prstGeom prst="line">
            <a:avLst/>
          </a:prstGeom>
          <a:ln>
            <a:solidFill>
              <a:srgbClr val="ED1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95504" y="6676144"/>
            <a:ext cx="409339" cy="402483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FCD79287-3AD4-5842-ADC3-1D59AD61214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 Placeholder 2"/>
          <p:cNvSpPr>
            <a:spLocks noGrp="1"/>
          </p:cNvSpPr>
          <p:nvPr>
            <p:ph type="body" idx="18"/>
          </p:nvPr>
        </p:nvSpPr>
        <p:spPr>
          <a:xfrm>
            <a:off x="622583" y="2394280"/>
            <a:ext cx="3122070" cy="4076858"/>
          </a:xfrm>
        </p:spPr>
        <p:txBody>
          <a:bodyPr>
            <a:noAutofit/>
          </a:bodyPr>
          <a:lstStyle>
            <a:lvl1pPr marL="0" indent="0">
              <a:buNone/>
              <a:defRPr sz="1100" b="1" i="1" spc="6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  <p:sp>
        <p:nvSpPr>
          <p:cNvPr id="26" name="Text Placeholder 2"/>
          <p:cNvSpPr>
            <a:spLocks noGrp="1"/>
          </p:cNvSpPr>
          <p:nvPr>
            <p:ph type="body" idx="19"/>
          </p:nvPr>
        </p:nvSpPr>
        <p:spPr>
          <a:xfrm>
            <a:off x="4208586" y="2356338"/>
            <a:ext cx="5755684" cy="281354"/>
          </a:xfrm>
        </p:spPr>
        <p:txBody>
          <a:bodyPr>
            <a:noAutofit/>
          </a:bodyPr>
          <a:lstStyle>
            <a:lvl1pPr marL="0" indent="0">
              <a:buNone/>
              <a:defRPr sz="1400" b="1" i="0" spc="6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  <p:sp>
        <p:nvSpPr>
          <p:cNvPr id="33" name="Text Placeholder 2"/>
          <p:cNvSpPr>
            <a:spLocks noGrp="1"/>
          </p:cNvSpPr>
          <p:nvPr>
            <p:ph type="body" idx="20"/>
          </p:nvPr>
        </p:nvSpPr>
        <p:spPr>
          <a:xfrm>
            <a:off x="4202724" y="2719758"/>
            <a:ext cx="5755684" cy="457200"/>
          </a:xfrm>
        </p:spPr>
        <p:txBody>
          <a:bodyPr>
            <a:noAutofit/>
          </a:bodyPr>
          <a:lstStyle>
            <a:lvl1pPr marL="0" indent="0">
              <a:buNone/>
              <a:defRPr sz="900" b="0" i="0" spc="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  <p:sp>
        <p:nvSpPr>
          <p:cNvPr id="34" name="Text Placeholder 2"/>
          <p:cNvSpPr>
            <a:spLocks noGrp="1"/>
          </p:cNvSpPr>
          <p:nvPr>
            <p:ph type="body" idx="21"/>
          </p:nvPr>
        </p:nvSpPr>
        <p:spPr>
          <a:xfrm>
            <a:off x="4208586" y="3375282"/>
            <a:ext cx="5755684" cy="281354"/>
          </a:xfrm>
        </p:spPr>
        <p:txBody>
          <a:bodyPr>
            <a:noAutofit/>
          </a:bodyPr>
          <a:lstStyle>
            <a:lvl1pPr marL="0" indent="0">
              <a:buNone/>
              <a:defRPr sz="1400" b="1" i="0" spc="6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  <p:sp>
        <p:nvSpPr>
          <p:cNvPr id="35" name="Text Placeholder 2"/>
          <p:cNvSpPr>
            <a:spLocks noGrp="1"/>
          </p:cNvSpPr>
          <p:nvPr>
            <p:ph type="body" idx="22"/>
          </p:nvPr>
        </p:nvSpPr>
        <p:spPr>
          <a:xfrm>
            <a:off x="4202724" y="3712824"/>
            <a:ext cx="5755684" cy="2758314"/>
          </a:xfrm>
        </p:spPr>
        <p:txBody>
          <a:bodyPr numCol="2" spcCol="360000">
            <a:noAutofit/>
          </a:bodyPr>
          <a:lstStyle>
            <a:lvl1pPr marL="0" indent="0">
              <a:buNone/>
              <a:defRPr sz="900" b="0" i="0" spc="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801810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414" y="866274"/>
            <a:ext cx="5940336" cy="735118"/>
          </a:xfrm>
        </p:spPr>
        <p:txBody>
          <a:bodyPr>
            <a:normAutofit/>
          </a:bodyPr>
          <a:lstStyle>
            <a:lvl1pPr>
              <a:defRPr sz="3200" b="1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ru-RU" dirty="0" err="1" smtClean="0"/>
              <a:t>Click</a:t>
            </a:r>
            <a:r>
              <a:rPr lang="ru-RU" dirty="0" smtClean="0"/>
              <a:t> </a:t>
            </a:r>
            <a:r>
              <a:rPr lang="ru-RU" dirty="0" err="1" smtClean="0"/>
              <a:t>to</a:t>
            </a:r>
            <a:r>
              <a:rPr lang="ru-RU" dirty="0" smtClean="0"/>
              <a:t> </a:t>
            </a:r>
            <a:r>
              <a:rPr lang="ru-RU" dirty="0" err="1" smtClean="0"/>
              <a:t>edit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42" y="6651371"/>
            <a:ext cx="908304" cy="908304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0" y="651600"/>
            <a:ext cx="252000" cy="734399"/>
          </a:xfrm>
          <a:prstGeom prst="rect">
            <a:avLst/>
          </a:prstGeom>
          <a:solidFill>
            <a:srgbClr val="ED1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9964270" y="7046260"/>
            <a:ext cx="0" cy="504000"/>
          </a:xfrm>
          <a:prstGeom prst="line">
            <a:avLst/>
          </a:prstGeom>
          <a:ln>
            <a:solidFill>
              <a:srgbClr val="ED1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95504" y="6676144"/>
            <a:ext cx="409339" cy="402483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FCD79287-3AD4-5842-ADC3-1D59AD61214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6" name="Text Placeholder 2"/>
          <p:cNvSpPr>
            <a:spLocks noGrp="1"/>
          </p:cNvSpPr>
          <p:nvPr>
            <p:ph type="body" idx="19"/>
          </p:nvPr>
        </p:nvSpPr>
        <p:spPr>
          <a:xfrm>
            <a:off x="636140" y="2042013"/>
            <a:ext cx="4502161" cy="281354"/>
          </a:xfrm>
        </p:spPr>
        <p:txBody>
          <a:bodyPr>
            <a:noAutofit/>
          </a:bodyPr>
          <a:lstStyle>
            <a:lvl1pPr marL="0" indent="0">
              <a:buNone/>
              <a:defRPr sz="1400" b="1" i="0" spc="6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  <p:sp>
        <p:nvSpPr>
          <p:cNvPr id="33" name="Text Placeholder 2"/>
          <p:cNvSpPr>
            <a:spLocks noGrp="1"/>
          </p:cNvSpPr>
          <p:nvPr>
            <p:ph type="body" idx="20"/>
          </p:nvPr>
        </p:nvSpPr>
        <p:spPr>
          <a:xfrm>
            <a:off x="630278" y="2405432"/>
            <a:ext cx="4502161" cy="3952505"/>
          </a:xfrm>
        </p:spPr>
        <p:txBody>
          <a:bodyPr>
            <a:noAutofit/>
          </a:bodyPr>
          <a:lstStyle>
            <a:lvl1pPr marL="171450" indent="-171450">
              <a:buClr>
                <a:srgbClr val="ED1843"/>
              </a:buClr>
              <a:buSzPct val="130000"/>
              <a:buFont typeface="Arial" charset="0"/>
              <a:buChar char="•"/>
              <a:defRPr lang="en-US" sz="1000" b="0" i="0" u="none" smtClean="0">
                <a:effectLst/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b="1" i="0" dirty="0" smtClean="0">
              <a:solidFill>
                <a:srgbClr val="000000"/>
              </a:solidFill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4" name="Text Placeholder 2"/>
          <p:cNvSpPr>
            <a:spLocks noGrp="1"/>
          </p:cNvSpPr>
          <p:nvPr>
            <p:ph type="body" idx="21"/>
          </p:nvPr>
        </p:nvSpPr>
        <p:spPr>
          <a:xfrm>
            <a:off x="5387451" y="2042013"/>
            <a:ext cx="4584660" cy="281354"/>
          </a:xfrm>
        </p:spPr>
        <p:txBody>
          <a:bodyPr>
            <a:noAutofit/>
          </a:bodyPr>
          <a:lstStyle>
            <a:lvl1pPr marL="0" indent="0">
              <a:buNone/>
              <a:defRPr sz="1400" b="1" i="0" spc="6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  <p:sp>
        <p:nvSpPr>
          <p:cNvPr id="12" name="Text Placeholder 2"/>
          <p:cNvSpPr>
            <a:spLocks noGrp="1"/>
          </p:cNvSpPr>
          <p:nvPr>
            <p:ph type="body" idx="22"/>
          </p:nvPr>
        </p:nvSpPr>
        <p:spPr>
          <a:xfrm>
            <a:off x="5378565" y="2405432"/>
            <a:ext cx="4593546" cy="3952505"/>
          </a:xfrm>
        </p:spPr>
        <p:txBody>
          <a:bodyPr>
            <a:noAutofit/>
          </a:bodyPr>
          <a:lstStyle>
            <a:lvl1pPr marL="171450" indent="-171450">
              <a:buClr>
                <a:srgbClr val="ED1843"/>
              </a:buClr>
              <a:buSzPct val="130000"/>
              <a:buFont typeface="Arial" charset="0"/>
              <a:buChar char="•"/>
              <a:defRPr lang="en-US" sz="1000" b="0" i="0" u="none" smtClean="0">
                <a:effectLst/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b="1" i="0" dirty="0" smtClean="0">
              <a:solidFill>
                <a:srgbClr val="000000"/>
              </a:solidFill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829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414" y="866274"/>
            <a:ext cx="5940336" cy="735118"/>
          </a:xfrm>
        </p:spPr>
        <p:txBody>
          <a:bodyPr>
            <a:normAutofit/>
          </a:bodyPr>
          <a:lstStyle>
            <a:lvl1pPr>
              <a:defRPr sz="3200" b="1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ru-RU" dirty="0" err="1" smtClean="0"/>
              <a:t>Click</a:t>
            </a:r>
            <a:r>
              <a:rPr lang="ru-RU" dirty="0" smtClean="0"/>
              <a:t> </a:t>
            </a:r>
            <a:r>
              <a:rPr lang="ru-RU" dirty="0" err="1" smtClean="0"/>
              <a:t>to</a:t>
            </a:r>
            <a:r>
              <a:rPr lang="ru-RU" dirty="0" smtClean="0"/>
              <a:t> </a:t>
            </a:r>
            <a:r>
              <a:rPr lang="ru-RU" dirty="0" err="1" smtClean="0"/>
              <a:t>edit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42" y="6651371"/>
            <a:ext cx="908304" cy="908304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0" y="651600"/>
            <a:ext cx="252000" cy="734399"/>
          </a:xfrm>
          <a:prstGeom prst="rect">
            <a:avLst/>
          </a:prstGeom>
          <a:solidFill>
            <a:srgbClr val="ED1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9964270" y="7046260"/>
            <a:ext cx="0" cy="504000"/>
          </a:xfrm>
          <a:prstGeom prst="line">
            <a:avLst/>
          </a:prstGeom>
          <a:ln>
            <a:solidFill>
              <a:srgbClr val="ED1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95504" y="6676144"/>
            <a:ext cx="409339" cy="402483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FCD79287-3AD4-5842-ADC3-1D59AD61214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Text Placeholder 2"/>
          <p:cNvSpPr>
            <a:spLocks noGrp="1"/>
          </p:cNvSpPr>
          <p:nvPr>
            <p:ph type="body" idx="22"/>
          </p:nvPr>
        </p:nvSpPr>
        <p:spPr>
          <a:xfrm>
            <a:off x="4203291" y="2359742"/>
            <a:ext cx="5748210" cy="1563329"/>
          </a:xfrm>
        </p:spPr>
        <p:txBody>
          <a:bodyPr>
            <a:noAutofit/>
          </a:bodyPr>
          <a:lstStyle>
            <a:lvl1pPr marL="0" indent="0">
              <a:buClr>
                <a:srgbClr val="ED1843"/>
              </a:buClr>
              <a:buSzPct val="130000"/>
              <a:buFont typeface="Arial" charset="0"/>
              <a:buNone/>
              <a:defRPr lang="en-US" sz="1000" b="0" i="0" smtClean="0">
                <a:effectLst/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b="1" i="0" dirty="0" smtClean="0">
              <a:solidFill>
                <a:srgbClr val="000000"/>
              </a:solidFill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2" name="Text Placeholder 2"/>
          <p:cNvSpPr>
            <a:spLocks noGrp="1"/>
          </p:cNvSpPr>
          <p:nvPr>
            <p:ph type="body" idx="18"/>
          </p:nvPr>
        </p:nvSpPr>
        <p:spPr>
          <a:xfrm>
            <a:off x="622583" y="2359742"/>
            <a:ext cx="3122070" cy="4111396"/>
          </a:xfrm>
        </p:spPr>
        <p:txBody>
          <a:bodyPr>
            <a:noAutofit/>
          </a:bodyPr>
          <a:lstStyle>
            <a:lvl1pPr marL="0" indent="0">
              <a:buNone/>
              <a:defRPr sz="1100" b="1" i="1" spc="6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  <p:sp>
        <p:nvSpPr>
          <p:cNvPr id="9" name="Text Placeholder 2"/>
          <p:cNvSpPr>
            <a:spLocks noGrp="1"/>
          </p:cNvSpPr>
          <p:nvPr>
            <p:ph type="body" idx="23"/>
          </p:nvPr>
        </p:nvSpPr>
        <p:spPr>
          <a:xfrm>
            <a:off x="4202724" y="4085302"/>
            <a:ext cx="5755684" cy="2385835"/>
          </a:xfrm>
        </p:spPr>
        <p:txBody>
          <a:bodyPr numCol="2" spcCol="360000">
            <a:noAutofit/>
          </a:bodyPr>
          <a:lstStyle>
            <a:lvl1pPr marL="171450" indent="-171450">
              <a:buClr>
                <a:srgbClr val="ED1843"/>
              </a:buClr>
              <a:buSzPct val="120000"/>
              <a:buFont typeface="Arial" charset="0"/>
              <a:buChar char="•"/>
              <a:defRPr sz="900" b="0" i="0" spc="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813161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414" y="866274"/>
            <a:ext cx="5940336" cy="735118"/>
          </a:xfrm>
        </p:spPr>
        <p:txBody>
          <a:bodyPr>
            <a:normAutofit/>
          </a:bodyPr>
          <a:lstStyle>
            <a:lvl1pPr>
              <a:defRPr sz="3200" b="1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ru-RU" dirty="0" err="1" smtClean="0"/>
              <a:t>Click</a:t>
            </a:r>
            <a:r>
              <a:rPr lang="ru-RU" dirty="0" smtClean="0"/>
              <a:t> </a:t>
            </a:r>
            <a:r>
              <a:rPr lang="ru-RU" dirty="0" err="1" smtClean="0"/>
              <a:t>to</a:t>
            </a:r>
            <a:r>
              <a:rPr lang="ru-RU" dirty="0" smtClean="0"/>
              <a:t> </a:t>
            </a:r>
            <a:r>
              <a:rPr lang="ru-RU" dirty="0" err="1" smtClean="0"/>
              <a:t>edit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42" y="6651371"/>
            <a:ext cx="908304" cy="908304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0" y="651600"/>
            <a:ext cx="252000" cy="734399"/>
          </a:xfrm>
          <a:prstGeom prst="rect">
            <a:avLst/>
          </a:prstGeom>
          <a:solidFill>
            <a:srgbClr val="ED1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9964270" y="7046260"/>
            <a:ext cx="0" cy="504000"/>
          </a:xfrm>
          <a:prstGeom prst="line">
            <a:avLst/>
          </a:prstGeom>
          <a:ln>
            <a:solidFill>
              <a:srgbClr val="ED1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95504" y="6676144"/>
            <a:ext cx="409339" cy="402483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FCD79287-3AD4-5842-ADC3-1D59AD61214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Text Placeholder 2"/>
          <p:cNvSpPr>
            <a:spLocks noGrp="1"/>
          </p:cNvSpPr>
          <p:nvPr>
            <p:ph type="body" idx="22"/>
          </p:nvPr>
        </p:nvSpPr>
        <p:spPr>
          <a:xfrm>
            <a:off x="6312309" y="2905433"/>
            <a:ext cx="3651960" cy="3397419"/>
          </a:xfrm>
        </p:spPr>
        <p:txBody>
          <a:bodyPr>
            <a:noAutofit/>
          </a:bodyPr>
          <a:lstStyle>
            <a:lvl1pPr marL="0" indent="0">
              <a:buClr>
                <a:srgbClr val="ED1843"/>
              </a:buClr>
              <a:buSzPct val="130000"/>
              <a:buFont typeface="Arial" charset="0"/>
              <a:buNone/>
              <a:defRPr lang="en-US" sz="1000" b="0" i="0" smtClean="0">
                <a:effectLst/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b="1" i="0" dirty="0" smtClean="0">
              <a:solidFill>
                <a:srgbClr val="000000"/>
              </a:solidFill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-132735" y="2467666"/>
            <a:ext cx="5810864" cy="3835186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 smtClean="0"/>
              <a:t>Drag </a:t>
            </a:r>
            <a:r>
              <a:rPr lang="ru-RU" err="1" smtClean="0"/>
              <a:t>picture</a:t>
            </a:r>
            <a:r>
              <a:rPr lang="ru-RU" smtClean="0"/>
              <a:t> </a:t>
            </a:r>
            <a:r>
              <a:rPr lang="ru-RU" err="1" smtClean="0"/>
              <a:t>to</a:t>
            </a:r>
            <a:r>
              <a:rPr lang="ru-RU" smtClean="0"/>
              <a:t> </a:t>
            </a:r>
            <a:r>
              <a:rPr lang="ru-RU" err="1" smtClean="0"/>
              <a:t>placeholder</a:t>
            </a:r>
            <a:r>
              <a:rPr lang="ru-RU" smtClean="0"/>
              <a:t> </a:t>
            </a:r>
            <a:r>
              <a:rPr lang="ru-RU" err="1" smtClean="0"/>
              <a:t>or</a:t>
            </a:r>
            <a:r>
              <a:rPr lang="ru-RU" smtClean="0"/>
              <a:t> </a:t>
            </a:r>
            <a:r>
              <a:rPr lang="ru-RU" err="1" smtClean="0"/>
              <a:t>click</a:t>
            </a:r>
            <a:r>
              <a:rPr lang="ru-RU" smtClean="0"/>
              <a:t> </a:t>
            </a:r>
            <a:r>
              <a:rPr lang="ru-RU" err="1" smtClean="0"/>
              <a:t>icon</a:t>
            </a:r>
            <a:r>
              <a:rPr lang="ru-RU" smtClean="0"/>
              <a:t> </a:t>
            </a:r>
            <a:r>
              <a:rPr lang="ru-RU" err="1" smtClean="0"/>
              <a:t>to</a:t>
            </a:r>
            <a:r>
              <a:rPr lang="ru-RU" smtClean="0"/>
              <a:t> </a:t>
            </a:r>
            <a:r>
              <a:rPr lang="ru-RU" err="1" smtClean="0"/>
              <a:t>add</a:t>
            </a:r>
            <a:endParaRPr lang="en-US"/>
          </a:p>
        </p:txBody>
      </p:sp>
      <p:sp>
        <p:nvSpPr>
          <p:cNvPr id="16" name="Text Placeholder 2"/>
          <p:cNvSpPr>
            <a:spLocks noGrp="1"/>
          </p:cNvSpPr>
          <p:nvPr>
            <p:ph type="body" idx="19"/>
          </p:nvPr>
        </p:nvSpPr>
        <p:spPr>
          <a:xfrm>
            <a:off x="6312308" y="2474322"/>
            <a:ext cx="3651961" cy="298372"/>
          </a:xfrm>
        </p:spPr>
        <p:txBody>
          <a:bodyPr>
            <a:noAutofit/>
          </a:bodyPr>
          <a:lstStyle>
            <a:lvl1pPr marL="0" indent="0">
              <a:buNone/>
              <a:defRPr sz="1500" b="1" i="0" spc="60" baseline="0">
                <a:solidFill>
                  <a:schemeClr val="tx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56467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84666" cy="75596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300" y="4957097"/>
            <a:ext cx="1365504" cy="1359408"/>
          </a:xfrm>
          <a:prstGeom prst="rect">
            <a:avLst/>
          </a:prstGeom>
        </p:spPr>
      </p:pic>
      <p:sp>
        <p:nvSpPr>
          <p:cNvPr id="10" name="Text Placeholder 2"/>
          <p:cNvSpPr>
            <a:spLocks noGrp="1"/>
          </p:cNvSpPr>
          <p:nvPr>
            <p:ph type="body" idx="22"/>
          </p:nvPr>
        </p:nvSpPr>
        <p:spPr>
          <a:xfrm>
            <a:off x="4911213" y="4957097"/>
            <a:ext cx="2757948" cy="1359408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rgbClr val="ED1843"/>
              </a:buClr>
              <a:buSzPct val="130000"/>
              <a:buFont typeface="Arial" charset="0"/>
              <a:buNone/>
              <a:defRPr lang="en-US" sz="1000" b="0" i="0" smtClean="0">
                <a:solidFill>
                  <a:schemeClr val="bg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ru-RU" b="1" i="0" dirty="0" smtClean="0">
              <a:solidFill>
                <a:srgbClr val="000000"/>
              </a:solidFill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2" name="TextBox 1"/>
          <p:cNvSpPr txBox="1"/>
          <p:nvPr userDrawn="1"/>
        </p:nvSpPr>
        <p:spPr>
          <a:xfrm>
            <a:off x="6799006" y="5966795"/>
            <a:ext cx="870156" cy="393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i="0" err="1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sk.ua</a:t>
            </a:r>
            <a:endParaRPr lang="en-US" b="1" i="0">
              <a:solidFill>
                <a:schemeClr val="bg1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054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6477" y="1237197"/>
            <a:ext cx="8018860" cy="2631887"/>
          </a:xfrm>
        </p:spPr>
        <p:txBody>
          <a:bodyPr anchor="b"/>
          <a:lstStyle>
            <a:lvl1pPr algn="ctr">
              <a:defRPr sz="5262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105"/>
            </a:lvl1pPr>
            <a:lvl2pPr marL="400964" indent="0" algn="ctr">
              <a:buNone/>
              <a:defRPr sz="1754"/>
            </a:lvl2pPr>
            <a:lvl3pPr marL="801929" indent="0" algn="ctr">
              <a:buNone/>
              <a:defRPr sz="1579"/>
            </a:lvl3pPr>
            <a:lvl4pPr marL="1202893" indent="0" algn="ctr">
              <a:buNone/>
              <a:defRPr sz="1403"/>
            </a:lvl4pPr>
            <a:lvl5pPr marL="1603858" indent="0" algn="ctr">
              <a:buNone/>
              <a:defRPr sz="1403"/>
            </a:lvl5pPr>
            <a:lvl6pPr marL="2004822" indent="0" algn="ctr">
              <a:buNone/>
              <a:defRPr sz="1403"/>
            </a:lvl6pPr>
            <a:lvl7pPr marL="2405786" indent="0" algn="ctr">
              <a:buNone/>
              <a:defRPr sz="1403"/>
            </a:lvl7pPr>
            <a:lvl8pPr marL="2806751" indent="0" algn="ctr">
              <a:buNone/>
              <a:defRPr sz="1403"/>
            </a:lvl8pPr>
            <a:lvl9pPr marL="3207715" indent="0" algn="ctr">
              <a:buNone/>
              <a:defRPr sz="1403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20B96-DD86-4057-8F56-B8A96FF316A1}" type="datetimeFigureOut">
              <a:rPr lang="en-US" smtClean="0"/>
              <a:t>5/14/2018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E62F-8FE5-41CA-8B46-7E09A02415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747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D79287-3AD4-5842-ADC3-1D59AD6121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650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84" r:id="rId2"/>
    <p:sldLayoutId id="2147483674" r:id="rId3"/>
    <p:sldLayoutId id="2147483685" r:id="rId4"/>
    <p:sldLayoutId id="2147483686" r:id="rId5"/>
    <p:sldLayoutId id="2147483687" r:id="rId6"/>
    <p:sldLayoutId id="2147483688" r:id="rId7"/>
    <p:sldLayoutId id="2147483675" r:id="rId8"/>
    <p:sldLayoutId id="2147483689" r:id="rId9"/>
  </p:sldLayoutIdLst>
  <p:hf hdr="0" ftr="0" dt="0"/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png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5433" y="2628271"/>
            <a:ext cx="6305000" cy="3457897"/>
          </a:xfrm>
        </p:spPr>
        <p:txBody>
          <a:bodyPr>
            <a:noAutofit/>
          </a:bodyPr>
          <a:lstStyle/>
          <a:p>
            <a:r>
              <a:rPr lang="uk-UA" sz="5000" dirty="0" smtClean="0">
                <a:latin typeface="Arial" panose="020B0604020202020204" pitchFamily="34" charset="0"/>
                <a:cs typeface="Arial" panose="020B0604020202020204" pitchFamily="34" charset="0"/>
              </a:rPr>
              <a:t>КОНЦЕПЦІЯ РЕФОРМИ ІНФРАСТРУКТУРИ РИНКІВ КАПІТАЛУ В УКРАЇНІ</a:t>
            </a:r>
            <a:endParaRPr lang="en-US" sz="5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6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9287-3AD4-5842-ADC3-1D59AD61214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4989430" y="3583494"/>
            <a:ext cx="10691813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52" name="Title 1"/>
          <p:cNvSpPr>
            <a:spLocks noGrp="1"/>
          </p:cNvSpPr>
          <p:nvPr>
            <p:ph type="title"/>
          </p:nvPr>
        </p:nvSpPr>
        <p:spPr>
          <a:xfrm>
            <a:off x="587414" y="398204"/>
            <a:ext cx="5940336" cy="1291676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Концепція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Text Placeholder 4"/>
          <p:cNvSpPr>
            <a:spLocks noGrp="1"/>
          </p:cNvSpPr>
          <p:nvPr>
            <p:ph type="body" idx="20"/>
          </p:nvPr>
        </p:nvSpPr>
        <p:spPr>
          <a:xfrm>
            <a:off x="587414" y="1539436"/>
            <a:ext cx="9298266" cy="4753265"/>
          </a:xfrm>
        </p:spPr>
        <p:txBody>
          <a:bodyPr>
            <a:noAutofit/>
          </a:bodyPr>
          <a:lstStyle/>
          <a:p>
            <a:pPr marL="171450" indent="-17145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D1843"/>
              </a:buClr>
              <a:buSzPct val="130000"/>
              <a:buFont typeface="Arial" charset="0"/>
              <a:buChar char="•"/>
            </a:pPr>
            <a:r>
              <a:rPr lang="uk-UA" sz="2100" b="0" dirty="0">
                <a:latin typeface="Arial" panose="020B0604020202020204" pitchFamily="34" charset="0"/>
                <a:cs typeface="Arial" panose="020B0604020202020204" pitchFamily="34" charset="0"/>
              </a:rPr>
              <a:t>описує юридичні рішення та зміни до законодавства України в частині клірингової діяльності та </a:t>
            </a:r>
            <a:r>
              <a:rPr lang="uk-UA" sz="2100" b="0" dirty="0" err="1">
                <a:latin typeface="Arial" panose="020B0604020202020204" pitchFamily="34" charset="0"/>
                <a:cs typeface="Arial" panose="020B0604020202020204" pitchFamily="34" charset="0"/>
              </a:rPr>
              <a:t>депозитарно</a:t>
            </a:r>
            <a:r>
              <a:rPr lang="uk-UA" sz="2100" b="0" dirty="0">
                <a:latin typeface="Arial" panose="020B0604020202020204" pitchFamily="34" charset="0"/>
                <a:cs typeface="Arial" panose="020B0604020202020204" pitchFamily="34" charset="0"/>
              </a:rPr>
              <a:t>-розрахункової системи;</a:t>
            </a:r>
          </a:p>
          <a:p>
            <a:pPr marL="171450" indent="-17145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D1843"/>
              </a:buClr>
              <a:buSzPct val="130000"/>
              <a:buFont typeface="Arial" charset="0"/>
              <a:buChar char="•"/>
            </a:pPr>
            <a:r>
              <a:rPr lang="uk-UA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імплементує</a:t>
            </a:r>
            <a:r>
              <a:rPr lang="en-US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Clr>
                <a:srgbClr val="ED1843"/>
              </a:buClr>
              <a:buSzPct val="130000"/>
            </a:pPr>
            <a:r>
              <a:rPr lang="uk-UA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рекомендації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 err="1">
                <a:latin typeface="Arial" panose="020B0604020202020204" pitchFamily="34" charset="0"/>
                <a:cs typeface="Arial" panose="020B0604020202020204" pitchFamily="34" charset="0"/>
              </a:rPr>
              <a:t>міжнародної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 err="1">
                <a:latin typeface="Arial" panose="020B0604020202020204" pitchFamily="34" charset="0"/>
                <a:cs typeface="Arial" panose="020B0604020202020204" pitchFamily="34" charset="0"/>
              </a:rPr>
              <a:t>консалтингової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 err="1">
                <a:latin typeface="Arial" panose="020B0604020202020204" pitchFamily="34" charset="0"/>
                <a:cs typeface="Arial" panose="020B0604020202020204" pitchFamily="34" charset="0"/>
              </a:rPr>
              <a:t>фірми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0" dirty="0">
                <a:latin typeface="Arial" panose="020B0604020202020204" pitchFamily="34" charset="0"/>
                <a:cs typeface="Arial" panose="020B0604020202020204" pitchFamily="34" charset="0"/>
              </a:rPr>
              <a:t>Oliver </a:t>
            </a:r>
            <a:r>
              <a:rPr lang="en-US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Wyman</a:t>
            </a:r>
            <a:r>
              <a:rPr lang="uk-UA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k-UA" sz="21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D1843"/>
              </a:buClr>
              <a:buSzPct val="130000"/>
            </a:pPr>
            <a:r>
              <a:rPr lang="uk-UA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      - </a:t>
            </a:r>
            <a:r>
              <a:rPr lang="uk-UA" sz="2100" b="0" dirty="0">
                <a:latin typeface="Arial" panose="020B0604020202020204" pitchFamily="34" charset="0"/>
                <a:cs typeface="Arial" panose="020B0604020202020204" pitchFamily="34" charset="0"/>
              </a:rPr>
              <a:t>акти</a:t>
            </a:r>
            <a:r>
              <a:rPr lang="uk-UA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100" b="0" dirty="0">
                <a:latin typeface="Arial" panose="020B0604020202020204" pitchFamily="34" charset="0"/>
                <a:cs typeface="Arial" panose="020B0604020202020204" pitchFamily="34" charset="0"/>
              </a:rPr>
              <a:t>ЄС щодо інфраструктури ринків капіталу;</a:t>
            </a:r>
          </a:p>
          <a:p>
            <a:pPr marL="171450" indent="-17145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D1843"/>
              </a:buClr>
              <a:buSzPct val="130000"/>
              <a:buFont typeface="Arial" charset="0"/>
              <a:buChar char="•"/>
            </a:pPr>
            <a:r>
              <a:rPr lang="ru-RU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розроблена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за </a:t>
            </a:r>
            <a:r>
              <a:rPr lang="ru-RU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підтримки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Європейського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банку </a:t>
            </a:r>
            <a:r>
              <a:rPr lang="ru-RU" sz="2100" b="0" dirty="0" err="1">
                <a:latin typeface="Arial" panose="020B0604020202020204" pitchFamily="34" charset="0"/>
                <a:cs typeface="Arial" panose="020B0604020202020204" pitchFamily="34" charset="0"/>
              </a:rPr>
              <a:t>реконструкції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2100" b="0" dirty="0" err="1">
                <a:latin typeface="Arial" panose="020B0604020202020204" pitchFamily="34" charset="0"/>
                <a:cs typeface="Arial" panose="020B0604020202020204" pitchFamily="34" charset="0"/>
              </a:rPr>
              <a:t>розвитку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робочою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групою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складі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НКЦПФР, НБУ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Національного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депозитарію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України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Розрахункового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центру 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з </a:t>
            </a:r>
            <a:r>
              <a:rPr lang="ru-RU" sz="2100" b="0" dirty="0" err="1">
                <a:latin typeface="Arial" panose="020B0604020202020204" pitchFamily="34" charset="0"/>
                <a:cs typeface="Arial" panose="020B0604020202020204" pitchFamily="34" charset="0"/>
              </a:rPr>
              <a:t>обслуговування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 err="1">
                <a:latin typeface="Arial" panose="020B0604020202020204" pitchFamily="34" charset="0"/>
                <a:cs typeface="Arial" panose="020B0604020202020204" pitchFamily="34" charset="0"/>
              </a:rPr>
              <a:t>договорів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2100" b="0" dirty="0" err="1">
                <a:latin typeface="Arial" panose="020B0604020202020204" pitchFamily="34" charset="0"/>
                <a:cs typeface="Arial" panose="020B0604020202020204" pitchFamily="34" charset="0"/>
              </a:rPr>
              <a:t>фінансових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ринках, </a:t>
            </a:r>
            <a:r>
              <a:rPr lang="ru-RU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юридичної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фірми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Sayenko </a:t>
            </a:r>
            <a:r>
              <a:rPr lang="ru-RU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Kharenko та </a:t>
            </a:r>
            <a:r>
              <a:rPr lang="ru-RU" sz="2100" b="0" dirty="0" err="1">
                <a:latin typeface="Arial" panose="020B0604020202020204" pitchFamily="34" charset="0"/>
                <a:cs typeface="Arial" panose="020B0604020202020204" pitchFamily="34" charset="0"/>
              </a:rPr>
              <a:t>консалтингової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 err="1">
                <a:latin typeface="Arial" panose="020B0604020202020204" pitchFamily="34" charset="0"/>
                <a:cs typeface="Arial" panose="020B0604020202020204" pitchFamily="34" charset="0"/>
              </a:rPr>
              <a:t>фірми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 ADM </a:t>
            </a:r>
            <a:r>
              <a:rPr lang="ru-RU" sz="2100" b="0" dirty="0" err="1"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100" b="0" dirty="0" err="1">
                <a:latin typeface="Arial" panose="020B0604020202020204" pitchFamily="34" charset="0"/>
                <a:cs typeface="Arial" panose="020B0604020202020204" pitchFamily="34" charset="0"/>
              </a:rPr>
              <a:t>Regulation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 &amp; </a:t>
            </a:r>
            <a:r>
              <a:rPr lang="ru-RU" sz="2100" b="0" dirty="0" err="1">
                <a:latin typeface="Arial" panose="020B0604020202020204" pitchFamily="34" charset="0"/>
                <a:cs typeface="Arial" panose="020B0604020202020204" pitchFamily="34" charset="0"/>
              </a:rPr>
              <a:t>Strategy</a:t>
            </a:r>
            <a:r>
              <a:rPr lang="ru-RU" sz="21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Ltd</a:t>
            </a:r>
            <a:r>
              <a:rPr lang="uk-UA" sz="2100" b="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k-UA" sz="21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90664" y="6370637"/>
            <a:ext cx="10691813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9714195"/>
              </p:ext>
            </p:extLst>
          </p:nvPr>
        </p:nvGraphicFramePr>
        <p:xfrm>
          <a:off x="690664" y="6622199"/>
          <a:ext cx="937476" cy="93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" name="Bitmap Image" r:id="rId4" imgW="1280271" imgH="1280271" progId="Paint.Picture">
                  <p:embed/>
                </p:oleObj>
              </mc:Choice>
              <mc:Fallback>
                <p:oleObj name="Bitmap Image" r:id="rId4" imgW="1280271" imgH="128027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664" y="6622199"/>
                        <a:ext cx="937476" cy="937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4558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9287-3AD4-5842-ADC3-1D59AD612149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87414" y="398204"/>
            <a:ext cx="5940336" cy="1291676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Завдання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концепції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690664" y="6622199"/>
          <a:ext cx="937476" cy="93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2" name="Bitmap Image" r:id="rId3" imgW="1280271" imgH="1280271" progId="Paint.Picture">
                  <p:embed/>
                </p:oleObj>
              </mc:Choice>
              <mc:Fallback>
                <p:oleObj name="Bitmap Image" r:id="rId3" imgW="1280271" imgH="128027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664" y="6622199"/>
                        <a:ext cx="937476" cy="937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4"/>
          <p:cNvSpPr>
            <a:spLocks noGrp="1"/>
          </p:cNvSpPr>
          <p:nvPr>
            <p:ph type="body" idx="20"/>
          </p:nvPr>
        </p:nvSpPr>
        <p:spPr>
          <a:xfrm>
            <a:off x="587414" y="1553029"/>
            <a:ext cx="9517429" cy="5069170"/>
          </a:xfrm>
        </p:spPr>
        <p:txBody>
          <a:bodyPr/>
          <a:lstStyle/>
          <a:p>
            <a:pPr algn="just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</a:pPr>
            <a:r>
              <a:rPr lang="uk-UA" sz="2100" i="1" dirty="0">
                <a:latin typeface="Arial" panose="020B0604020202020204" pitchFamily="34" charset="0"/>
                <a:cs typeface="Arial" panose="020B0604020202020204" pitchFamily="34" charset="0"/>
              </a:rPr>
              <a:t>консолідація депозитарної діяльності </a:t>
            </a:r>
            <a:r>
              <a:rPr lang="uk-UA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ЦД </a:t>
            </a:r>
            <a:r>
              <a:rPr lang="uk-UA" sz="2100" dirty="0">
                <a:latin typeface="Arial" panose="020B0604020202020204" pitchFamily="34" charset="0"/>
                <a:cs typeface="Arial" panose="020B0604020202020204" pitchFamily="34" charset="0"/>
              </a:rPr>
              <a:t>– наразі здійснюється НБУ </a:t>
            </a:r>
            <a:r>
              <a:rPr lang="uk-UA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та </a:t>
            </a:r>
            <a:r>
              <a:rPr lang="uk-UA" sz="2100" dirty="0">
                <a:latin typeface="Arial" panose="020B0604020202020204" pitchFamily="34" charset="0"/>
                <a:cs typeface="Arial" panose="020B0604020202020204" pitchFamily="34" charset="0"/>
              </a:rPr>
              <a:t>НДУ</a:t>
            </a:r>
            <a:r>
              <a:rPr lang="uk-UA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</a:pPr>
            <a:r>
              <a:rPr lang="en-US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k-UA" sz="2100" i="1" dirty="0" err="1">
                <a:latin typeface="Arial" panose="020B0604020202020204" pitchFamily="34" charset="0"/>
                <a:cs typeface="Arial" panose="020B0604020202020204" pitchFamily="34" charset="0"/>
              </a:rPr>
              <a:t>mnibus</a:t>
            </a:r>
            <a:r>
              <a:rPr lang="en-US" sz="2100" i="1" dirty="0">
                <a:latin typeface="Arial" panose="020B0604020202020204" pitchFamily="34" charset="0"/>
                <a:cs typeface="Arial" panose="020B0604020202020204" pitchFamily="34" charset="0"/>
              </a:rPr>
              <a:t>/ individual</a:t>
            </a:r>
            <a:r>
              <a:rPr lang="uk-UA" sz="2100" i="1" dirty="0">
                <a:latin typeface="Arial" panose="020B0604020202020204" pitchFamily="34" charset="0"/>
                <a:cs typeface="Arial" panose="020B0604020202020204" pitchFamily="34" charset="0"/>
              </a:rPr>
              <a:t> client segregation</a:t>
            </a:r>
            <a:r>
              <a:rPr lang="en-US" sz="2100" i="1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uk-UA" sz="2100" dirty="0">
                <a:latin typeface="Arial" panose="020B0604020202020204" pitchFamily="34" charset="0"/>
                <a:cs typeface="Arial" panose="020B0604020202020204" pitchFamily="34" charset="0"/>
              </a:rPr>
              <a:t>право депонента обирати підхід до відображення його активів у системі депозитарного обліку</a:t>
            </a:r>
            <a:r>
              <a:rPr lang="uk-UA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</a:pPr>
            <a:r>
              <a:rPr lang="uk-UA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центральний </a:t>
            </a:r>
            <a:r>
              <a:rPr lang="uk-UA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контрагент (ЦК) </a:t>
            </a:r>
            <a:r>
              <a:rPr lang="uk-UA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– функція клірингу буде передана </a:t>
            </a:r>
            <a:r>
              <a:rPr lang="uk-UA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центральним контрагентам;</a:t>
            </a:r>
            <a:endParaRPr lang="uk-UA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</a:pPr>
            <a:r>
              <a:rPr lang="uk-UA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гібридна модель клірингу </a:t>
            </a:r>
            <a:r>
              <a:rPr lang="uk-UA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– залежно від ліквідності інструмента;</a:t>
            </a:r>
          </a:p>
          <a:p>
            <a:pPr lvl="0" algn="just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</a:pPr>
            <a:r>
              <a:rPr lang="en-US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central </a:t>
            </a:r>
            <a:r>
              <a:rPr lang="en-US" sz="2100" i="1" dirty="0">
                <a:latin typeface="Arial" panose="020B0604020202020204" pitchFamily="34" charset="0"/>
                <a:cs typeface="Arial" panose="020B0604020202020204" pitchFamily="34" charset="0"/>
              </a:rPr>
              <a:t>bank money settlement 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uk-UA" sz="2100" dirty="0">
                <a:latin typeface="Arial" panose="020B0604020202020204" pitchFamily="34" charset="0"/>
                <a:cs typeface="Arial" panose="020B0604020202020204" pitchFamily="34" charset="0"/>
              </a:rPr>
              <a:t>уникнення ризику банкрутства комерційного банку</a:t>
            </a:r>
            <a:r>
              <a:rPr lang="uk-UA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</a:pPr>
            <a:r>
              <a:rPr lang="ru-RU" sz="21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розрахунки</a:t>
            </a:r>
            <a:r>
              <a:rPr lang="ru-RU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за принципом "поставка </a:t>
            </a:r>
            <a:r>
              <a:rPr lang="ru-RU" sz="21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проти</a:t>
            </a:r>
            <a:r>
              <a:rPr lang="ru-RU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оплати"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uk-UA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більше не виключна компетенція РЦ;</a:t>
            </a:r>
          </a:p>
          <a:p>
            <a:pPr algn="just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</a:pPr>
            <a:r>
              <a:rPr lang="en-US" sz="2100" i="1" dirty="0">
                <a:latin typeface="Arial" panose="020B0604020202020204" pitchFamily="34" charset="0"/>
                <a:cs typeface="Arial" panose="020B0604020202020204" pitchFamily="34" charset="0"/>
              </a:rPr>
              <a:t>straight through processing 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uk-UA" sz="2100" dirty="0">
                <a:latin typeface="Arial" panose="020B0604020202020204" pitchFamily="34" charset="0"/>
                <a:cs typeface="Arial" panose="020B0604020202020204" pitchFamily="34" charset="0"/>
              </a:rPr>
              <a:t>автоматизована обробка правочинів з фінансовими інструментами та </a:t>
            </a:r>
            <a:r>
              <a:rPr lang="uk-UA" sz="2100" dirty="0" err="1">
                <a:latin typeface="Arial" panose="020B0604020202020204" pitchFamily="34" charset="0"/>
                <a:cs typeface="Arial" panose="020B0604020202020204" pitchFamily="34" charset="0"/>
              </a:rPr>
              <a:t>безпаперовий</a:t>
            </a:r>
            <a:r>
              <a:rPr lang="uk-UA" sz="2100" dirty="0">
                <a:latin typeface="Arial" panose="020B0604020202020204" pitchFamily="34" charset="0"/>
                <a:cs typeface="Arial" panose="020B0604020202020204" pitchFamily="34" charset="0"/>
              </a:rPr>
              <a:t> процес між вчиненням правочину та </a:t>
            </a:r>
            <a:r>
              <a:rPr lang="uk-UA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розрахунками.</a:t>
            </a:r>
            <a:endParaRPr lang="uk-UA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</a:pPr>
            <a:endParaRPr lang="uk-UA" sz="2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40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7414" y="1822002"/>
            <a:ext cx="1294272" cy="101290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87414" y="3341366"/>
            <a:ext cx="1294272" cy="144902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7414" y="5296842"/>
            <a:ext cx="1294272" cy="101290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53917" y="1820244"/>
            <a:ext cx="1266136" cy="448774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15372" y="1920481"/>
            <a:ext cx="2475998" cy="8440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47026" y="5367183"/>
            <a:ext cx="2475998" cy="8440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11047" y="3292127"/>
            <a:ext cx="2475998" cy="15756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036072" y="1820244"/>
            <a:ext cx="1681146" cy="44877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19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v</a:t>
            </a:r>
          </a:p>
        </p:txBody>
      </p:sp>
      <p:sp>
        <p:nvSpPr>
          <p:cNvPr id="12" name="Flowchart: Magnetic Disk 11"/>
          <p:cNvSpPr/>
          <p:nvPr/>
        </p:nvSpPr>
        <p:spPr>
          <a:xfrm>
            <a:off x="6179513" y="2078747"/>
            <a:ext cx="1252068" cy="393908"/>
          </a:xfrm>
          <a:prstGeom prst="flowChartMagneticDis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Flowchart: Magnetic Disk 12"/>
          <p:cNvSpPr/>
          <p:nvPr/>
        </p:nvSpPr>
        <p:spPr>
          <a:xfrm>
            <a:off x="6158410" y="5606343"/>
            <a:ext cx="1252068" cy="393908"/>
          </a:xfrm>
          <a:prstGeom prst="flowChartMagneticDis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Flowchart: Magnetic Disk 15"/>
          <p:cNvSpPr/>
          <p:nvPr/>
        </p:nvSpPr>
        <p:spPr>
          <a:xfrm>
            <a:off x="6179513" y="4314716"/>
            <a:ext cx="1252068" cy="393908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Flowchart: Magnetic Disk 16"/>
          <p:cNvSpPr/>
          <p:nvPr/>
        </p:nvSpPr>
        <p:spPr>
          <a:xfrm>
            <a:off x="8280946" y="2444173"/>
            <a:ext cx="1252068" cy="393908"/>
          </a:xfrm>
          <a:prstGeom prst="flowChartMagneticDis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Flowchart: Magnetic Disk 17"/>
          <p:cNvSpPr/>
          <p:nvPr/>
        </p:nvSpPr>
        <p:spPr>
          <a:xfrm>
            <a:off x="8269419" y="3881643"/>
            <a:ext cx="1252068" cy="393908"/>
          </a:xfrm>
          <a:prstGeom prst="flowChartMagneticDisk">
            <a:avLst/>
          </a:prstGeom>
          <a:solidFill>
            <a:schemeClr val="bg1"/>
          </a:solidFill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Flowchart: Magnetic Disk 18"/>
          <p:cNvSpPr/>
          <p:nvPr/>
        </p:nvSpPr>
        <p:spPr>
          <a:xfrm>
            <a:off x="8269419" y="5347241"/>
            <a:ext cx="1252068" cy="393908"/>
          </a:xfrm>
          <a:prstGeom prst="flowChartMagneticDis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1" name="Straight Arrow Connector 20"/>
          <p:cNvCxnSpPr>
            <a:stCxn id="5" idx="3"/>
            <a:endCxn id="7" idx="1"/>
          </p:cNvCxnSpPr>
          <p:nvPr/>
        </p:nvCxnSpPr>
        <p:spPr>
          <a:xfrm flipV="1">
            <a:off x="1881687" y="4064119"/>
            <a:ext cx="872231" cy="175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5" idx="2"/>
            <a:endCxn id="6" idx="0"/>
          </p:cNvCxnSpPr>
          <p:nvPr/>
        </p:nvCxnSpPr>
        <p:spPr>
          <a:xfrm>
            <a:off x="1234550" y="4790388"/>
            <a:ext cx="0" cy="506454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4" idx="2"/>
            <a:endCxn id="5" idx="0"/>
          </p:cNvCxnSpPr>
          <p:nvPr/>
        </p:nvCxnSpPr>
        <p:spPr>
          <a:xfrm>
            <a:off x="1234550" y="2834911"/>
            <a:ext cx="0" cy="506454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7483345" y="4078598"/>
            <a:ext cx="561320" cy="8483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5961456" y="2743468"/>
            <a:ext cx="0" cy="548659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5961456" y="4867763"/>
            <a:ext cx="0" cy="499420"/>
          </a:xfrm>
          <a:prstGeom prst="straightConnector1">
            <a:avLst/>
          </a:prstGeom>
          <a:ln w="28575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7512955" y="5773932"/>
            <a:ext cx="561320" cy="0"/>
          </a:xfrm>
          <a:prstGeom prst="straightConnector1">
            <a:avLst/>
          </a:prstGeom>
          <a:ln w="28575"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7491371" y="2240690"/>
            <a:ext cx="580311" cy="0"/>
          </a:xfrm>
          <a:prstGeom prst="straightConnector1">
            <a:avLst/>
          </a:prstGeom>
          <a:ln w="28575"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1881686" y="5710549"/>
            <a:ext cx="868715" cy="8338"/>
          </a:xfrm>
          <a:prstGeom prst="straightConnector1">
            <a:avLst/>
          </a:prstGeom>
          <a:ln w="28575"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>
            <a:stCxn id="4" idx="3"/>
          </p:cNvCxnSpPr>
          <p:nvPr/>
        </p:nvCxnSpPr>
        <p:spPr>
          <a:xfrm>
            <a:off x="1881686" y="2328457"/>
            <a:ext cx="868715" cy="0"/>
          </a:xfrm>
          <a:prstGeom prst="straightConnector1">
            <a:avLst/>
          </a:prstGeom>
          <a:ln w="28575"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H="1" flipV="1">
            <a:off x="1234550" y="6309752"/>
            <a:ext cx="0" cy="253226"/>
          </a:xfrm>
          <a:prstGeom prst="straightConnector1">
            <a:avLst/>
          </a:prstGeom>
          <a:ln w="28575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flipV="1">
            <a:off x="6139067" y="6211277"/>
            <a:ext cx="0" cy="351701"/>
          </a:xfrm>
          <a:prstGeom prst="straightConnector1">
            <a:avLst/>
          </a:prstGeom>
          <a:ln w="28575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Arrow Connector 150"/>
          <p:cNvCxnSpPr/>
          <p:nvPr/>
        </p:nvCxnSpPr>
        <p:spPr>
          <a:xfrm flipV="1">
            <a:off x="6791477" y="3590988"/>
            <a:ext cx="7032" cy="840729"/>
          </a:xfrm>
          <a:prstGeom prst="straightConnector1">
            <a:avLst/>
          </a:prstGeom>
          <a:ln w="19050">
            <a:prstDash val="dash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endCxn id="4" idx="0"/>
          </p:cNvCxnSpPr>
          <p:nvPr/>
        </p:nvCxnSpPr>
        <p:spPr>
          <a:xfrm>
            <a:off x="1234550" y="1540639"/>
            <a:ext cx="0" cy="281363"/>
          </a:xfrm>
          <a:prstGeom prst="straightConnector1">
            <a:avLst/>
          </a:prstGeom>
          <a:ln w="28575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6059932" y="1540639"/>
            <a:ext cx="0" cy="379843"/>
          </a:xfrm>
          <a:prstGeom prst="straightConnector1">
            <a:avLst/>
          </a:prstGeom>
          <a:ln w="28575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1234550" y="1540639"/>
            <a:ext cx="4825382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1234550" y="6554642"/>
            <a:ext cx="4904516" cy="1302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>
            <a:stCxn id="18" idx="3"/>
            <a:endCxn id="19" idx="1"/>
          </p:cNvCxnSpPr>
          <p:nvPr/>
        </p:nvCxnSpPr>
        <p:spPr>
          <a:xfrm>
            <a:off x="8895453" y="4275551"/>
            <a:ext cx="0" cy="107168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endCxn id="18" idx="1"/>
          </p:cNvCxnSpPr>
          <p:nvPr/>
        </p:nvCxnSpPr>
        <p:spPr>
          <a:xfrm>
            <a:off x="8895453" y="2834912"/>
            <a:ext cx="0" cy="10467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>
            <a:stCxn id="14" idx="1"/>
          </p:cNvCxnSpPr>
          <p:nvPr/>
        </p:nvCxnSpPr>
        <p:spPr>
          <a:xfrm flipV="1">
            <a:off x="6798510" y="2519440"/>
            <a:ext cx="7032" cy="840729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H="1">
            <a:off x="6800271" y="4728014"/>
            <a:ext cx="5276" cy="866574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625702" y="2155839"/>
            <a:ext cx="1234483" cy="3568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719" dirty="0">
                <a:latin typeface="Arial" panose="020B0604020202020204" pitchFamily="34" charset="0"/>
                <a:cs typeface="Arabic Typesetting" panose="03020402040406030203" pitchFamily="66" charset="-78"/>
              </a:rPr>
              <a:t>Покупець</a:t>
            </a:r>
            <a:endParaRPr lang="en-US" sz="1719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74837" y="3852716"/>
            <a:ext cx="1048085" cy="3568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719" dirty="0">
                <a:latin typeface="Arial" panose="020B0604020202020204" pitchFamily="34" charset="0"/>
                <a:cs typeface="Arabic Typesetting" panose="03020402040406030203" pitchFamily="66" charset="-78"/>
              </a:rPr>
              <a:t>Біржа</a:t>
            </a:r>
            <a:endParaRPr lang="en-US" sz="1719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60761" y="5624850"/>
            <a:ext cx="1329936" cy="3568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719" dirty="0">
                <a:latin typeface="Arial" panose="020B0604020202020204" pitchFamily="34" charset="0"/>
                <a:cs typeface="Arabic Typesetting" panose="03020402040406030203" pitchFamily="66" charset="-78"/>
              </a:rPr>
              <a:t>Продавець</a:t>
            </a:r>
            <a:endParaRPr lang="en-US" sz="1719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099772" y="2021249"/>
            <a:ext cx="1048085" cy="6214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719" dirty="0" smtClean="0">
                <a:latin typeface="Arial" panose="020B0604020202020204" pitchFamily="34" charset="0"/>
                <a:cs typeface="Arabic Typesetting" panose="03020402040406030203" pitchFamily="66" charset="-78"/>
              </a:rPr>
              <a:t>ДУ покупця</a:t>
            </a:r>
            <a:endParaRPr lang="en-US" sz="1719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5056475" y="5504880"/>
            <a:ext cx="1176898" cy="6214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719" dirty="0" smtClean="0">
                <a:latin typeface="Arial" panose="020B0604020202020204" pitchFamily="34" charset="0"/>
                <a:cs typeface="Arabic Typesetting" panose="03020402040406030203" pitchFamily="66" charset="-78"/>
              </a:rPr>
              <a:t>ДУ </a:t>
            </a:r>
            <a:r>
              <a:rPr lang="uk-UA" sz="1719" dirty="0" smtClean="0">
                <a:latin typeface="Arial" panose="020B0604020202020204" pitchFamily="34" charset="0"/>
                <a:cs typeface="Arabic Typesetting" panose="03020402040406030203" pitchFamily="66" charset="-78"/>
              </a:rPr>
              <a:t>продавця</a:t>
            </a:r>
            <a:endParaRPr lang="en-US" sz="1719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2866915" y="2739951"/>
            <a:ext cx="1048236" cy="2771431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uk-UA" sz="2806" dirty="0" smtClean="0">
                <a:latin typeface="Arial" panose="020B0604020202020204" pitchFamily="34" charset="0"/>
                <a:cs typeface="Arabic Typesetting" panose="03020402040406030203" pitchFamily="66" charset="-78"/>
              </a:rPr>
              <a:t>Центральний контрагент</a:t>
            </a:r>
            <a:endParaRPr lang="en-US" sz="2806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8221156" y="3995774"/>
            <a:ext cx="1331202" cy="26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140" dirty="0">
                <a:latin typeface="Arial" panose="020B0604020202020204" pitchFamily="34" charset="0"/>
                <a:cs typeface="Arial" panose="020B0604020202020204" pitchFamily="34" charset="0"/>
              </a:rPr>
              <a:t>Рахунок ЦК</a:t>
            </a:r>
            <a:endParaRPr lang="en-US" sz="114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197097" y="2169473"/>
            <a:ext cx="1350546" cy="26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40" dirty="0">
                <a:latin typeface="Arial" panose="020B0604020202020204" pitchFamily="34" charset="0"/>
                <a:cs typeface="Arial" panose="020B0604020202020204" pitchFamily="34" charset="0"/>
              </a:rPr>
              <a:t>Рахунок покупця</a:t>
            </a:r>
            <a:endParaRPr lang="en-US" sz="114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6119720" y="4399520"/>
            <a:ext cx="1403304" cy="26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40" dirty="0">
                <a:latin typeface="Arial" panose="020B0604020202020204" pitchFamily="34" charset="0"/>
                <a:cs typeface="Arial" panose="020B0604020202020204" pitchFamily="34" charset="0"/>
              </a:rPr>
              <a:t>Рахунок </a:t>
            </a:r>
            <a:r>
              <a:rPr lang="uk-UA" sz="1140" dirty="0" smtClean="0">
                <a:latin typeface="Arial" panose="020B0604020202020204" pitchFamily="34" charset="0"/>
                <a:cs typeface="Arial" panose="020B0604020202020204" pitchFamily="34" charset="0"/>
              </a:rPr>
              <a:t>ДУ</a:t>
            </a:r>
            <a:r>
              <a:rPr lang="uk-UA" sz="114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14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прод</a:t>
            </a:r>
            <a:r>
              <a:rPr lang="uk-UA" sz="114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114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6081911" y="5688766"/>
            <a:ext cx="1433195" cy="26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40" dirty="0">
                <a:latin typeface="Arial" panose="020B0604020202020204" pitchFamily="34" charset="0"/>
                <a:cs typeface="Arial" panose="020B0604020202020204" pitchFamily="34" charset="0"/>
              </a:rPr>
              <a:t>Рахунок продавця</a:t>
            </a:r>
            <a:endParaRPr lang="en-US" sz="114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5202229" y="3896460"/>
            <a:ext cx="633075" cy="3568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719" dirty="0">
                <a:latin typeface="Arial" panose="020B0604020202020204" pitchFamily="34" charset="0"/>
                <a:cs typeface="Arabic Typesetting" panose="03020402040406030203" pitchFamily="66" charset="-78"/>
              </a:rPr>
              <a:t>ЦД</a:t>
            </a:r>
            <a:endParaRPr lang="en-US" sz="1719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8260283" y="2062243"/>
            <a:ext cx="1232724" cy="3568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719" dirty="0">
                <a:latin typeface="Arial" panose="020B0604020202020204" pitchFamily="34" charset="0"/>
                <a:cs typeface="Arabic Typesetting" panose="03020402040406030203" pitchFamily="66" charset="-78"/>
              </a:rPr>
              <a:t>СЕП НБУ </a:t>
            </a:r>
            <a:endParaRPr lang="en-US" sz="1719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8241379" y="2561141"/>
            <a:ext cx="1331202" cy="26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40" dirty="0">
                <a:latin typeface="Arial" panose="020B0604020202020204" pitchFamily="34" charset="0"/>
                <a:cs typeface="Arial" panose="020B0604020202020204" pitchFamily="34" charset="0"/>
              </a:rPr>
              <a:t>Рахунок покупця</a:t>
            </a:r>
            <a:endParaRPr lang="en-US" sz="114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8209512" y="5464287"/>
            <a:ext cx="1433195" cy="26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40" dirty="0">
                <a:latin typeface="Arial" panose="020B0604020202020204" pitchFamily="34" charset="0"/>
                <a:cs typeface="Arial" panose="020B0604020202020204" pitchFamily="34" charset="0"/>
              </a:rPr>
              <a:t>Рахунок продавця</a:t>
            </a:r>
            <a:endParaRPr lang="en-US" sz="114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lowchart: Magnetic Disk 13"/>
          <p:cNvSpPr/>
          <p:nvPr/>
        </p:nvSpPr>
        <p:spPr>
          <a:xfrm>
            <a:off x="6172475" y="3360168"/>
            <a:ext cx="1252068" cy="393908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6130278" y="3471049"/>
            <a:ext cx="1827316" cy="26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40" dirty="0">
                <a:latin typeface="Arial" panose="020B0604020202020204" pitchFamily="34" charset="0"/>
                <a:cs typeface="Arial" panose="020B0604020202020204" pitchFamily="34" charset="0"/>
              </a:rPr>
              <a:t>Рахунок </a:t>
            </a:r>
            <a:r>
              <a:rPr lang="uk-UA" sz="1140" dirty="0" smtClean="0">
                <a:latin typeface="Arial" panose="020B0604020202020204" pitchFamily="34" charset="0"/>
                <a:cs typeface="Arial" panose="020B0604020202020204" pitchFamily="34" charset="0"/>
              </a:rPr>
              <a:t>ДУ </a:t>
            </a:r>
            <a:r>
              <a:rPr lang="uk-UA" sz="114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пок</a:t>
            </a:r>
            <a:r>
              <a:rPr lang="uk-UA" sz="114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14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14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Flowchart: Magnetic Disk 14"/>
          <p:cNvSpPr/>
          <p:nvPr/>
        </p:nvSpPr>
        <p:spPr>
          <a:xfrm>
            <a:off x="6174125" y="3865894"/>
            <a:ext cx="1252068" cy="393908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6100305" y="3995774"/>
            <a:ext cx="1331202" cy="26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140" dirty="0">
                <a:latin typeface="Arial" panose="020B0604020202020204" pitchFamily="34" charset="0"/>
                <a:cs typeface="Arial" panose="020B0604020202020204" pitchFamily="34" charset="0"/>
              </a:rPr>
              <a:t>Рахунок ЦК</a:t>
            </a:r>
            <a:endParaRPr lang="en-US" sz="114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5" name="Straight Arrow Connector 154"/>
          <p:cNvCxnSpPr/>
          <p:nvPr/>
        </p:nvCxnSpPr>
        <p:spPr>
          <a:xfrm flipV="1">
            <a:off x="4038075" y="4029404"/>
            <a:ext cx="962263" cy="175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itle 1"/>
          <p:cNvSpPr>
            <a:spLocks noGrp="1"/>
          </p:cNvSpPr>
          <p:nvPr>
            <p:ph type="title"/>
          </p:nvPr>
        </p:nvSpPr>
        <p:spPr>
          <a:xfrm>
            <a:off x="587414" y="398204"/>
            <a:ext cx="7136348" cy="1291676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Схема роботи </a:t>
            </a:r>
            <a:r>
              <a:rPr lang="uk-UA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депозитарно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-розрахункової системи 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1" name="Object 60"/>
          <p:cNvGraphicFramePr>
            <a:graphicFrameLocks noChangeAspect="1"/>
          </p:cNvGraphicFramePr>
          <p:nvPr>
            <p:extLst/>
          </p:nvPr>
        </p:nvGraphicFramePr>
        <p:xfrm>
          <a:off x="690664" y="6622199"/>
          <a:ext cx="937476" cy="93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90" name="Bitmap Image" r:id="rId3" imgW="1280271" imgH="1280271" progId="Paint.Picture">
                  <p:embed/>
                </p:oleObj>
              </mc:Choice>
              <mc:Fallback>
                <p:oleObj name="Bitmap Image" r:id="rId3" imgW="1280271" imgH="128027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664" y="6622199"/>
                        <a:ext cx="937476" cy="937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885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" name="Object 32"/>
          <p:cNvGraphicFramePr>
            <a:graphicFrameLocks noChangeAspect="1"/>
          </p:cNvGraphicFramePr>
          <p:nvPr>
            <p:extLst/>
          </p:nvPr>
        </p:nvGraphicFramePr>
        <p:xfrm>
          <a:off x="690664" y="6622199"/>
          <a:ext cx="937476" cy="93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6" name="Bitmap Image" r:id="rId3" imgW="1280271" imgH="1280271" progId="Paint.Picture">
                  <p:embed/>
                </p:oleObj>
              </mc:Choice>
              <mc:Fallback>
                <p:oleObj name="Bitmap Image" r:id="rId3" imgW="1280271" imgH="128027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664" y="6622199"/>
                        <a:ext cx="937476" cy="937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Title 1"/>
          <p:cNvSpPr>
            <a:spLocks noGrp="1"/>
          </p:cNvSpPr>
          <p:nvPr>
            <p:ph type="title"/>
          </p:nvPr>
        </p:nvSpPr>
        <p:spPr>
          <a:xfrm>
            <a:off x="587414" y="398204"/>
            <a:ext cx="7433842" cy="1291676"/>
          </a:xfrm>
        </p:spPr>
        <p:txBody>
          <a:bodyPr>
            <a:normAutofit fontScale="90000"/>
          </a:bodyPr>
          <a:lstStyle/>
          <a:p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Послідовність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застосування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ЦК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коштів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випадку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дефолту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учасника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клірингу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01807" y="2004550"/>
            <a:ext cx="9105088" cy="3262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 dirty="0"/>
          </a:p>
        </p:txBody>
      </p:sp>
      <p:sp>
        <p:nvSpPr>
          <p:cNvPr id="36" name="TextBox 35"/>
          <p:cNvSpPr txBox="1"/>
          <p:nvPr/>
        </p:nvSpPr>
        <p:spPr>
          <a:xfrm>
            <a:off x="1091293" y="1986324"/>
            <a:ext cx="8715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Маржа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01806" y="1996071"/>
            <a:ext cx="389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>
                <a:solidFill>
                  <a:srgbClr val="C94053"/>
                </a:solidFill>
                <a:latin typeface="Arial" panose="020B0604020202020204" pitchFamily="34" charset="0"/>
                <a:cs typeface="Arabic Typesetting" panose="03020402040406030203" pitchFamily="66" charset="-78"/>
              </a:rPr>
              <a:t>1</a:t>
            </a:r>
            <a:endParaRPr lang="en-US" sz="2000" dirty="0">
              <a:solidFill>
                <a:srgbClr val="C94053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52" name="Chevron 51"/>
          <p:cNvSpPr/>
          <p:nvPr/>
        </p:nvSpPr>
        <p:spPr>
          <a:xfrm rot="5400000" flipV="1">
            <a:off x="5306641" y="2215597"/>
            <a:ext cx="275047" cy="527933"/>
          </a:xfrm>
          <a:prstGeom prst="chevron">
            <a:avLst/>
          </a:prstGeom>
          <a:solidFill>
            <a:srgbClr val="ED1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701808" y="2620533"/>
            <a:ext cx="9105088" cy="3262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 dirty="0"/>
          </a:p>
        </p:txBody>
      </p:sp>
      <p:sp>
        <p:nvSpPr>
          <p:cNvPr id="73" name="TextBox 72"/>
          <p:cNvSpPr txBox="1"/>
          <p:nvPr/>
        </p:nvSpPr>
        <p:spPr>
          <a:xfrm>
            <a:off x="1091294" y="2602307"/>
            <a:ext cx="8715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Внесок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</a:rPr>
              <a:t>до гарантійного фонду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01807" y="2612054"/>
            <a:ext cx="389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 smtClean="0">
                <a:solidFill>
                  <a:srgbClr val="C94053"/>
                </a:solidFill>
                <a:latin typeface="Arial" panose="020B0604020202020204" pitchFamily="34" charset="0"/>
                <a:cs typeface="Arabic Typesetting" panose="03020402040406030203" pitchFamily="66" charset="-78"/>
              </a:rPr>
              <a:t>2</a:t>
            </a:r>
            <a:endParaRPr lang="en-US" sz="2000" dirty="0">
              <a:solidFill>
                <a:srgbClr val="C94053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75" name="Chevron 74"/>
          <p:cNvSpPr/>
          <p:nvPr/>
        </p:nvSpPr>
        <p:spPr>
          <a:xfrm rot="5400000" flipV="1">
            <a:off x="5306642" y="2831580"/>
            <a:ext cx="275047" cy="527933"/>
          </a:xfrm>
          <a:prstGeom prst="chevron">
            <a:avLst/>
          </a:prstGeom>
          <a:solidFill>
            <a:srgbClr val="ED1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>
              <a:solidFill>
                <a:schemeClr val="tx1"/>
              </a:solidFill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690666" y="3247693"/>
            <a:ext cx="9105088" cy="3262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 dirty="0"/>
          </a:p>
        </p:txBody>
      </p:sp>
      <p:sp>
        <p:nvSpPr>
          <p:cNvPr id="77" name="TextBox 76"/>
          <p:cNvSpPr txBox="1"/>
          <p:nvPr/>
        </p:nvSpPr>
        <p:spPr>
          <a:xfrm>
            <a:off x="1080152" y="3229467"/>
            <a:ext cx="8715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</a:rPr>
              <a:t>Виділені ресурси ЦК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90665" y="3239214"/>
            <a:ext cx="389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>
                <a:solidFill>
                  <a:srgbClr val="C94053"/>
                </a:solidFill>
                <a:latin typeface="Arial" panose="020B0604020202020204" pitchFamily="34" charset="0"/>
                <a:cs typeface="Arabic Typesetting" panose="03020402040406030203" pitchFamily="66" charset="-78"/>
              </a:rPr>
              <a:t>3</a:t>
            </a:r>
            <a:endParaRPr lang="en-US" sz="2000" dirty="0">
              <a:solidFill>
                <a:srgbClr val="C94053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79" name="Chevron 78"/>
          <p:cNvSpPr/>
          <p:nvPr/>
        </p:nvSpPr>
        <p:spPr>
          <a:xfrm rot="5400000" flipV="1">
            <a:off x="5295500" y="3458740"/>
            <a:ext cx="275047" cy="527933"/>
          </a:xfrm>
          <a:prstGeom prst="chevron">
            <a:avLst/>
          </a:prstGeom>
          <a:solidFill>
            <a:srgbClr val="ED1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>
              <a:solidFill>
                <a:schemeClr val="tx1"/>
              </a:solidFill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690665" y="3873716"/>
            <a:ext cx="9105088" cy="3262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 dirty="0"/>
          </a:p>
        </p:txBody>
      </p:sp>
      <p:sp>
        <p:nvSpPr>
          <p:cNvPr id="81" name="TextBox 80"/>
          <p:cNvSpPr txBox="1"/>
          <p:nvPr/>
        </p:nvSpPr>
        <p:spPr>
          <a:xfrm>
            <a:off x="1080151" y="3855490"/>
            <a:ext cx="8715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Внески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інших </a:t>
            </a: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учасників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клірингу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гарантійного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фонду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90664" y="3865237"/>
            <a:ext cx="389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 smtClean="0">
                <a:solidFill>
                  <a:srgbClr val="C9405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sz="2000" dirty="0">
              <a:solidFill>
                <a:srgbClr val="C9405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Chevron 82"/>
          <p:cNvSpPr/>
          <p:nvPr/>
        </p:nvSpPr>
        <p:spPr>
          <a:xfrm rot="5400000" flipV="1">
            <a:off x="5295499" y="4084763"/>
            <a:ext cx="275047" cy="527933"/>
          </a:xfrm>
          <a:prstGeom prst="chevron">
            <a:avLst/>
          </a:prstGeom>
          <a:solidFill>
            <a:srgbClr val="ED1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>
              <a:solidFill>
                <a:schemeClr val="tx1"/>
              </a:solidFill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701809" y="4488076"/>
            <a:ext cx="9105088" cy="3262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 dirty="0"/>
          </a:p>
        </p:txBody>
      </p:sp>
      <p:sp>
        <p:nvSpPr>
          <p:cNvPr id="85" name="TextBox 84"/>
          <p:cNvSpPr txBox="1"/>
          <p:nvPr/>
        </p:nvSpPr>
        <p:spPr>
          <a:xfrm>
            <a:off x="1091295" y="4469850"/>
            <a:ext cx="8715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Право </a:t>
            </a:r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</a:rPr>
              <a:t>вимагати додаткові кошти від інших учасників клірингу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01808" y="4479597"/>
            <a:ext cx="389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>
                <a:solidFill>
                  <a:srgbClr val="C9405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sz="2000" dirty="0">
              <a:solidFill>
                <a:srgbClr val="C9405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Chevron 86"/>
          <p:cNvSpPr/>
          <p:nvPr/>
        </p:nvSpPr>
        <p:spPr>
          <a:xfrm rot="5400000" flipV="1">
            <a:off x="5306643" y="4699123"/>
            <a:ext cx="275047" cy="527933"/>
          </a:xfrm>
          <a:prstGeom prst="chevron">
            <a:avLst/>
          </a:prstGeom>
          <a:solidFill>
            <a:srgbClr val="ED1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>
              <a:solidFill>
                <a:schemeClr val="tx1"/>
              </a:solidFill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701810" y="5125435"/>
            <a:ext cx="9105088" cy="3262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 dirty="0"/>
          </a:p>
        </p:txBody>
      </p:sp>
      <p:sp>
        <p:nvSpPr>
          <p:cNvPr id="89" name="TextBox 88"/>
          <p:cNvSpPr txBox="1"/>
          <p:nvPr/>
        </p:nvSpPr>
        <p:spPr>
          <a:xfrm>
            <a:off x="1091296" y="5107209"/>
            <a:ext cx="8715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</a:rPr>
              <a:t>Решта ресурсів ЦК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701809" y="5116956"/>
            <a:ext cx="389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>
                <a:solidFill>
                  <a:srgbClr val="C9405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en-US" sz="2000" dirty="0">
              <a:solidFill>
                <a:srgbClr val="C9405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Chevron 90"/>
          <p:cNvSpPr/>
          <p:nvPr/>
        </p:nvSpPr>
        <p:spPr>
          <a:xfrm rot="5400000" flipV="1">
            <a:off x="5306644" y="5336482"/>
            <a:ext cx="275047" cy="527933"/>
          </a:xfrm>
          <a:prstGeom prst="chevron">
            <a:avLst/>
          </a:prstGeom>
          <a:solidFill>
            <a:srgbClr val="ED1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>
              <a:solidFill>
                <a:schemeClr val="tx1"/>
              </a:solidFill>
            </a:endParaRPr>
          </a:p>
        </p:txBody>
      </p:sp>
      <p:sp>
        <p:nvSpPr>
          <p:cNvPr id="92" name="Rectangle 91"/>
          <p:cNvSpPr/>
          <p:nvPr/>
        </p:nvSpPr>
        <p:spPr>
          <a:xfrm>
            <a:off x="690665" y="5764246"/>
            <a:ext cx="9105088" cy="3262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9" dirty="0"/>
          </a:p>
        </p:txBody>
      </p:sp>
      <p:sp>
        <p:nvSpPr>
          <p:cNvPr id="93" name="TextBox 92"/>
          <p:cNvSpPr txBox="1"/>
          <p:nvPr/>
        </p:nvSpPr>
        <p:spPr>
          <a:xfrm>
            <a:off x="1080151" y="5746020"/>
            <a:ext cx="8715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</a:rPr>
              <a:t>Відрахування, затверджене НКЦПФР, частини доходу з варіаційної маржі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690664" y="5755767"/>
            <a:ext cx="389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dirty="0" smtClean="0">
                <a:solidFill>
                  <a:srgbClr val="C9405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en-US" sz="2000" dirty="0">
              <a:solidFill>
                <a:srgbClr val="C9405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72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9287-3AD4-5842-ADC3-1D59AD61214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9"/>
          </p:nvPr>
        </p:nvSpPr>
        <p:spPr>
          <a:xfrm>
            <a:off x="587415" y="1683150"/>
            <a:ext cx="4590651" cy="968623"/>
          </a:xfrm>
        </p:spPr>
        <p:txBody>
          <a:bodyPr/>
          <a:lstStyle/>
          <a:p>
            <a:r>
              <a:rPr lang="uk-UA" sz="2000" smtClean="0">
                <a:latin typeface="Arial" panose="020B0604020202020204" pitchFamily="34" charset="0"/>
                <a:cs typeface="Arial" panose="020B0604020202020204" pitchFamily="34" charset="0"/>
              </a:rPr>
              <a:t>Акти ЄС</a:t>
            </a:r>
            <a:r>
              <a:rPr lang="en-US" sz="200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000" smtClean="0">
                <a:latin typeface="Arial" panose="020B0604020202020204" pitchFamily="34" charset="0"/>
                <a:cs typeface="Arial" panose="020B0604020202020204" pitchFamily="34" charset="0"/>
              </a:rPr>
              <a:t>імплементація яких прямо передбачена Угодою про асоціацію:</a:t>
            </a:r>
            <a:endParaRPr lang="uk-UA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20"/>
          </p:nvPr>
        </p:nvSpPr>
        <p:spPr>
          <a:xfrm>
            <a:off x="587414" y="2699416"/>
            <a:ext cx="4763287" cy="2946077"/>
          </a:xfrm>
        </p:spPr>
        <p:txBody>
          <a:bodyPr/>
          <a:lstStyle/>
          <a:p>
            <a:r>
              <a:rPr lang="en-GB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Financial Collateral Directive </a:t>
            </a:r>
            <a:r>
              <a:rPr lang="uk-UA" sz="1750" dirty="0" smtClean="0">
                <a:latin typeface="Arial" panose="020B0604020202020204" pitchFamily="34" charset="0"/>
                <a:cs typeface="Arial" panose="020B0604020202020204" pitchFamily="34" charset="0"/>
              </a:rPr>
              <a:t>– Директива №2002/47/ЄС про механізми застосування фінансової застави;</a:t>
            </a:r>
          </a:p>
          <a:p>
            <a:r>
              <a:rPr lang="en-US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MiFID</a:t>
            </a:r>
            <a:r>
              <a:rPr lang="uk-UA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II</a:t>
            </a:r>
            <a:r>
              <a:rPr lang="uk-UA" sz="175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k-UA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750" dirty="0" smtClean="0">
                <a:latin typeface="Arial" panose="020B0604020202020204" pitchFamily="34" charset="0"/>
                <a:cs typeface="Arial" panose="020B0604020202020204" pitchFamily="34" charset="0"/>
              </a:rPr>
              <a:t>який замінив </a:t>
            </a:r>
            <a:r>
              <a:rPr lang="en-US" sz="1750" b="1" dirty="0">
                <a:latin typeface="Arial" panose="020B0604020202020204" pitchFamily="34" charset="0"/>
                <a:cs typeface="Arial" panose="020B0604020202020204" pitchFamily="34" charset="0"/>
              </a:rPr>
              <a:t>MiFID</a:t>
            </a:r>
            <a:r>
              <a:rPr lang="uk-UA" sz="17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uk-UA" sz="1750" dirty="0" smtClean="0">
                <a:latin typeface="Arial" panose="020B0604020202020204" pitchFamily="34" charset="0"/>
                <a:cs typeface="Arial" panose="020B0604020202020204" pitchFamily="34" charset="0"/>
              </a:rPr>
              <a:t>, – Директива №2014/65/ЄС про ринки фінансових інструментів</a:t>
            </a:r>
            <a:r>
              <a:rPr lang="uk-UA" sz="175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k-UA" sz="175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750" b="1" dirty="0">
                <a:latin typeface="Arial" panose="020B0604020202020204" pitchFamily="34" charset="0"/>
                <a:cs typeface="Arial" panose="020B0604020202020204" pitchFamily="34" charset="0"/>
              </a:rPr>
              <a:t>Settlement Finality Directive </a:t>
            </a:r>
            <a:r>
              <a:rPr lang="uk-UA" sz="1750" dirty="0">
                <a:latin typeface="Arial" panose="020B0604020202020204" pitchFamily="34" charset="0"/>
                <a:cs typeface="Arial" panose="020B0604020202020204" pitchFamily="34" charset="0"/>
              </a:rPr>
              <a:t>– Директива №98/26/ЄС про </a:t>
            </a:r>
            <a:r>
              <a:rPr lang="uk-UA" sz="1750" dirty="0" err="1">
                <a:latin typeface="Arial" panose="020B0604020202020204" pitchFamily="34" charset="0"/>
                <a:cs typeface="Arial" panose="020B0604020202020204" pitchFamily="34" charset="0"/>
              </a:rPr>
              <a:t>остаточність</a:t>
            </a:r>
            <a:r>
              <a:rPr lang="uk-UA" sz="1750" dirty="0">
                <a:latin typeface="Arial" panose="020B0604020202020204" pitchFamily="34" charset="0"/>
                <a:cs typeface="Arial" panose="020B0604020202020204" pitchFamily="34" charset="0"/>
              </a:rPr>
              <a:t> розрахунків у платіжних системах та системах розрахунків у цінних </a:t>
            </a:r>
            <a:r>
              <a:rPr lang="uk-UA" sz="1750" dirty="0" smtClean="0">
                <a:latin typeface="Arial" panose="020B0604020202020204" pitchFamily="34" charset="0"/>
                <a:cs typeface="Arial" panose="020B0604020202020204" pitchFamily="34" charset="0"/>
              </a:rPr>
              <a:t>паперах.</a:t>
            </a:r>
            <a:endParaRPr lang="uk-UA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87414" y="398204"/>
            <a:ext cx="5940336" cy="1291676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Імплементація законодавства ЄС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Placeholder 3"/>
          <p:cNvSpPr>
            <a:spLocks noGrp="1"/>
          </p:cNvSpPr>
          <p:nvPr>
            <p:ph type="body" idx="19"/>
          </p:nvPr>
        </p:nvSpPr>
        <p:spPr>
          <a:xfrm>
            <a:off x="5350703" y="1683151"/>
            <a:ext cx="4504498" cy="968622"/>
          </a:xfrm>
        </p:spPr>
        <p:txBody>
          <a:bodyPr/>
          <a:lstStyle/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Інші ключові акти ЄС щодо інфраструктури ринків капіталу:</a:t>
            </a:r>
            <a:endParaRPr lang="uk-UA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Placeholder 4"/>
          <p:cNvSpPr>
            <a:spLocks noGrp="1"/>
          </p:cNvSpPr>
          <p:nvPr>
            <p:ph type="body" idx="20"/>
          </p:nvPr>
        </p:nvSpPr>
        <p:spPr>
          <a:xfrm>
            <a:off x="5350701" y="2713921"/>
            <a:ext cx="4590651" cy="2993719"/>
          </a:xfrm>
        </p:spPr>
        <p:txBody>
          <a:bodyPr/>
          <a:lstStyle/>
          <a:p>
            <a:r>
              <a:rPr lang="en-GB" sz="1750" b="1" dirty="0">
                <a:latin typeface="Arial" panose="020B0604020202020204" pitchFamily="34" charset="0"/>
                <a:cs typeface="Arial" panose="020B0604020202020204" pitchFamily="34" charset="0"/>
              </a:rPr>
              <a:t>CSDR </a:t>
            </a:r>
            <a:r>
              <a:rPr lang="uk-UA" sz="1750" dirty="0">
                <a:latin typeface="Arial" panose="020B0604020202020204" pitchFamily="34" charset="0"/>
                <a:cs typeface="Arial" panose="020B0604020202020204" pitchFamily="34" charset="0"/>
              </a:rPr>
              <a:t>– Регламент №909/2014 про вдосконалення розрахунків у цінних паперах в Європейському Союзі та центральні депозитарії цінних </a:t>
            </a:r>
            <a:r>
              <a:rPr lang="uk-UA" sz="1750" dirty="0" smtClean="0">
                <a:latin typeface="Arial" panose="020B0604020202020204" pitchFamily="34" charset="0"/>
                <a:cs typeface="Arial" panose="020B0604020202020204" pitchFamily="34" charset="0"/>
              </a:rPr>
              <a:t>паперів;</a:t>
            </a:r>
            <a:endParaRPr lang="uk-UA" sz="17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EMIR</a:t>
            </a:r>
            <a:r>
              <a:rPr lang="en-US" sz="1750" dirty="0" smtClean="0"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uk-UA" sz="1750" dirty="0" smtClean="0">
                <a:latin typeface="Arial" panose="020B0604020202020204" pitchFamily="34" charset="0"/>
                <a:cs typeface="Arial" panose="020B0604020202020204" pitchFamily="34" charset="0"/>
              </a:rPr>
              <a:t> Регламент №648/2012 про позабіржові деривативи, центральні контрагенти та торгові </a:t>
            </a:r>
            <a:r>
              <a:rPr lang="uk-UA" sz="175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репозиторії</a:t>
            </a:r>
            <a:r>
              <a:rPr lang="ru-RU" sz="175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en-US" sz="175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750" b="1" dirty="0" err="1">
                <a:latin typeface="Arial" panose="020B0604020202020204" pitchFamily="34" charset="0"/>
                <a:cs typeface="Arial" panose="020B0604020202020204" pitchFamily="34" charset="0"/>
              </a:rPr>
              <a:t>MiFIR</a:t>
            </a:r>
            <a:r>
              <a:rPr lang="uk-UA" sz="175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uk-UA" sz="1750" dirty="0" smtClean="0">
                <a:latin typeface="Arial" panose="020B0604020202020204" pitchFamily="34" charset="0"/>
                <a:cs typeface="Arial" panose="020B0604020202020204" pitchFamily="34" charset="0"/>
              </a:rPr>
              <a:t>Регламент №600/2014 про ринки фінансових інструментів</a:t>
            </a:r>
            <a:r>
              <a:rPr lang="uk-UA" sz="175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idx="20"/>
          </p:nvPr>
        </p:nvSpPr>
        <p:spPr>
          <a:xfrm>
            <a:off x="587414" y="5692468"/>
            <a:ext cx="9181302" cy="785970"/>
          </a:xfrm>
        </p:spPr>
        <p:txBody>
          <a:bodyPr/>
          <a:lstStyle/>
          <a:p>
            <a:pPr marL="0" indent="0" algn="just">
              <a:buNone/>
            </a:pPr>
            <a:r>
              <a:rPr lang="uk-UA" sz="1800">
                <a:latin typeface="Arial" panose="020B0604020202020204" pitchFamily="34" charset="0"/>
                <a:cs typeface="Arial" panose="020B0604020202020204" pitchFamily="34" charset="0"/>
              </a:rPr>
              <a:t>Додатково до імплементації </a:t>
            </a:r>
            <a:r>
              <a:rPr lang="uk-UA" sz="1800" smtClean="0">
                <a:latin typeface="Arial" panose="020B0604020202020204" pitchFamily="34" charset="0"/>
                <a:cs typeface="Arial" panose="020B0604020202020204" pitchFamily="34" charset="0"/>
              </a:rPr>
              <a:t>актів </a:t>
            </a:r>
            <a:r>
              <a:rPr lang="uk-UA" sz="1800">
                <a:latin typeface="Arial" panose="020B0604020202020204" pitchFamily="34" charset="0"/>
                <a:cs typeface="Arial" panose="020B0604020202020204" pitchFamily="34" charset="0"/>
              </a:rPr>
              <a:t>ЄС, </a:t>
            </a:r>
            <a:r>
              <a:rPr lang="uk-UA" sz="1800" smtClean="0">
                <a:latin typeface="Arial" panose="020B0604020202020204" pitchFamily="34" charset="0"/>
                <a:cs typeface="Arial" panose="020B0604020202020204" pitchFamily="34" charset="0"/>
              </a:rPr>
              <a:t>концепція базується на Принципах </a:t>
            </a:r>
            <a:r>
              <a:rPr lang="uk-UA" sz="1800">
                <a:latin typeface="Arial" panose="020B0604020202020204" pitchFamily="34" charset="0"/>
                <a:cs typeface="Arial" panose="020B0604020202020204" pitchFamily="34" charset="0"/>
              </a:rPr>
              <a:t>побудови інфраструктури фінансового ринку (</a:t>
            </a:r>
            <a:r>
              <a:rPr lang="uk-UA" sz="1800" b="1" smtClean="0">
                <a:latin typeface="Arial" panose="020B0604020202020204" pitchFamily="34" charset="0"/>
                <a:cs typeface="Arial" panose="020B0604020202020204" pitchFamily="34" charset="0"/>
              </a:rPr>
              <a:t>PFMI</a:t>
            </a:r>
            <a:r>
              <a:rPr lang="uk-UA" sz="180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uk-UA" sz="1800">
                <a:latin typeface="Arial" panose="020B0604020202020204" pitchFamily="34" charset="0"/>
                <a:cs typeface="Arial" panose="020B0604020202020204" pitchFamily="34" charset="0"/>
              </a:rPr>
              <a:t>затверджених </a:t>
            </a:r>
            <a:r>
              <a:rPr lang="uk-UA" sz="1800" smtClean="0">
                <a:latin typeface="Arial" panose="020B0604020202020204" pitchFamily="34" charset="0"/>
                <a:cs typeface="Arial" panose="020B0604020202020204" pitchFamily="34" charset="0"/>
              </a:rPr>
              <a:t>Банком </a:t>
            </a:r>
            <a:r>
              <a:rPr lang="uk-UA" sz="1800">
                <a:latin typeface="Arial" panose="020B0604020202020204" pitchFamily="34" charset="0"/>
                <a:cs typeface="Arial" panose="020B0604020202020204" pitchFamily="34" charset="0"/>
              </a:rPr>
              <a:t>міжнародних </a:t>
            </a:r>
            <a:r>
              <a:rPr lang="uk-UA" sz="1800" smtClean="0">
                <a:latin typeface="Arial" panose="020B0604020202020204" pitchFamily="34" charset="0"/>
                <a:cs typeface="Arial" panose="020B0604020202020204" pitchFamily="34" charset="0"/>
              </a:rPr>
              <a:t>розрахунків та Міжнародною </a:t>
            </a:r>
            <a:r>
              <a:rPr lang="uk-UA" sz="1800">
                <a:latin typeface="Arial" panose="020B0604020202020204" pitchFamily="34" charset="0"/>
                <a:cs typeface="Arial" panose="020B0604020202020204" pitchFamily="34" charset="0"/>
              </a:rPr>
              <a:t>організацією комісій з цінних </a:t>
            </a:r>
            <a:r>
              <a:rPr lang="uk-UA" sz="1800" smtClean="0">
                <a:latin typeface="Arial" panose="020B0604020202020204" pitchFamily="34" charset="0"/>
                <a:cs typeface="Arial" panose="020B0604020202020204" pitchFamily="34" charset="0"/>
              </a:rPr>
              <a:t>паперів.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1789695"/>
              </p:ext>
            </p:extLst>
          </p:nvPr>
        </p:nvGraphicFramePr>
        <p:xfrm>
          <a:off x="690664" y="6622199"/>
          <a:ext cx="937476" cy="93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5" name="Bitmap Image" r:id="rId3" imgW="1280271" imgH="1280271" progId="Paint.Picture">
                  <p:embed/>
                </p:oleObj>
              </mc:Choice>
              <mc:Fallback>
                <p:oleObj name="Bitmap Image" r:id="rId3" imgW="1280271" imgH="128027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664" y="6622199"/>
                        <a:ext cx="937476" cy="937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61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9287-3AD4-5842-ADC3-1D59AD61214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87414" y="398204"/>
            <a:ext cx="5940336" cy="1291676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Інші питання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6952194"/>
              </p:ext>
            </p:extLst>
          </p:nvPr>
        </p:nvGraphicFramePr>
        <p:xfrm>
          <a:off x="690664" y="6622199"/>
          <a:ext cx="937476" cy="93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3" name="Bitmap Image" r:id="rId3" imgW="1280271" imgH="1280271" progId="Paint.Picture">
                  <p:embed/>
                </p:oleObj>
              </mc:Choice>
              <mc:Fallback>
                <p:oleObj name="Bitmap Image" r:id="rId3" imgW="1280271" imgH="128027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664" y="6622199"/>
                        <a:ext cx="937476" cy="937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4"/>
          <p:cNvSpPr>
            <a:spLocks noGrp="1"/>
          </p:cNvSpPr>
          <p:nvPr>
            <p:ph type="body" idx="20"/>
          </p:nvPr>
        </p:nvSpPr>
        <p:spPr>
          <a:xfrm>
            <a:off x="630956" y="1335312"/>
            <a:ext cx="9604514" cy="5286887"/>
          </a:xfrm>
        </p:spPr>
        <p:txBody>
          <a:bodyPr/>
          <a:lstStyle/>
          <a:p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вимоги до діяльності центрального контрагента і центрального депозитарію на базі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EMIR 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і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CSDR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, відповідно;</a:t>
            </a:r>
          </a:p>
          <a:p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підвищений рівень вимог до корпоративного управління незалежно від організаційно-правової форми;</a:t>
            </a:r>
          </a:p>
          <a:p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участь професійних учасників ринку цінних паперів/ ринків капіталів в регулюванні діяльності інфраструктурних установ;</a:t>
            </a:r>
          </a:p>
          <a:p>
            <a:pPr lvl="0"/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вимоги до ризик-менеджменту, у тому числі обмеження ризикової діяльності, послідовність застосування коштів при «дефолті» учасника клірингу (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default waterfall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статус активів, що передаються центральному контрагенту в якості маржі;</a:t>
            </a:r>
          </a:p>
          <a:p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правила щодо відповідальності при порушенні учасником клірингу </a:t>
            </a:r>
            <a:r>
              <a:rPr lang="uk-UA" sz="1600" dirty="0" err="1">
                <a:latin typeface="Arial" panose="020B0604020202020204" pitchFamily="34" charset="0"/>
                <a:cs typeface="Arial" panose="020B0604020202020204" pitchFamily="34" charset="0"/>
              </a:rPr>
              <a:t>зобов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sz="1600" dirty="0" err="1">
                <a:latin typeface="Arial" panose="020B0604020202020204" pitchFamily="34" charset="0"/>
                <a:cs typeface="Arial" panose="020B0604020202020204" pitchFamily="34" charset="0"/>
              </a:rPr>
              <a:t>язань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 при здійсненні розрахунків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buy-in</a:t>
            </a: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та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штрафи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uk-UA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49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9287-3AD4-5842-ADC3-1D59AD61214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87414" y="398204"/>
            <a:ext cx="5940336" cy="1291676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Запитання до обговорення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9714195"/>
              </p:ext>
            </p:extLst>
          </p:nvPr>
        </p:nvGraphicFramePr>
        <p:xfrm>
          <a:off x="690664" y="6622199"/>
          <a:ext cx="937476" cy="93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61" name="Bitmap Image" r:id="rId3" imgW="1280271" imgH="1280271" progId="Paint.Picture">
                  <p:embed/>
                </p:oleObj>
              </mc:Choice>
              <mc:Fallback>
                <p:oleObj name="Bitmap Image" r:id="rId3" imgW="1280271" imgH="128027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664" y="6622199"/>
                        <a:ext cx="937476" cy="937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4"/>
          <p:cNvSpPr>
            <a:spLocks noGrp="1"/>
          </p:cNvSpPr>
          <p:nvPr>
            <p:ph type="body" idx="20"/>
          </p:nvPr>
        </p:nvSpPr>
        <p:spPr>
          <a:xfrm>
            <a:off x="449943" y="1320798"/>
            <a:ext cx="9741985" cy="5188857"/>
          </a:xfrm>
        </p:spPr>
        <p:txBody>
          <a:bodyPr/>
          <a:lstStyle/>
          <a:p>
            <a:pPr lvl="0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</a:pPr>
            <a:r>
              <a:rPr lang="uk-UA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ліцензування депозитарної </a:t>
            </a:r>
            <a:r>
              <a:rPr lang="uk-UA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діяльності </a:t>
            </a:r>
            <a:r>
              <a:rPr lang="uk-UA" sz="2100" i="1" dirty="0">
                <a:latin typeface="Arial" panose="020B0604020202020204" pitchFamily="34" charset="0"/>
                <a:cs typeface="Arial" panose="020B0604020202020204" pitchFamily="34" charset="0"/>
              </a:rPr>
              <a:t>депозитарної </a:t>
            </a:r>
            <a:r>
              <a:rPr lang="uk-UA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установи, </a:t>
            </a:r>
            <a:r>
              <a:rPr lang="ru-RU" sz="21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діяльності</a:t>
            </a:r>
            <a:r>
              <a:rPr lang="ru-RU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 err="1">
                <a:latin typeface="Arial" panose="020B0604020202020204" pitchFamily="34" charset="0"/>
                <a:cs typeface="Arial" panose="020B0604020202020204" pitchFamily="34" charset="0"/>
              </a:rPr>
              <a:t>із</a:t>
            </a:r>
            <a:r>
              <a:rPr lang="ru-RU" sz="21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 err="1">
                <a:latin typeface="Arial" panose="020B0604020202020204" pitchFamily="34" charset="0"/>
                <a:cs typeface="Arial" panose="020B0604020202020204" pitchFamily="34" charset="0"/>
              </a:rPr>
              <a:t>зберігання</a:t>
            </a:r>
            <a:r>
              <a:rPr lang="ru-RU" sz="21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 err="1">
                <a:latin typeface="Arial" panose="020B0604020202020204" pitchFamily="34" charset="0"/>
                <a:cs typeface="Arial" panose="020B0604020202020204" pitchFamily="34" charset="0"/>
              </a:rPr>
              <a:t>активів</a:t>
            </a:r>
            <a:r>
              <a:rPr lang="ru-RU" sz="21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 err="1">
                <a:latin typeface="Arial" panose="020B0604020202020204" pitchFamily="34" charset="0"/>
                <a:cs typeface="Arial" panose="020B0604020202020204" pitchFamily="34" charset="0"/>
              </a:rPr>
              <a:t>інститутів</a:t>
            </a:r>
            <a:r>
              <a:rPr lang="ru-RU" sz="21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 err="1">
                <a:latin typeface="Arial" panose="020B0604020202020204" pitchFamily="34" charset="0"/>
                <a:cs typeface="Arial" panose="020B0604020202020204" pitchFamily="34" charset="0"/>
              </a:rPr>
              <a:t>спільного</a:t>
            </a:r>
            <a:r>
              <a:rPr lang="ru-RU" sz="21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 err="1">
                <a:latin typeface="Arial" panose="020B0604020202020204" pitchFamily="34" charset="0"/>
                <a:cs typeface="Arial" panose="020B0604020202020204" pitchFamily="34" charset="0"/>
              </a:rPr>
              <a:t>інвестування</a:t>
            </a:r>
            <a:r>
              <a:rPr lang="ru-RU" sz="2100" i="1" dirty="0"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2100" i="1" dirty="0" err="1">
                <a:latin typeface="Arial" panose="020B0604020202020204" pitchFamily="34" charset="0"/>
                <a:cs typeface="Arial" panose="020B0604020202020204" pitchFamily="34" charset="0"/>
              </a:rPr>
              <a:t>діяльності</a:t>
            </a:r>
            <a:r>
              <a:rPr lang="ru-RU" sz="21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із</a:t>
            </a:r>
            <a:r>
              <a:rPr lang="ru-RU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 err="1">
                <a:latin typeface="Arial" panose="020B0604020202020204" pitchFamily="34" charset="0"/>
                <a:cs typeface="Arial" panose="020B0604020202020204" pitchFamily="34" charset="0"/>
              </a:rPr>
              <a:t>зберігання</a:t>
            </a:r>
            <a:r>
              <a:rPr lang="ru-RU" sz="21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 err="1">
                <a:latin typeface="Arial" panose="020B0604020202020204" pitchFamily="34" charset="0"/>
                <a:cs typeface="Arial" panose="020B0604020202020204" pitchFamily="34" charset="0"/>
              </a:rPr>
              <a:t>активів</a:t>
            </a:r>
            <a:r>
              <a:rPr lang="ru-RU" sz="21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 err="1">
                <a:latin typeface="Arial" panose="020B0604020202020204" pitchFamily="34" charset="0"/>
                <a:cs typeface="Arial" panose="020B0604020202020204" pitchFamily="34" charset="0"/>
              </a:rPr>
              <a:t>пенсійних</a:t>
            </a:r>
            <a:r>
              <a:rPr lang="ru-RU" sz="21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 err="1">
                <a:latin typeface="Arial" panose="020B0604020202020204" pitchFamily="34" charset="0"/>
                <a:cs typeface="Arial" panose="020B0604020202020204" pitchFamily="34" charset="0"/>
              </a:rPr>
              <a:t>фондів</a:t>
            </a:r>
            <a:r>
              <a:rPr lang="uk-UA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– окрема ліцензія чи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додаткова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послуга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яка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надається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торговцями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цінними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паперами</a:t>
            </a:r>
            <a:r>
              <a:rPr lang="uk-UA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lvl="0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</a:pPr>
            <a:r>
              <a:rPr lang="ru-RU" sz="21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управління</a:t>
            </a:r>
            <a:r>
              <a:rPr lang="ru-RU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ЦД та ЦК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– як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учасники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ринку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повинні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брати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участь в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управлінні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ЦД та ЦК?</a:t>
            </a:r>
          </a:p>
          <a:p>
            <a:pPr lvl="0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</a:pPr>
            <a:r>
              <a:rPr lang="ru-RU" sz="21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функції</a:t>
            </a:r>
            <a:r>
              <a:rPr lang="ru-RU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>
                <a:latin typeface="Arial" panose="020B0604020202020204" pitchFamily="34" charset="0"/>
                <a:cs typeface="Arial" panose="020B0604020202020204" pitchFamily="34" charset="0"/>
              </a:rPr>
              <a:t>ЦД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пропозиції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учасників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ринку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щодо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послуг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ЦД?</a:t>
            </a:r>
          </a:p>
          <a:p>
            <a:pPr lvl="0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</a:pPr>
            <a:r>
              <a:rPr lang="ru-RU" sz="21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погашення</a:t>
            </a:r>
            <a:r>
              <a:rPr lang="ru-RU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21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виплата</a:t>
            </a:r>
            <a:r>
              <a:rPr lang="ru-RU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доходів</a:t>
            </a:r>
            <a:r>
              <a:rPr lang="ru-RU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через ЦД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обов</a:t>
            </a:r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lang="uk-UA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зкові</a:t>
            </a:r>
            <a:r>
              <a:rPr lang="uk-UA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щодо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(і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публічно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розміщених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цінних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паперів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іі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облігацій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підприємств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облігацій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місцевих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позик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іпотечних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облігацій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, (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ііі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акцій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банків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</a:pPr>
            <a:r>
              <a:rPr lang="ru-RU" sz="21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інші</a:t>
            </a:r>
            <a:r>
              <a:rPr lang="ru-RU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запитання</a:t>
            </a:r>
            <a:r>
              <a:rPr lang="ru-RU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ru-RU" sz="21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пропозиції</a:t>
            </a:r>
            <a:r>
              <a:rPr lang="ru-RU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учасників</a:t>
            </a:r>
            <a:r>
              <a:rPr lang="ru-RU" sz="21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ринку</a:t>
            </a:r>
            <a:endParaRPr lang="en-US" sz="21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89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9287-3AD4-5842-ADC3-1D59AD61214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87414" y="398204"/>
            <a:ext cx="5940336" cy="1291676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Основні послуги ЦД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9714195"/>
              </p:ext>
            </p:extLst>
          </p:nvPr>
        </p:nvGraphicFramePr>
        <p:xfrm>
          <a:off x="690664" y="6622199"/>
          <a:ext cx="937476" cy="93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5" name="Bitmap Image" r:id="rId3" imgW="1280271" imgH="1280271" progId="Paint.Picture">
                  <p:embed/>
                </p:oleObj>
              </mc:Choice>
              <mc:Fallback>
                <p:oleObj name="Bitmap Image" r:id="rId3" imgW="1280271" imgH="128027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664" y="6622199"/>
                        <a:ext cx="937476" cy="937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4"/>
          <p:cNvSpPr>
            <a:spLocks noGrp="1"/>
          </p:cNvSpPr>
          <p:nvPr>
            <p:ph type="body" idx="20"/>
          </p:nvPr>
        </p:nvSpPr>
        <p:spPr>
          <a:xfrm>
            <a:off x="587414" y="1828800"/>
            <a:ext cx="9517429" cy="4593771"/>
          </a:xfrm>
        </p:spPr>
        <p:txBody>
          <a:bodyPr/>
          <a:lstStyle/>
          <a:p>
            <a:pPr marL="534988" lvl="0" indent="-534988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внесення інформації про активи (реєстрація активів) у депозитарну систему та виключення таких активів із депозитарної системи України внаслідок погашення та/або анулювання;</a:t>
            </a:r>
          </a:p>
          <a:p>
            <a:pPr marL="534988" indent="-534988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облік активів, а також прав та зобов'язань за такими активами на рахунках, відкритих на рівні ЦД (включаючи відкриття та обслуговування таких рахунків</a:t>
            </a:r>
            <a:r>
              <a:rPr lang="uk-U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534988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управління депозитарною системою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забезпечення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можливості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здійснювати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розрахунки</a:t>
            </a: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</a:pPr>
            <a:endParaRPr lang="uk-UA" sz="21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486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9287-3AD4-5842-ADC3-1D59AD61214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87414" y="398204"/>
            <a:ext cx="5940336" cy="1291676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Додаткові небанківські послуги ЦД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7035892"/>
              </p:ext>
            </p:extLst>
          </p:nvPr>
        </p:nvGraphicFramePr>
        <p:xfrm>
          <a:off x="690664" y="6622199"/>
          <a:ext cx="937476" cy="93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4" name="Bitmap Image" r:id="rId3" imgW="1280271" imgH="1280271" progId="Paint.Picture">
                  <p:embed/>
                </p:oleObj>
              </mc:Choice>
              <mc:Fallback>
                <p:oleObj name="Bitmap Image" r:id="rId3" imgW="1280271" imgH="128027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664" y="6622199"/>
                        <a:ext cx="937476" cy="937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4"/>
          <p:cNvSpPr>
            <a:spLocks noGrp="1"/>
          </p:cNvSpPr>
          <p:nvPr>
            <p:ph type="body" idx="20"/>
          </p:nvPr>
        </p:nvSpPr>
        <p:spPr>
          <a:xfrm>
            <a:off x="587414" y="1523999"/>
            <a:ext cx="9978986" cy="5098199"/>
          </a:xfrm>
        </p:spPr>
        <p:txBody>
          <a:bodyPr/>
          <a:lstStyle/>
          <a:p>
            <a:pPr marL="534988" indent="-534988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 typeface="+mj-lt"/>
              <a:buAutoNum type="arabicParenR"/>
            </a:pP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ідентифікація юридичних осіб 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ринках 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капіталів (присвоєння </a:t>
            </a:r>
            <a:r>
              <a:rPr lang="uk-UA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коду </a:t>
            </a:r>
            <a:r>
              <a:rPr lang="en-US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LEI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pPr marL="534988" indent="-534988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 typeface="+mj-lt"/>
              <a:buAutoNum type="arabicParenR"/>
            </a:pP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присвоєння коду </a:t>
            </a:r>
            <a:r>
              <a:rPr lang="en-US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ISIN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534988" indent="-534988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 typeface="+mj-lt"/>
              <a:buAutoNum type="arabicParenR"/>
            </a:pP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зберігання глобальних </a:t>
            </a:r>
            <a:r>
              <a:rPr lang="uk-UA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сертифікатів;</a:t>
            </a:r>
          </a:p>
          <a:p>
            <a:pPr marL="534988" indent="-534988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 typeface="+mj-lt"/>
              <a:buAutoNum type="arabicParenR"/>
            </a:pP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складання </a:t>
            </a:r>
            <a:r>
              <a:rPr lang="uk-UA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реєстрів 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власників депозитарних 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активів;</a:t>
            </a:r>
            <a:endParaRPr lang="uk-UA" sz="1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534988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 typeface="+mj-lt"/>
              <a:buAutoNum type="arabicParenR"/>
            </a:pP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виплата </a:t>
            </a:r>
            <a:r>
              <a:rPr lang="uk-UA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доходів 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 здійснення </a:t>
            </a:r>
            <a:r>
              <a:rPr lang="uk-UA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платежів 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щодо погашення 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облігацій</a:t>
            </a:r>
            <a:r>
              <a:rPr lang="en-US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також стосовно </a:t>
            </a:r>
            <a:r>
              <a:rPr lang="ru-RU" sz="18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акц</a:t>
            </a:r>
            <a:r>
              <a:rPr lang="uk-UA" sz="18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ій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банків та</a:t>
            </a:r>
            <a:r>
              <a:rPr lang="en-US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публічно 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розміщених 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ЦП;</a:t>
            </a:r>
          </a:p>
          <a:p>
            <a:pPr marL="534988" indent="-534988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 typeface="+mj-lt"/>
              <a:buAutoNum type="arabicParenR"/>
            </a:pP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зберігання інформації та документів депозитарних установ, які припинили діяльність;</a:t>
            </a:r>
          </a:p>
          <a:p>
            <a:pPr marL="534988" indent="-534988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 typeface="+mj-lt"/>
              <a:buAutoNum type="arabicParenR"/>
            </a:pP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управління </a:t>
            </a:r>
            <a:r>
              <a:rPr lang="uk-UA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розрахунками, у тому числі 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торгівлі ЦП на </a:t>
            </a:r>
            <a:r>
              <a:rPr lang="uk-UA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умовах "поставка проти оплати";</a:t>
            </a:r>
          </a:p>
          <a:p>
            <a:pPr marL="534988" indent="-534988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 typeface="+mj-lt"/>
              <a:buAutoNum type="arabicParenR"/>
            </a:pP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встановлення </a:t>
            </a:r>
            <a:r>
              <a:rPr lang="uk-UA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кореспондентських відносин з </a:t>
            </a: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іноземними та міжнародними ЦД;</a:t>
            </a:r>
            <a:endParaRPr lang="uk-UA" sz="1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534988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 typeface="+mj-lt"/>
              <a:buAutoNum type="arabicParenR"/>
            </a:pPr>
            <a:r>
              <a:rPr lang="uk-UA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послуги </a:t>
            </a:r>
            <a:r>
              <a:rPr lang="uk-UA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торгового </a:t>
            </a:r>
            <a:r>
              <a:rPr lang="uk-UA" sz="1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репозиторію</a:t>
            </a:r>
            <a:r>
              <a:rPr lang="uk-UA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534988" indent="-534988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 typeface="+mj-lt"/>
              <a:buAutoNum type="arabicParenR"/>
            </a:pPr>
            <a:r>
              <a:rPr lang="uk-UA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здійснення </a:t>
            </a:r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</a:rPr>
              <a:t>платежів в результаті будь-яких корпоративних </a:t>
            </a:r>
            <a:r>
              <a:rPr lang="uk-UA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дій; </a:t>
            </a:r>
            <a:endParaRPr lang="uk-UA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534988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 typeface="+mj-lt"/>
              <a:buAutoNum type="arabicParenR"/>
            </a:pPr>
            <a:r>
              <a:rPr lang="uk-UA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надання </a:t>
            </a:r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</a:rPr>
              <a:t>послуг та здійснення функцій депозитарної установи у обмеженій кількості </a:t>
            </a:r>
            <a:r>
              <a:rPr lang="uk-UA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випадків; </a:t>
            </a:r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</a:rPr>
              <a:t>та</a:t>
            </a:r>
          </a:p>
          <a:p>
            <a:pPr marL="534988" indent="-534988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 typeface="+mj-lt"/>
              <a:buAutoNum type="arabicParenR"/>
            </a:pPr>
            <a:r>
              <a:rPr lang="uk-UA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допомога </a:t>
            </a:r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</a:rPr>
              <a:t>при скликанні та організації зборів акціонерів/ </a:t>
            </a:r>
            <a:r>
              <a:rPr lang="uk-UA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власникі</a:t>
            </a:r>
            <a:r>
              <a:rPr lang="uk-UA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uk-UA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облігацій</a:t>
            </a:r>
            <a:r>
              <a:rPr lang="uk-UA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+mj-lt"/>
              <a:buAutoNum type="arabicParenR"/>
            </a:pPr>
            <a:endParaRPr lang="uk-UA" sz="1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65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9287-3AD4-5842-ADC3-1D59AD61214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87414" y="398204"/>
            <a:ext cx="5940336" cy="1291676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Додаткові 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банківські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послуги ЦД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7529894"/>
              </p:ext>
            </p:extLst>
          </p:nvPr>
        </p:nvGraphicFramePr>
        <p:xfrm>
          <a:off x="690664" y="6622199"/>
          <a:ext cx="937476" cy="93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84" name="Bitmap Image" r:id="rId3" imgW="1280271" imgH="1280271" progId="Paint.Picture">
                  <p:embed/>
                </p:oleObj>
              </mc:Choice>
              <mc:Fallback>
                <p:oleObj name="Bitmap Image" r:id="rId3" imgW="1280271" imgH="128027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664" y="6622199"/>
                        <a:ext cx="937476" cy="937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4"/>
          <p:cNvSpPr>
            <a:spLocks noGrp="1"/>
          </p:cNvSpPr>
          <p:nvPr>
            <p:ph type="body" idx="20"/>
          </p:nvPr>
        </p:nvSpPr>
        <p:spPr>
          <a:xfrm>
            <a:off x="587414" y="1843314"/>
            <a:ext cx="9840637" cy="4579258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None/>
            </a:pPr>
            <a:r>
              <a:rPr lang="uk-UA" sz="2400" dirty="0" smtClean="0">
                <a:latin typeface="Arial" panose="020B0604020202020204" pitchFamily="34" charset="0"/>
                <a:cs typeface="Arabic Typesetting" pitchFamily="66" charset="-78"/>
              </a:rPr>
              <a:t>Законодавство ЄС передбачає </a:t>
            </a:r>
            <a:r>
              <a:rPr lang="uk-UA" sz="2400" dirty="0">
                <a:latin typeface="Arial" panose="020B0604020202020204" pitchFamily="34" charset="0"/>
                <a:cs typeface="Arabic Typesetting" pitchFamily="66" charset="-78"/>
              </a:rPr>
              <a:t>можливість надання ЦД </a:t>
            </a:r>
            <a:r>
              <a:rPr lang="uk-UA" sz="2400" dirty="0" smtClean="0">
                <a:latin typeface="Arial" panose="020B0604020202020204" pitchFamily="34" charset="0"/>
                <a:cs typeface="Arabic Typesetting" pitchFamily="66" charset="-78"/>
              </a:rPr>
              <a:t>додаткових банківських послуг (відкриття і ведення банківських рахунків, </a:t>
            </a:r>
            <a:r>
              <a:rPr lang="uk-UA" sz="2400" dirty="0">
                <a:latin typeface="Arial" panose="020B0604020202020204" pitchFamily="34" charset="0"/>
                <a:cs typeface="Arabic Typesetting" pitchFamily="66" charset="-78"/>
              </a:rPr>
              <a:t>обмін валют, </a:t>
            </a:r>
            <a:r>
              <a:rPr lang="uk-UA" sz="2400" dirty="0" smtClean="0">
                <a:latin typeface="Arial" panose="020B0604020202020204" pitchFamily="34" charset="0"/>
                <a:cs typeface="Arabic Typesetting" pitchFamily="66" charset="-78"/>
              </a:rPr>
              <a:t>надання кредитів і гарантій), </a:t>
            </a:r>
            <a:r>
              <a:rPr lang="uk-UA" sz="2400" dirty="0">
                <a:latin typeface="Arial" panose="020B0604020202020204" pitchFamily="34" charset="0"/>
                <a:cs typeface="Arabic Typesetting" pitchFamily="66" charset="-78"/>
              </a:rPr>
              <a:t>однак на даному етапі розвитку ринків </a:t>
            </a:r>
            <a:r>
              <a:rPr lang="uk-UA" sz="2400" dirty="0" smtClean="0">
                <a:latin typeface="Arial" panose="020B0604020202020204" pitchFamily="34" charset="0"/>
                <a:cs typeface="Arabic Typesetting" pitchFamily="66" charset="-78"/>
              </a:rPr>
              <a:t>капіталу </a:t>
            </a:r>
            <a:r>
              <a:rPr lang="uk-UA" sz="2400" dirty="0">
                <a:latin typeface="Arial" panose="020B0604020202020204" pitchFamily="34" charset="0"/>
                <a:cs typeface="Arabic Typesetting" pitchFamily="66" charset="-78"/>
              </a:rPr>
              <a:t>України </a:t>
            </a:r>
            <a:r>
              <a:rPr lang="uk-UA" sz="2400" dirty="0" smtClean="0">
                <a:latin typeface="Arial" panose="020B0604020202020204" pitchFamily="34" charset="0"/>
                <a:cs typeface="Arabic Typesetting" pitchFamily="66" charset="-78"/>
              </a:rPr>
              <a:t>така можливість не передбачатиметься.</a:t>
            </a:r>
          </a:p>
        </p:txBody>
      </p:sp>
    </p:spTree>
    <p:extLst>
      <p:ext uri="{BB962C8B-B14F-4D97-AF65-F5344CB8AC3E}">
        <p14:creationId xmlns:p14="http://schemas.microsoft.com/office/powerpoint/2010/main" val="154803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414" y="355774"/>
            <a:ext cx="5940336" cy="1420786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Контакти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9287-3AD4-5842-ADC3-1D59AD612149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9714195"/>
              </p:ext>
            </p:extLst>
          </p:nvPr>
        </p:nvGraphicFramePr>
        <p:xfrm>
          <a:off x="690664" y="6622199"/>
          <a:ext cx="937476" cy="93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47" name="Bitmap Image" r:id="rId3" imgW="1280271" imgH="1280271" progId="Paint.Picture">
                  <p:embed/>
                </p:oleObj>
              </mc:Choice>
              <mc:Fallback>
                <p:oleObj name="Bitmap Image" r:id="rId3" imgW="1280271" imgH="128027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664" y="6622199"/>
                        <a:ext cx="937476" cy="937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Placeholder 5"/>
          <p:cNvSpPr>
            <a:spLocks noGrp="1"/>
          </p:cNvSpPr>
          <p:nvPr>
            <p:ph type="body" idx="19"/>
          </p:nvPr>
        </p:nvSpPr>
        <p:spPr>
          <a:xfrm>
            <a:off x="4833125" y="3557156"/>
            <a:ext cx="3389248" cy="1100902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ОЛЕКСАНДР ОЛЬШАНСЬКИЙ</a:t>
            </a:r>
          </a:p>
          <a:p>
            <a:r>
              <a:rPr lang="uk-UA" dirty="0">
                <a:solidFill>
                  <a:srgbClr val="0000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Радник</a:t>
            </a:r>
            <a:endParaRPr lang="en-US" dirty="0">
              <a:solidFill>
                <a:srgbClr val="00002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smtClean="0">
                <a:solidFill>
                  <a:srgbClr val="0000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</a:t>
            </a:r>
            <a:r>
              <a:rPr lang="ru-RU" dirty="0">
                <a:solidFill>
                  <a:srgbClr val="0000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.: +380 44 499 </a:t>
            </a:r>
            <a:r>
              <a:rPr lang="ru-RU" dirty="0" smtClean="0">
                <a:solidFill>
                  <a:srgbClr val="0000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6000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OOlshansky@sk.ua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974" y="2169833"/>
            <a:ext cx="2430169" cy="2430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29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22"/>
          </p:nvPr>
        </p:nvSpPr>
        <p:spPr>
          <a:xfrm>
            <a:off x="4911213" y="4986593"/>
            <a:ext cx="2757948" cy="1359408"/>
          </a:xfrm>
        </p:spPr>
        <p:txBody>
          <a:bodyPr/>
          <a:lstStyle/>
          <a:p>
            <a:r>
              <a:rPr lang="ru-RU" err="1"/>
              <a:t>Провулок</a:t>
            </a:r>
            <a:r>
              <a:rPr lang="ru-RU"/>
              <a:t>   </a:t>
            </a:r>
            <a:r>
              <a:rPr lang="ru-RU" err="1"/>
              <a:t>Музейний</a:t>
            </a:r>
            <a:r>
              <a:rPr lang="ru-RU"/>
              <a:t>, 10 </a:t>
            </a:r>
          </a:p>
          <a:p>
            <a:r>
              <a:rPr lang="ru-RU"/>
              <a:t>м. </a:t>
            </a:r>
            <a:r>
              <a:rPr lang="ru-RU" err="1"/>
              <a:t>Київ</a:t>
            </a:r>
            <a:r>
              <a:rPr lang="ru-RU"/>
              <a:t>,  </a:t>
            </a:r>
            <a:r>
              <a:rPr lang="ru-RU" err="1"/>
              <a:t>Україна</a:t>
            </a:r>
            <a:endParaRPr lang="ru-RU"/>
          </a:p>
          <a:p>
            <a:endParaRPr lang="ru-RU"/>
          </a:p>
          <a:p>
            <a:endParaRPr lang="ru-RU"/>
          </a:p>
          <a:p>
            <a:r>
              <a:rPr lang="ru-RU"/>
              <a:t>Т</a:t>
            </a:r>
            <a:r>
              <a:rPr lang="ru-RU" smtClean="0"/>
              <a:t>ел</a:t>
            </a:r>
            <a:r>
              <a:rPr lang="ru-RU"/>
              <a:t>. +380 44 499 </a:t>
            </a:r>
            <a:r>
              <a:rPr lang="ru-RU" smtClean="0"/>
              <a:t>6000</a:t>
            </a:r>
            <a:endParaRPr lang="en-US" smtClean="0"/>
          </a:p>
          <a:p>
            <a:endParaRPr lang="ru-RU" smtClean="0"/>
          </a:p>
          <a:p>
            <a:endParaRPr lang="ru-RU"/>
          </a:p>
          <a:p>
            <a:r>
              <a:rPr lang="en-US"/>
              <a:t>Email: </a:t>
            </a:r>
            <a:r>
              <a:rPr lang="en-US" smtClean="0"/>
              <a:t>info@sk.ua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55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893</Words>
  <Application>Microsoft Office PowerPoint</Application>
  <PresentationFormat>Custom</PresentationFormat>
  <Paragraphs>112</Paragraphs>
  <Slides>13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Arabic Typesetting</vt:lpstr>
      <vt:lpstr>Arial</vt:lpstr>
      <vt:lpstr>Calibri</vt:lpstr>
      <vt:lpstr>Calibri Light</vt:lpstr>
      <vt:lpstr>Helvetica</vt:lpstr>
      <vt:lpstr>Office Theme</vt:lpstr>
      <vt:lpstr>Bitmap Image</vt:lpstr>
      <vt:lpstr>КОНЦЕПЦІЯ РЕФОРМИ ІНФРАСТРУКТУРИ РИНКІВ КАПІТАЛУ В УКРАЇНІ</vt:lpstr>
      <vt:lpstr>Концепція</vt:lpstr>
      <vt:lpstr>Завдання концепції</vt:lpstr>
      <vt:lpstr>Схема роботи депозитарно-розрахункової системи </vt:lpstr>
      <vt:lpstr>Послідовність застосування ЦК коштів у випадку дефолту учасника клірингу</vt:lpstr>
      <vt:lpstr>Імплементація законодавства ЄС</vt:lpstr>
      <vt:lpstr>Інші питання</vt:lpstr>
      <vt:lpstr>Запитання до обговорення</vt:lpstr>
      <vt:lpstr>Основні послуги ЦД</vt:lpstr>
      <vt:lpstr>Додаткові небанківські послуги ЦД</vt:lpstr>
      <vt:lpstr>Додаткові банківські послуги ЦД</vt:lpstr>
      <vt:lpstr>Контакти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2018-04-16T16:37:31Z</dcterms:created>
  <dcterms:modified xsi:type="dcterms:W3CDTF">2018-05-14T08:36:26Z</dcterms:modified>
</cp:coreProperties>
</file>