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  <p:sldMasterId id="2147484142" r:id="rId2"/>
  </p:sldMasterIdLst>
  <p:sldIdLst>
    <p:sldId id="256" r:id="rId3"/>
    <p:sldId id="272" r:id="rId4"/>
    <p:sldId id="271" r:id="rId5"/>
    <p:sldId id="273" r:id="rId6"/>
    <p:sldId id="274" r:id="rId7"/>
    <p:sldId id="276" r:id="rId8"/>
    <p:sldId id="277" r:id="rId9"/>
    <p:sldId id="275" r:id="rId10"/>
    <p:sldId id="270" r:id="rId11"/>
    <p:sldId id="258" r:id="rId12"/>
    <p:sldId id="261" r:id="rId13"/>
    <p:sldId id="262" r:id="rId14"/>
    <p:sldId id="26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693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3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0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94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8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21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041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38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28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257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073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376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55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70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408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946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82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600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6002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94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1070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96706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6750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80294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0489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577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51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34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7524D-A991-4B4B-A14D-62569B8B848B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599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44" r:id="rId2"/>
    <p:sldLayoutId id="2147484145" r:id="rId3"/>
    <p:sldLayoutId id="2147484146" r:id="rId4"/>
    <p:sldLayoutId id="2147484147" r:id="rId5"/>
    <p:sldLayoutId id="2147484148" r:id="rId6"/>
    <p:sldLayoutId id="2147484149" r:id="rId7"/>
    <p:sldLayoutId id="2147484150" r:id="rId8"/>
    <p:sldLayoutId id="2147484151" r:id="rId9"/>
    <p:sldLayoutId id="2147484152" r:id="rId10"/>
    <p:sldLayoutId id="2147484153" r:id="rId11"/>
    <p:sldLayoutId id="2147484154" r:id="rId12"/>
    <p:sldLayoutId id="2147484155" r:id="rId13"/>
    <p:sldLayoutId id="2147484156" r:id="rId14"/>
    <p:sldLayoutId id="2147484157" r:id="rId15"/>
    <p:sldLayoutId id="21474841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ЗВІТ ПРО ДІЯЛЬНІСТЬ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uk-UA" sz="9600" dirty="0" smtClean="0">
                <a:latin typeface="Book Antiqua" panose="02040602050305030304" pitchFamily="18" charset="0"/>
                <a:cs typeface="AngsanaUPC" panose="02020603050405020304" pitchFamily="18" charset="-34"/>
              </a:rPr>
              <a:t>2018</a:t>
            </a:r>
            <a:endParaRPr lang="ru-RU" sz="9600" dirty="0">
              <a:latin typeface="Book Antiqua" panose="02040602050305030304" pitchFamily="18" charset="0"/>
              <a:cs typeface="AngsanaUPC" panose="02020603050405020304" pitchFamily="18" charset="-3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300" y="515972"/>
            <a:ext cx="5436839" cy="217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РЕГУЛЬОВАНІ РИНКИ ТА РИНКИ КАПІТАЛУ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94808" y="234099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6248" y="2875806"/>
            <a:ext cx="90570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Встановити вимоги до капіталу інвестиційної фірми виключно на рівні Закону без права регулятора підвищувати вимоги актами НКЦПФР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Критерії визнання інвестора кваліфікованим мають бути встановлені на рівні Закону 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Передчасність запровадження процедур з оцінки придатності/непридатності фінансових інструментів для клієнта, повноважень та відповідальності брокера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Зберегти необхідність погодження лише істотної участі (10 % та більше), а не будь-кого </a:t>
            </a:r>
            <a:r>
              <a:rPr lang="uk-UA" sz="1400" dirty="0" smtClean="0"/>
              <a:t>відсотку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Надати</a:t>
            </a:r>
            <a:r>
              <a:rPr lang="ru-RU" sz="1400" dirty="0" smtClean="0"/>
              <a:t> </a:t>
            </a:r>
            <a:r>
              <a:rPr lang="ru-RU" sz="1400" dirty="0" err="1" smtClean="0"/>
              <a:t>інвестиційній</a:t>
            </a:r>
            <a:r>
              <a:rPr lang="ru-RU" sz="1400" dirty="0" smtClean="0"/>
              <a:t> </a:t>
            </a:r>
            <a:r>
              <a:rPr lang="ru-RU" sz="1400" dirty="0" err="1"/>
              <a:t>фірмі</a:t>
            </a:r>
            <a:r>
              <a:rPr lang="ru-RU" sz="1400" dirty="0"/>
              <a:t> </a:t>
            </a:r>
            <a:r>
              <a:rPr lang="ru-RU" sz="1400" dirty="0" err="1" smtClean="0"/>
              <a:t>можливість</a:t>
            </a:r>
            <a:r>
              <a:rPr lang="ru-RU" sz="1400" dirty="0" smtClean="0"/>
              <a:t> </a:t>
            </a:r>
            <a:r>
              <a:rPr lang="ru-RU" sz="1400" dirty="0" err="1"/>
              <a:t>управляти</a:t>
            </a:r>
            <a:r>
              <a:rPr lang="ru-RU" sz="1400" dirty="0"/>
              <a:t> як БТС так і </a:t>
            </a:r>
            <a:r>
              <a:rPr lang="ru-RU" sz="1400" dirty="0" smtClean="0"/>
              <a:t>ОТС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/>
              <a:t>В</a:t>
            </a:r>
            <a:r>
              <a:rPr lang="ru-RU" sz="1400" dirty="0" err="1" smtClean="0"/>
              <a:t>рахувати</a:t>
            </a:r>
            <a:r>
              <a:rPr lang="ru-RU" sz="1400" dirty="0" smtClean="0"/>
              <a:t> </a:t>
            </a:r>
            <a:r>
              <a:rPr lang="ru-RU" sz="1400" dirty="0" err="1" smtClean="0"/>
              <a:t>світову</a:t>
            </a:r>
            <a:r>
              <a:rPr lang="ru-RU" sz="1400" dirty="0" smtClean="0"/>
              <a:t> практику </a:t>
            </a:r>
            <a:r>
              <a:rPr lang="ru-RU" sz="1400" dirty="0" err="1"/>
              <a:t>врегулювання</a:t>
            </a:r>
            <a:r>
              <a:rPr lang="ru-RU" sz="1400" dirty="0"/>
              <a:t> </a:t>
            </a:r>
            <a:r>
              <a:rPr lang="ru-RU" sz="1400" dirty="0" err="1"/>
              <a:t>публічних</a:t>
            </a:r>
            <a:r>
              <a:rPr lang="ru-RU" sz="1400" dirty="0"/>
              <a:t> </a:t>
            </a:r>
            <a:r>
              <a:rPr lang="ru-RU" sz="1400" dirty="0" err="1"/>
              <a:t>випусків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реалізовані</a:t>
            </a:r>
            <a:r>
              <a:rPr lang="ru-RU" sz="1400" dirty="0"/>
              <a:t> в </a:t>
            </a:r>
            <a:r>
              <a:rPr lang="ru-RU" sz="1400" dirty="0" err="1"/>
              <a:t>законодавстві</a:t>
            </a:r>
            <a:r>
              <a:rPr lang="ru-RU" sz="1400" dirty="0"/>
              <a:t> ЄС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67958" y="4734160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Робота над </a:t>
            </a:r>
            <a:r>
              <a:rPr lang="uk-UA" sz="1400" dirty="0" smtClean="0"/>
              <a:t>законопроект</a:t>
            </a:r>
            <a:r>
              <a:rPr lang="ru-RU" sz="1400" dirty="0" err="1" smtClean="0"/>
              <a:t>ами</a:t>
            </a:r>
            <a:r>
              <a:rPr lang="uk-UA" sz="1400" dirty="0" smtClean="0"/>
              <a:t> </a:t>
            </a:r>
            <a:r>
              <a:rPr lang="uk-UA" sz="1400" dirty="0"/>
              <a:t>№</a:t>
            </a:r>
            <a:r>
              <a:rPr lang="uk-UA" sz="1400" dirty="0" smtClean="0"/>
              <a:t>7055 та №9035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Робочі зустрічі у НКЦПФР, Комітетах ВРУ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Участь у </a:t>
            </a:r>
            <a:r>
              <a:rPr lang="uk-UA" sz="1400" dirty="0" smtClean="0"/>
              <a:t>круглих столах та конференціях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2555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ЗАКОНОПРОЕКТ ПРО ПОВНОВАЖЕННЯ НКЦПФР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94808" y="234099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6248" y="2875806"/>
            <a:ext cx="90570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Запровадити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нові</a:t>
            </a:r>
            <a:r>
              <a:rPr lang="ru-RU" sz="1400" dirty="0" smtClean="0"/>
              <a:t> </a:t>
            </a:r>
            <a:r>
              <a:rPr lang="ru-RU" sz="1400" dirty="0" err="1" smtClean="0"/>
              <a:t>процедури</a:t>
            </a:r>
            <a:r>
              <a:rPr lang="ru-RU" sz="1400" dirty="0" smtClean="0"/>
              <a:t> </a:t>
            </a:r>
            <a:r>
              <a:rPr lang="ru-RU" sz="1400" dirty="0" err="1"/>
              <a:t>створення</a:t>
            </a:r>
            <a:r>
              <a:rPr lang="ru-RU" sz="1400" dirty="0"/>
              <a:t> та </a:t>
            </a:r>
            <a:r>
              <a:rPr lang="ru-RU" sz="1400" dirty="0" err="1"/>
              <a:t>набуття</a:t>
            </a:r>
            <a:r>
              <a:rPr lang="ru-RU" sz="1400" dirty="0"/>
              <a:t> </a:t>
            </a:r>
            <a:r>
              <a:rPr lang="ru-RU" sz="1400" dirty="0" smtClean="0"/>
              <a:t>  </a:t>
            </a:r>
            <a:r>
              <a:rPr lang="ru-RU" sz="1400" dirty="0" err="1" smtClean="0"/>
              <a:t>чинності</a:t>
            </a:r>
            <a:r>
              <a:rPr lang="ru-RU" sz="1400" dirty="0" smtClean="0"/>
              <a:t> </a:t>
            </a:r>
            <a:r>
              <a:rPr lang="ru-RU" sz="1400" dirty="0" err="1"/>
              <a:t>нормативних</a:t>
            </a:r>
            <a:r>
              <a:rPr lang="ru-RU" sz="1400" dirty="0"/>
              <a:t> </a:t>
            </a:r>
            <a:r>
              <a:rPr lang="ru-RU" sz="1400" dirty="0" err="1"/>
              <a:t>документів</a:t>
            </a:r>
            <a:r>
              <a:rPr lang="ru-RU" sz="1400" dirty="0"/>
              <a:t> </a:t>
            </a:r>
            <a:r>
              <a:rPr lang="ru-RU" sz="1400" dirty="0" err="1" smtClean="0"/>
              <a:t>Комісії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Встановити справедливий механізм визначення та сплати внесків на регулювання учасниками ринку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Поширити</a:t>
            </a:r>
            <a:r>
              <a:rPr lang="ru-RU" sz="1400" dirty="0" smtClean="0"/>
              <a:t> статус </a:t>
            </a:r>
            <a:r>
              <a:rPr lang="ru-RU" sz="1400" dirty="0" err="1"/>
              <a:t>державних</a:t>
            </a:r>
            <a:r>
              <a:rPr lang="ru-RU" sz="1400" dirty="0"/>
              <a:t> </a:t>
            </a:r>
            <a:r>
              <a:rPr lang="ru-RU" sz="1400" dirty="0" err="1"/>
              <a:t>службовців</a:t>
            </a:r>
            <a:r>
              <a:rPr lang="ru-RU" sz="1400" dirty="0"/>
              <a:t> на </a:t>
            </a:r>
            <a:r>
              <a:rPr lang="ru-RU" sz="1400" dirty="0" err="1"/>
              <a:t>службовців</a:t>
            </a:r>
            <a:r>
              <a:rPr lang="ru-RU" sz="1400" dirty="0"/>
              <a:t> центрального </a:t>
            </a:r>
            <a:r>
              <a:rPr lang="ru-RU" sz="1400" dirty="0" err="1"/>
              <a:t>апарату</a:t>
            </a:r>
            <a:r>
              <a:rPr lang="ru-RU" sz="1400" dirty="0"/>
              <a:t> і </a:t>
            </a:r>
            <a:r>
              <a:rPr lang="ru-RU" sz="1400" dirty="0" err="1"/>
              <a:t>територіальних</a:t>
            </a:r>
            <a:r>
              <a:rPr lang="ru-RU" sz="1400" dirty="0"/>
              <a:t> </a:t>
            </a:r>
            <a:r>
              <a:rPr lang="ru-RU" sz="1400" dirty="0" err="1"/>
              <a:t>органів</a:t>
            </a:r>
            <a:r>
              <a:rPr lang="ru-RU" sz="1400" dirty="0"/>
              <a:t> </a:t>
            </a:r>
            <a:r>
              <a:rPr lang="ru-RU" sz="1400" dirty="0" smtClean="0"/>
              <a:t>НКЦПФР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Виключити із переліку </a:t>
            </a:r>
            <a:r>
              <a:rPr lang="uk-UA" sz="1400" dirty="0" err="1" smtClean="0"/>
              <a:t>адмін.послуг</a:t>
            </a:r>
            <a:r>
              <a:rPr lang="uk-UA" sz="1400" dirty="0" smtClean="0"/>
              <a:t> НКЦПФР процедури, </a:t>
            </a:r>
            <a:r>
              <a:rPr lang="uk-UA" sz="1400" dirty="0" err="1" smtClean="0"/>
              <a:t>пов</a:t>
            </a:r>
            <a:r>
              <a:rPr lang="en-US" sz="1400" dirty="0" smtClean="0"/>
              <a:t>’</a:t>
            </a:r>
            <a:r>
              <a:rPr lang="uk-UA" sz="1400" dirty="0" err="1" smtClean="0"/>
              <a:t>язані</a:t>
            </a:r>
            <a:r>
              <a:rPr lang="uk-UA" sz="1400" dirty="0" smtClean="0"/>
              <a:t> з припиненням діяльності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167958" y="4734160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законопроектом №6303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Підготовка ілюстративних матеріалів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Робочі зустрічі у НКЦПФР, Комітетах ВРУ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947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КОНЦЕПЦІЯ КОНТРОЛЮ ТА ПІДВИЩЕННЯ КВАЛІФІКАЦІЇ СПЕЦІАЛІСТІВ ФОНДОВОГО РИНКУ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94808" y="2340994"/>
            <a:ext cx="2466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Основні аспекти: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6248" y="2875806"/>
            <a:ext cx="905708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Запровадити</a:t>
            </a:r>
            <a:r>
              <a:rPr lang="ru-RU" sz="1400" dirty="0" smtClean="0"/>
              <a:t> </a:t>
            </a:r>
            <a:r>
              <a:rPr lang="ru-RU" sz="1400" dirty="0"/>
              <a:t>на </a:t>
            </a:r>
            <a:r>
              <a:rPr lang="ru-RU" sz="1400" dirty="0" err="1"/>
              <a:t>законодавчому</a:t>
            </a:r>
            <a:r>
              <a:rPr lang="ru-RU" sz="1400" dirty="0"/>
              <a:t> </a:t>
            </a:r>
            <a:r>
              <a:rPr lang="ru-RU" sz="1400" dirty="0" err="1"/>
              <a:t>рівні</a:t>
            </a:r>
            <a:r>
              <a:rPr lang="ru-RU" sz="1400" dirty="0"/>
              <a:t> систему </a:t>
            </a:r>
            <a:r>
              <a:rPr lang="ru-RU" sz="1400" dirty="0" err="1"/>
              <a:t>саморегулювання</a:t>
            </a:r>
            <a:r>
              <a:rPr lang="ru-RU" sz="1400" dirty="0"/>
              <a:t> на фондовому ринку </a:t>
            </a:r>
            <a:r>
              <a:rPr lang="ru-RU" sz="1400" dirty="0" err="1"/>
              <a:t>щодо</a:t>
            </a:r>
            <a:r>
              <a:rPr lang="ru-RU" sz="1400" dirty="0"/>
              <a:t> </a:t>
            </a:r>
            <a:r>
              <a:rPr lang="uk-UA" sz="1400" dirty="0"/>
              <a:t>фізичних осіб, які мають намір працювати та/або працюють на фондовому </a:t>
            </a:r>
            <a:r>
              <a:rPr lang="uk-UA" sz="1400" dirty="0" smtClean="0"/>
              <a:t>ринку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Передбачити, що право фізичної особи безпосередньо проваджувати професійну діяльність на фондовому ринку є відповідальністю ліцензіата.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Передбачити проходження </a:t>
            </a:r>
            <a:r>
              <a:rPr lang="uk-UA" sz="1400" dirty="0"/>
              <a:t>фізичною особою за запитом ліцензіата тестування в тестовому центрі СРО або безпосередньо в СРО, набрання атестаційних балів за системою безперервного навчання, формування даних щодо ділової репутації такої особи, її освіти та кваліфікації на підставі зовнішньої та внутрішньої </a:t>
            </a:r>
            <a:r>
              <a:rPr lang="uk-UA" sz="1400" dirty="0" smtClean="0"/>
              <a:t>оцінки.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167958" y="4734160"/>
            <a:ext cx="73895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Робочі </a:t>
            </a:r>
            <a:r>
              <a:rPr lang="uk-UA" sz="1400" dirty="0"/>
              <a:t>зустрічі </a:t>
            </a:r>
            <a:r>
              <a:rPr lang="uk-UA" sz="1400" dirty="0" smtClean="0"/>
              <a:t>Ради ПАРД, з </a:t>
            </a:r>
            <a:r>
              <a:rPr lang="en-US" sz="1400" dirty="0" smtClean="0"/>
              <a:t>CFA S</a:t>
            </a:r>
            <a:r>
              <a:rPr lang="ru-RU" sz="1400" dirty="0" smtClean="0"/>
              <a:t>o</a:t>
            </a:r>
            <a:r>
              <a:rPr lang="en-US" sz="1400" dirty="0" smtClean="0"/>
              <a:t>ci</a:t>
            </a:r>
            <a:r>
              <a:rPr lang="ru-RU" sz="1400" dirty="0"/>
              <a:t>e</a:t>
            </a:r>
            <a:r>
              <a:rPr lang="en-US" sz="1400" dirty="0" smtClean="0"/>
              <a:t>ty Ukraine,</a:t>
            </a:r>
            <a:r>
              <a:rPr lang="ru-RU" sz="1400" dirty="0" smtClean="0"/>
              <a:t> </a:t>
            </a:r>
            <a:r>
              <a:rPr lang="en-US" sz="1400" dirty="0" smtClean="0"/>
              <a:t> АУФТ </a:t>
            </a:r>
            <a:r>
              <a:rPr lang="en-US" sz="1400" dirty="0" err="1" smtClean="0"/>
              <a:t>та</a:t>
            </a:r>
            <a:r>
              <a:rPr lang="en-US" sz="1400" dirty="0" smtClean="0"/>
              <a:t> УАІБ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49144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ЗАПРОВАДЖЕННЯ СИСТЕМИ BANK ID НА ФОНДОВОМУ РИНКУ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94808" y="234099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6248" y="2875806"/>
            <a:ext cx="905708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Поширити банківський досвід використання </a:t>
            </a:r>
            <a:r>
              <a:rPr lang="en-US" sz="1400" dirty="0" err="1" smtClean="0"/>
              <a:t>BankID</a:t>
            </a:r>
            <a:r>
              <a:rPr lang="en-US" sz="1400" dirty="0" smtClean="0"/>
              <a:t> </a:t>
            </a:r>
            <a:r>
              <a:rPr lang="en-US" sz="1400" dirty="0" err="1" smtClean="0"/>
              <a:t>на</a:t>
            </a:r>
            <a:r>
              <a:rPr lang="en-US" sz="1400" dirty="0" smtClean="0"/>
              <a:t> </a:t>
            </a:r>
            <a:r>
              <a:rPr lang="en-US" sz="1400" dirty="0" err="1" smtClean="0"/>
              <a:t>фондовий</a:t>
            </a:r>
            <a:r>
              <a:rPr lang="en-US" sz="1400" dirty="0" smtClean="0"/>
              <a:t> </a:t>
            </a:r>
            <a:r>
              <a:rPr lang="en-US" sz="1400" dirty="0" err="1" smtClean="0"/>
              <a:t>ринок</a:t>
            </a:r>
            <a:endParaRPr lang="en-US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 err="1" smtClean="0"/>
              <a:t>Надати</a:t>
            </a:r>
            <a:r>
              <a:rPr lang="en-US" sz="1400" dirty="0" smtClean="0"/>
              <a:t> </a:t>
            </a:r>
            <a:r>
              <a:rPr lang="en-US" sz="1400" dirty="0" err="1" smtClean="0"/>
              <a:t>можливість</a:t>
            </a:r>
            <a:r>
              <a:rPr lang="en-US" sz="1400" dirty="0" smtClean="0"/>
              <a:t> </a:t>
            </a:r>
            <a:r>
              <a:rPr lang="en-US" sz="1400" dirty="0" err="1" smtClean="0"/>
              <a:t>депозитарним</a:t>
            </a:r>
            <a:r>
              <a:rPr lang="en-US" sz="1400" dirty="0" smtClean="0"/>
              <a:t> </a:t>
            </a:r>
            <a:r>
              <a:rPr lang="en-US" sz="1400" dirty="0" err="1" smtClean="0"/>
              <a:t>установам</a:t>
            </a:r>
            <a:r>
              <a:rPr lang="en-US" sz="1400" dirty="0" smtClean="0"/>
              <a:t> </a:t>
            </a:r>
            <a:r>
              <a:rPr lang="en-US" sz="1400" dirty="0" err="1" smtClean="0"/>
              <a:t>та</a:t>
            </a:r>
            <a:r>
              <a:rPr lang="en-US" sz="1400" dirty="0" smtClean="0"/>
              <a:t> </a:t>
            </a:r>
            <a:r>
              <a:rPr lang="en-US" sz="1400" dirty="0" err="1" smtClean="0"/>
              <a:t>торговцям</a:t>
            </a:r>
            <a:r>
              <a:rPr lang="en-US" sz="1400" dirty="0" smtClean="0"/>
              <a:t> </a:t>
            </a:r>
            <a:r>
              <a:rPr lang="en-US" sz="1400" dirty="0" err="1" smtClean="0"/>
              <a:t>проводити</a:t>
            </a:r>
            <a:r>
              <a:rPr lang="en-US" sz="1400" dirty="0" smtClean="0"/>
              <a:t> </a:t>
            </a:r>
            <a:r>
              <a:rPr lang="en-US" sz="1400" dirty="0" err="1" smtClean="0"/>
              <a:t>ідентифікацію</a:t>
            </a:r>
            <a:r>
              <a:rPr lang="en-US" sz="1400" dirty="0" smtClean="0"/>
              <a:t> </a:t>
            </a:r>
            <a:r>
              <a:rPr lang="en-US" sz="1400" dirty="0" err="1" smtClean="0"/>
              <a:t>клієнтів</a:t>
            </a:r>
            <a:r>
              <a:rPr lang="en-US" sz="1400" dirty="0" smtClean="0"/>
              <a:t> </a:t>
            </a:r>
            <a:r>
              <a:rPr lang="en-US" sz="1400" dirty="0" err="1" smtClean="0"/>
              <a:t>на</a:t>
            </a:r>
            <a:r>
              <a:rPr lang="en-US" sz="1400" dirty="0" smtClean="0"/>
              <a:t> </a:t>
            </a:r>
            <a:r>
              <a:rPr lang="en-US" sz="1400" dirty="0" err="1" smtClean="0"/>
              <a:t>підставі</a:t>
            </a:r>
            <a:r>
              <a:rPr lang="en-US" sz="1400" dirty="0" smtClean="0"/>
              <a:t> </a:t>
            </a:r>
            <a:r>
              <a:rPr lang="en-US" sz="1400" dirty="0" err="1" smtClean="0"/>
              <a:t>даних</a:t>
            </a:r>
            <a:r>
              <a:rPr lang="en-US" sz="1400" dirty="0" smtClean="0"/>
              <a:t>, </a:t>
            </a:r>
            <a:r>
              <a:rPr lang="en-US" sz="1400" dirty="0" err="1" smtClean="0"/>
              <a:t>отриманих</a:t>
            </a:r>
            <a:r>
              <a:rPr lang="en-US" sz="1400" dirty="0" smtClean="0"/>
              <a:t> </a:t>
            </a:r>
            <a:r>
              <a:rPr lang="en-US" sz="1400" dirty="0" err="1" smtClean="0"/>
              <a:t>від</a:t>
            </a:r>
            <a:r>
              <a:rPr lang="en-US" sz="1400" dirty="0" smtClean="0"/>
              <a:t> </a:t>
            </a:r>
            <a:r>
              <a:rPr lang="en-US" sz="1400" dirty="0" err="1" smtClean="0"/>
              <a:t>банківських</a:t>
            </a:r>
            <a:r>
              <a:rPr lang="en-US" sz="1400" dirty="0" smtClean="0"/>
              <a:t> </a:t>
            </a:r>
            <a:r>
              <a:rPr lang="en-US" sz="1400" dirty="0" err="1" smtClean="0"/>
              <a:t>установ</a:t>
            </a:r>
            <a:endParaRPr lang="en-US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 err="1" smtClean="0"/>
              <a:t>Налагодити</a:t>
            </a:r>
            <a:r>
              <a:rPr lang="en-US" sz="1400" dirty="0" smtClean="0"/>
              <a:t> </a:t>
            </a:r>
            <a:r>
              <a:rPr lang="en-US" sz="1400" dirty="0" err="1" smtClean="0"/>
              <a:t>швидкий</a:t>
            </a:r>
            <a:r>
              <a:rPr lang="en-US" sz="1400" dirty="0" smtClean="0"/>
              <a:t>  </a:t>
            </a:r>
            <a:r>
              <a:rPr lang="en-US" sz="1400" dirty="0" err="1" smtClean="0"/>
              <a:t>та</a:t>
            </a:r>
            <a:r>
              <a:rPr lang="en-US" sz="1400" dirty="0" smtClean="0"/>
              <a:t> </a:t>
            </a:r>
            <a:r>
              <a:rPr lang="en-US" sz="1400" dirty="0" err="1" smtClean="0"/>
              <a:t>ефективний</a:t>
            </a:r>
            <a:r>
              <a:rPr lang="en-US" sz="1400" dirty="0" smtClean="0"/>
              <a:t> </a:t>
            </a:r>
            <a:r>
              <a:rPr lang="en-US" sz="1400" dirty="0" err="1" smtClean="0"/>
              <a:t>доступ</a:t>
            </a:r>
            <a:r>
              <a:rPr lang="en-US" sz="1400" dirty="0" smtClean="0"/>
              <a:t> </a:t>
            </a:r>
            <a:r>
              <a:rPr lang="en-US" sz="1400" dirty="0" err="1" smtClean="0"/>
              <a:t>до</a:t>
            </a:r>
            <a:r>
              <a:rPr lang="en-US" sz="1400" dirty="0" smtClean="0"/>
              <a:t> </a:t>
            </a:r>
            <a:r>
              <a:rPr lang="en-US" sz="1400" dirty="0" err="1" smtClean="0"/>
              <a:t>ідентифікаційних</a:t>
            </a:r>
            <a:r>
              <a:rPr lang="en-US" sz="1400" dirty="0" smtClean="0"/>
              <a:t> </a:t>
            </a:r>
            <a:r>
              <a:rPr lang="en-US" sz="1400" dirty="0" err="1" smtClean="0"/>
              <a:t>даних</a:t>
            </a:r>
            <a:r>
              <a:rPr lang="en-US" sz="1400" dirty="0" smtClean="0"/>
              <a:t> </a:t>
            </a:r>
            <a:r>
              <a:rPr lang="en-US" sz="1400" dirty="0" err="1" smtClean="0"/>
              <a:t>при</a:t>
            </a:r>
            <a:r>
              <a:rPr lang="en-US" sz="1400" dirty="0" smtClean="0"/>
              <a:t> </a:t>
            </a:r>
            <a:r>
              <a:rPr lang="en-US" sz="1400" dirty="0" err="1" smtClean="0"/>
              <a:t>подальшому</a:t>
            </a:r>
            <a:r>
              <a:rPr lang="en-US" sz="1400" dirty="0" smtClean="0"/>
              <a:t> </a:t>
            </a:r>
            <a:r>
              <a:rPr lang="en-US" sz="1400" dirty="0" err="1" smtClean="0"/>
              <a:t>вивченні</a:t>
            </a:r>
            <a:r>
              <a:rPr lang="en-US" sz="1400" dirty="0" smtClean="0"/>
              <a:t> </a:t>
            </a:r>
            <a:r>
              <a:rPr lang="en-US" sz="1400" dirty="0" err="1" smtClean="0"/>
              <a:t>клієжнтів</a:t>
            </a:r>
            <a:r>
              <a:rPr lang="en-US" sz="1400" dirty="0" smtClean="0"/>
              <a:t> </a:t>
            </a:r>
            <a:r>
              <a:rPr lang="en-US" sz="1400" dirty="0" err="1" smtClean="0"/>
              <a:t>та</a:t>
            </a:r>
            <a:r>
              <a:rPr lang="en-US" sz="1400" dirty="0" smtClean="0"/>
              <a:t> </a:t>
            </a:r>
            <a:r>
              <a:rPr lang="en-US" sz="1400" dirty="0" err="1" smtClean="0"/>
              <a:t>уточненні</a:t>
            </a:r>
            <a:r>
              <a:rPr lang="en-US" sz="1400" dirty="0" smtClean="0"/>
              <a:t> </a:t>
            </a:r>
            <a:r>
              <a:rPr lang="en-US" sz="1400" dirty="0" err="1" smtClean="0"/>
              <a:t>інформації</a:t>
            </a:r>
            <a:r>
              <a:rPr lang="en-US" sz="1400" dirty="0" smtClean="0"/>
              <a:t> </a:t>
            </a:r>
            <a:r>
              <a:rPr lang="en-US" sz="1400" dirty="0" err="1" smtClean="0"/>
              <a:t>про</a:t>
            </a:r>
            <a:r>
              <a:rPr lang="en-US" sz="1400" dirty="0" smtClean="0"/>
              <a:t> </a:t>
            </a:r>
            <a:r>
              <a:rPr lang="en-US" sz="1400" dirty="0" err="1" smtClean="0"/>
              <a:t>клієнтів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167958" y="4734160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Робота над </a:t>
            </a:r>
            <a:r>
              <a:rPr lang="en-US" sz="1400" dirty="0" err="1" smtClean="0"/>
              <a:t>проектами</a:t>
            </a:r>
            <a:r>
              <a:rPr lang="en-US" sz="1400" dirty="0" smtClean="0"/>
              <a:t> НПА №735, №309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Робочі зустрічі у </a:t>
            </a:r>
            <a:r>
              <a:rPr lang="en-US" sz="1400" dirty="0" smtClean="0"/>
              <a:t>НБУ, </a:t>
            </a:r>
            <a:r>
              <a:rPr lang="uk-UA" sz="1400" dirty="0" smtClean="0"/>
              <a:t>НКЦПФР</a:t>
            </a:r>
            <a:r>
              <a:rPr lang="en-US" sz="1400" dirty="0" smtClean="0"/>
              <a:t>, НАБУ, в </a:t>
            </a:r>
            <a:r>
              <a:rPr lang="en-US" sz="1400" dirty="0" err="1" smtClean="0"/>
              <a:t>рамках</a:t>
            </a:r>
            <a:r>
              <a:rPr lang="en-US" sz="1400" dirty="0" smtClean="0"/>
              <a:t> ПАРД</a:t>
            </a:r>
            <a:endParaRPr lang="uk-UA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err="1" smtClean="0"/>
              <a:t>Підготовка</a:t>
            </a:r>
            <a:r>
              <a:rPr lang="en-US" sz="1400" dirty="0" smtClean="0"/>
              <a:t> </a:t>
            </a:r>
            <a:r>
              <a:rPr lang="en-US" sz="1400" dirty="0" err="1" smtClean="0"/>
              <a:t>ілюстративних</a:t>
            </a:r>
            <a:r>
              <a:rPr lang="en-US" sz="1400" dirty="0" smtClean="0"/>
              <a:t> </a:t>
            </a:r>
            <a:r>
              <a:rPr lang="en-US" sz="1400" dirty="0" err="1" smtClean="0"/>
              <a:t>матеріалів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714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ПРОЕКТ З РОЗРОБКИ ПРОГРАМНОГО ПРОДУКТУ ДЛЯ ДЕПОЗИТАРНИХ УСТАНОВ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094808" y="2427993"/>
            <a:ext cx="905708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 smtClean="0"/>
              <a:t>Починаючи</a:t>
            </a:r>
            <a:r>
              <a:rPr lang="ru-RU" sz="1400" dirty="0" smtClean="0"/>
              <a:t> з </a:t>
            </a:r>
            <a:r>
              <a:rPr lang="ru-RU" sz="1400" dirty="0" err="1" smtClean="0"/>
              <a:t>березня</a:t>
            </a:r>
            <a:r>
              <a:rPr lang="ru-RU" sz="1400" dirty="0" smtClean="0"/>
              <a:t> 2018 року ПАРД </a:t>
            </a:r>
            <a:r>
              <a:rPr lang="ru-RU" sz="1400" dirty="0" err="1" smtClean="0"/>
              <a:t>реалізовує</a:t>
            </a:r>
            <a:r>
              <a:rPr lang="ru-RU" sz="1400" dirty="0" smtClean="0"/>
              <a:t> проект з </a:t>
            </a:r>
            <a:r>
              <a:rPr lang="ru-RU" sz="1400" dirty="0" err="1" smtClean="0"/>
              <a:t>розробки</a:t>
            </a:r>
            <a:r>
              <a:rPr lang="ru-RU" sz="1400" dirty="0" smtClean="0"/>
              <a:t> </a:t>
            </a:r>
            <a:r>
              <a:rPr lang="ru-RU" sz="1400" dirty="0" err="1" smtClean="0"/>
              <a:t>програмного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забезпечення</a:t>
            </a:r>
            <a:r>
              <a:rPr lang="ru-RU" sz="1400" dirty="0" smtClean="0"/>
              <a:t> для </a:t>
            </a:r>
            <a:r>
              <a:rPr lang="ru-RU" sz="1400" dirty="0" err="1" smtClean="0"/>
              <a:t>внутрішнього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обліку</a:t>
            </a:r>
            <a:r>
              <a:rPr lang="ru-RU" sz="1400" dirty="0" smtClean="0"/>
              <a:t> </a:t>
            </a:r>
            <a:r>
              <a:rPr lang="ru-RU" sz="1400" dirty="0" err="1" smtClean="0"/>
              <a:t>депозитарних</a:t>
            </a:r>
            <a:r>
              <a:rPr lang="ru-RU" sz="1400" dirty="0" smtClean="0"/>
              <a:t> </a:t>
            </a:r>
            <a:r>
              <a:rPr lang="ru-RU" sz="1400" dirty="0" err="1" smtClean="0"/>
              <a:t>установ</a:t>
            </a:r>
            <a:r>
              <a:rPr lang="ru-RU" sz="1400" dirty="0" smtClean="0"/>
              <a:t>, </a:t>
            </a:r>
            <a:r>
              <a:rPr lang="ru-RU" sz="1400" dirty="0" err="1" smtClean="0"/>
              <a:t>який</a:t>
            </a:r>
            <a:r>
              <a:rPr lang="ru-RU" sz="1400" dirty="0" smtClean="0"/>
              <a:t> би </a:t>
            </a:r>
            <a:r>
              <a:rPr lang="ru-RU" sz="1400" dirty="0" err="1" smtClean="0"/>
              <a:t>забезпечував</a:t>
            </a:r>
            <a:r>
              <a:rPr lang="ru-RU" sz="1400" dirty="0" smtClean="0"/>
              <a:t> </a:t>
            </a:r>
            <a:r>
              <a:rPr lang="ru-RU" sz="1400" dirty="0" err="1" smtClean="0"/>
              <a:t>облік</a:t>
            </a:r>
            <a:r>
              <a:rPr lang="ru-RU" sz="1400" dirty="0" smtClean="0"/>
              <a:t> </a:t>
            </a:r>
            <a:r>
              <a:rPr lang="ru-RU" sz="1400" dirty="0" err="1" smtClean="0"/>
              <a:t>корпоративних</a:t>
            </a:r>
            <a:r>
              <a:rPr lang="ru-RU" sz="1400" dirty="0" smtClean="0"/>
              <a:t> та </a:t>
            </a:r>
            <a:r>
              <a:rPr lang="ru-RU" sz="1400" dirty="0" err="1" smtClean="0"/>
              <a:t>державних</a:t>
            </a:r>
            <a:r>
              <a:rPr lang="ru-RU" sz="1400" dirty="0" smtClean="0"/>
              <a:t> </a:t>
            </a:r>
            <a:r>
              <a:rPr lang="ru-RU" sz="1400" dirty="0" err="1" smtClean="0"/>
              <a:t>цінних</a:t>
            </a:r>
            <a:r>
              <a:rPr lang="ru-RU" sz="1400" dirty="0" smtClean="0"/>
              <a:t> </a:t>
            </a:r>
            <a:r>
              <a:rPr lang="ru-RU" sz="1400" dirty="0" err="1" smtClean="0"/>
              <a:t>паперів</a:t>
            </a:r>
            <a:r>
              <a:rPr lang="ru-RU" sz="1400" dirty="0" smtClean="0"/>
              <a:t>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 smtClean="0"/>
              <a:t>Для </a:t>
            </a:r>
            <a:r>
              <a:rPr lang="ru-RU" sz="1400" dirty="0" err="1" smtClean="0"/>
              <a:t>цього</a:t>
            </a:r>
            <a:r>
              <a:rPr lang="ru-RU" sz="1400" dirty="0" smtClean="0"/>
              <a:t> ПАРД проводила:</a:t>
            </a:r>
          </a:p>
          <a:p>
            <a:pPr algn="just"/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Опитування</a:t>
            </a:r>
            <a:r>
              <a:rPr lang="ru-RU" sz="1400" dirty="0" smtClean="0"/>
              <a:t> </a:t>
            </a:r>
            <a:r>
              <a:rPr lang="ru-RU" sz="1400" dirty="0" err="1" smtClean="0"/>
              <a:t>депозитарних</a:t>
            </a:r>
            <a:r>
              <a:rPr lang="ru-RU" sz="1400" dirty="0" smtClean="0"/>
              <a:t> </a:t>
            </a:r>
            <a:r>
              <a:rPr lang="ru-RU" sz="1400" dirty="0" err="1" smtClean="0"/>
              <a:t>установ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smtClean="0"/>
              <a:t>Переговори з </a:t>
            </a:r>
            <a:r>
              <a:rPr lang="ru-RU" sz="1400" dirty="0" err="1" smtClean="0"/>
              <a:t>розробниками</a:t>
            </a:r>
            <a:r>
              <a:rPr lang="ru-RU" sz="1400" dirty="0" smtClean="0"/>
              <a:t> ПЗ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Публічні</a:t>
            </a:r>
            <a:r>
              <a:rPr lang="ru-RU" sz="1400" dirty="0" smtClean="0"/>
              <a:t> </a:t>
            </a:r>
            <a:r>
              <a:rPr lang="ru-RU" sz="1400" dirty="0" err="1" smtClean="0"/>
              <a:t>зустрічі</a:t>
            </a:r>
            <a:r>
              <a:rPr lang="ru-RU" sz="1400" dirty="0" smtClean="0"/>
              <a:t> </a:t>
            </a:r>
            <a:r>
              <a:rPr lang="ru-RU" sz="1400" dirty="0" err="1" smtClean="0"/>
              <a:t>розробників</a:t>
            </a:r>
            <a:r>
              <a:rPr lang="ru-RU" sz="1400" dirty="0" smtClean="0"/>
              <a:t> з </a:t>
            </a:r>
            <a:r>
              <a:rPr lang="ru-RU" sz="1400" dirty="0" err="1" smtClean="0"/>
              <a:t>депозитарними</a:t>
            </a:r>
            <a:r>
              <a:rPr lang="ru-RU" sz="1400" dirty="0" smtClean="0"/>
              <a:t> </a:t>
            </a:r>
            <a:r>
              <a:rPr lang="ru-RU" sz="1400" dirty="0" err="1" smtClean="0"/>
              <a:t>установами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smtClean="0"/>
              <a:t>Конкурс на </a:t>
            </a:r>
            <a:r>
              <a:rPr lang="ru-RU" sz="1400" dirty="0" err="1" smtClean="0"/>
              <a:t>обрання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розробника</a:t>
            </a:r>
            <a:r>
              <a:rPr lang="ru-RU" sz="1400" dirty="0" smtClean="0"/>
              <a:t> ПЗ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Зустрічі</a:t>
            </a:r>
            <a:r>
              <a:rPr lang="ru-RU" sz="1400" dirty="0" smtClean="0"/>
              <a:t> з </a:t>
            </a:r>
            <a:r>
              <a:rPr lang="ru-RU" sz="1400" dirty="0" err="1" smtClean="0"/>
              <a:t>керівництвом</a:t>
            </a:r>
            <a:r>
              <a:rPr lang="ru-RU" sz="1400" dirty="0" smtClean="0"/>
              <a:t> Центрального </a:t>
            </a:r>
            <a:r>
              <a:rPr lang="ru-RU" sz="1400" dirty="0" err="1" smtClean="0"/>
              <a:t>депозитарію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smtClean="0"/>
              <a:t>Направляла </a:t>
            </a:r>
            <a:r>
              <a:rPr lang="ru-RU" sz="1400" dirty="0" err="1" smtClean="0"/>
              <a:t>інформаційні</a:t>
            </a:r>
            <a:r>
              <a:rPr lang="ru-RU" sz="1400" dirty="0" smtClean="0"/>
              <a:t> </a:t>
            </a:r>
            <a:r>
              <a:rPr lang="ru-RU" sz="1400" dirty="0" err="1" smtClean="0"/>
              <a:t>запити</a:t>
            </a:r>
            <a:r>
              <a:rPr lang="ru-RU" sz="1400" dirty="0" smtClean="0"/>
              <a:t> до Центрального </a:t>
            </a:r>
            <a:r>
              <a:rPr lang="ru-RU" sz="1400" dirty="0" err="1" smtClean="0"/>
              <a:t>депозитарію</a:t>
            </a:r>
            <a:r>
              <a:rPr lang="ru-RU" sz="1400" dirty="0" smtClean="0"/>
              <a:t>, НКЦПФР та НБУ</a:t>
            </a:r>
          </a:p>
          <a:p>
            <a:endParaRPr lang="ru-RU" sz="1400" dirty="0" smtClean="0"/>
          </a:p>
          <a:p>
            <a:pPr algn="just"/>
            <a:r>
              <a:rPr lang="ru-RU" sz="1400" dirty="0" smtClean="0"/>
              <a:t>В </a:t>
            </a:r>
            <a:r>
              <a:rPr lang="ru-RU" sz="1400" dirty="0" err="1" smtClean="0"/>
              <a:t>результаті</a:t>
            </a:r>
            <a:r>
              <a:rPr lang="ru-RU" sz="1400" dirty="0"/>
              <a:t> </a:t>
            </a:r>
            <a:r>
              <a:rPr lang="ru-RU" sz="1400" dirty="0" err="1" smtClean="0"/>
              <a:t>між</a:t>
            </a:r>
            <a:r>
              <a:rPr lang="ru-RU" sz="1400" dirty="0" smtClean="0"/>
              <a:t> ПАРД та ТОВ «ДЕКРА-машина </a:t>
            </a:r>
            <a:r>
              <a:rPr lang="ru-RU" sz="1400" dirty="0" err="1" smtClean="0"/>
              <a:t>технологій</a:t>
            </a:r>
            <a:r>
              <a:rPr lang="ru-RU" sz="1400" dirty="0" smtClean="0"/>
              <a:t>» </a:t>
            </a:r>
            <a:r>
              <a:rPr lang="ru-RU" sz="1400" dirty="0" err="1" smtClean="0"/>
              <a:t>укладено</a:t>
            </a:r>
            <a:r>
              <a:rPr lang="ru-RU" sz="1400" dirty="0" smtClean="0"/>
              <a:t> </a:t>
            </a:r>
            <a:r>
              <a:rPr lang="ru-RU" sz="1400" dirty="0" err="1" smtClean="0"/>
              <a:t>ліцензійний</a:t>
            </a:r>
            <a:r>
              <a:rPr lang="ru-RU" sz="1400" dirty="0" smtClean="0"/>
              <a:t> </a:t>
            </a:r>
            <a:r>
              <a:rPr lang="ru-RU" sz="1400" dirty="0" err="1" smtClean="0"/>
              <a:t>договір</a:t>
            </a:r>
            <a:r>
              <a:rPr lang="ru-RU" sz="1400" dirty="0" smtClean="0"/>
              <a:t> на поставку ПЗ для </a:t>
            </a:r>
            <a:r>
              <a:rPr lang="ru-RU" sz="1400" dirty="0" err="1" smtClean="0"/>
              <a:t>депозитарних</a:t>
            </a:r>
            <a:r>
              <a:rPr lang="ru-RU" sz="1400" dirty="0" smtClean="0"/>
              <a:t> </a:t>
            </a:r>
            <a:r>
              <a:rPr lang="ru-RU" sz="1400" dirty="0" err="1" smtClean="0"/>
              <a:t>установ</a:t>
            </a:r>
            <a:r>
              <a:rPr lang="ru-RU" sz="1400" dirty="0" smtClean="0"/>
              <a:t>, </a:t>
            </a:r>
            <a:r>
              <a:rPr lang="ru-RU" sz="1400" dirty="0" err="1" smtClean="0"/>
              <a:t>котрі</a:t>
            </a:r>
            <a:r>
              <a:rPr lang="ru-RU" sz="1400" dirty="0" smtClean="0"/>
              <a:t> </a:t>
            </a:r>
            <a:r>
              <a:rPr lang="ru-RU" sz="1400" dirty="0" err="1" smtClean="0"/>
              <a:t>приєдналися</a:t>
            </a:r>
            <a:r>
              <a:rPr lang="ru-RU" sz="1400" dirty="0" smtClean="0"/>
              <a:t> до проекту. Поставка </a:t>
            </a:r>
            <a:r>
              <a:rPr lang="ru-RU" sz="1400" dirty="0" err="1" smtClean="0"/>
              <a:t>запланована</a:t>
            </a:r>
            <a:r>
              <a:rPr lang="ru-RU" sz="1400" dirty="0" smtClean="0"/>
              <a:t> до 15 </a:t>
            </a:r>
            <a:r>
              <a:rPr lang="ru-RU" sz="1400" dirty="0" err="1" smtClean="0"/>
              <a:t>липня</a:t>
            </a:r>
            <a:r>
              <a:rPr lang="ru-RU" sz="1400" dirty="0" smtClean="0"/>
              <a:t> 2019 року.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303423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СЕРВІС З ОБРОБКИ ДАНИХ ПРО ФОНДОВИЙ РИНОК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094808" y="2427993"/>
            <a:ext cx="905708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У 2018 </a:t>
            </a:r>
            <a:r>
              <a:rPr lang="ru-RU" sz="1400" dirty="0" err="1" smtClean="0"/>
              <a:t>році</a:t>
            </a:r>
            <a:r>
              <a:rPr lang="ru-RU" sz="1400" dirty="0" smtClean="0"/>
              <a:t> ПАРД </a:t>
            </a:r>
            <a:r>
              <a:rPr lang="ru-RU" sz="1400" dirty="0" err="1" smtClean="0"/>
              <a:t>повністю</a:t>
            </a:r>
            <a:r>
              <a:rPr lang="ru-RU" sz="1400" dirty="0" smtClean="0"/>
              <a:t> </a:t>
            </a:r>
            <a:r>
              <a:rPr lang="ru-RU" sz="1400" dirty="0" err="1" smtClean="0"/>
              <a:t>оновила</a:t>
            </a:r>
            <a:r>
              <a:rPr lang="ru-RU" sz="1400" dirty="0" smtClean="0"/>
              <a:t> </a:t>
            </a:r>
            <a:r>
              <a:rPr lang="ru-RU" sz="1400" dirty="0" err="1" smtClean="0"/>
              <a:t>сервіс</a:t>
            </a:r>
            <a:r>
              <a:rPr lang="ru-RU" sz="1400" dirty="0" smtClean="0"/>
              <a:t> з </a:t>
            </a:r>
            <a:r>
              <a:rPr lang="ru-RU" sz="1400" dirty="0" err="1" smtClean="0"/>
              <a:t>розрахунку</a:t>
            </a:r>
            <a:r>
              <a:rPr lang="ru-RU" sz="1400" dirty="0" smtClean="0"/>
              <a:t> «</a:t>
            </a:r>
            <a:r>
              <a:rPr lang="ru-RU" sz="1400" dirty="0" err="1" smtClean="0"/>
              <a:t>підозрілості</a:t>
            </a:r>
            <a:r>
              <a:rPr lang="ru-RU" sz="1400" dirty="0" smtClean="0"/>
              <a:t>» </a:t>
            </a:r>
            <a:r>
              <a:rPr lang="ru-RU" sz="1400" dirty="0" err="1" smtClean="0"/>
              <a:t>цін</a:t>
            </a:r>
            <a:r>
              <a:rPr lang="ru-RU" sz="1400" dirty="0" smtClean="0"/>
              <a:t> на </a:t>
            </a:r>
            <a:r>
              <a:rPr lang="ru-RU" sz="1400" dirty="0" err="1" smtClean="0"/>
              <a:t>цінні</a:t>
            </a:r>
            <a:r>
              <a:rPr lang="ru-RU" sz="1400" dirty="0" smtClean="0"/>
              <a:t> </a:t>
            </a:r>
            <a:r>
              <a:rPr lang="ru-RU" sz="1400" dirty="0" err="1" smtClean="0"/>
              <a:t>папери</a:t>
            </a:r>
            <a:r>
              <a:rPr lang="ru-RU" sz="1400" dirty="0" smtClean="0"/>
              <a:t> та </a:t>
            </a:r>
            <a:r>
              <a:rPr lang="ru-RU" sz="1400" dirty="0" err="1" smtClean="0"/>
              <a:t>розширила</a:t>
            </a:r>
            <a:r>
              <a:rPr lang="ru-RU" sz="1400" dirty="0" smtClean="0"/>
              <a:t> </a:t>
            </a:r>
            <a:r>
              <a:rPr lang="ru-RU" sz="1400" dirty="0" err="1" smtClean="0"/>
              <a:t>його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можливості</a:t>
            </a:r>
            <a:r>
              <a:rPr lang="ru-RU" sz="1400" dirty="0" smtClean="0"/>
              <a:t>. </a:t>
            </a:r>
            <a:r>
              <a:rPr lang="ru-RU" sz="1400" dirty="0" err="1" smtClean="0"/>
              <a:t>Сервісом</a:t>
            </a:r>
            <a:r>
              <a:rPr lang="ru-RU" sz="1400" dirty="0" smtClean="0"/>
              <a:t> </a:t>
            </a:r>
            <a:r>
              <a:rPr lang="ru-RU" sz="1400" dirty="0" err="1" smtClean="0"/>
              <a:t>можуть</a:t>
            </a:r>
            <a:r>
              <a:rPr lang="ru-RU" sz="1400" dirty="0" smtClean="0"/>
              <a:t> </a:t>
            </a:r>
            <a:r>
              <a:rPr lang="ru-RU" sz="1400" dirty="0" err="1" smtClean="0"/>
              <a:t>користуватися</a:t>
            </a:r>
            <a:r>
              <a:rPr lang="ru-RU" sz="1400" dirty="0" smtClean="0"/>
              <a:t> </a:t>
            </a:r>
            <a:r>
              <a:rPr lang="ru-RU" sz="1400" dirty="0" err="1" smtClean="0"/>
              <a:t>всі</a:t>
            </a:r>
            <a:r>
              <a:rPr lang="ru-RU" sz="1400" dirty="0" smtClean="0"/>
              <a:t> </a:t>
            </a:r>
            <a:r>
              <a:rPr lang="ru-RU" sz="1400" dirty="0" err="1" smtClean="0"/>
              <a:t>зацікавлені</a:t>
            </a:r>
            <a:r>
              <a:rPr lang="ru-RU" sz="1400" dirty="0" smtClean="0"/>
              <a:t> </a:t>
            </a:r>
            <a:r>
              <a:rPr lang="ru-RU" sz="1400" dirty="0" err="1" smtClean="0"/>
              <a:t>профес</a:t>
            </a:r>
            <a:r>
              <a:rPr lang="uk-UA" sz="1400" dirty="0" err="1" smtClean="0"/>
              <a:t>ійні</a:t>
            </a:r>
            <a:r>
              <a:rPr lang="uk-UA" sz="1400" dirty="0" smtClean="0"/>
              <a:t> учасники та інвестори.</a:t>
            </a:r>
            <a:endParaRPr lang="ru-RU" sz="1400" dirty="0" smtClean="0"/>
          </a:p>
          <a:p>
            <a:pPr algn="just"/>
            <a:endParaRPr lang="ru-RU" sz="1400" dirty="0"/>
          </a:p>
          <a:p>
            <a:pPr algn="just"/>
            <a:r>
              <a:rPr lang="ru-RU" sz="1400" dirty="0" err="1" smtClean="0"/>
              <a:t>Користувачі</a:t>
            </a:r>
            <a:r>
              <a:rPr lang="ru-RU" sz="1400" dirty="0" smtClean="0"/>
              <a:t> </a:t>
            </a:r>
            <a:r>
              <a:rPr lang="ru-RU" sz="1400" dirty="0" err="1" smtClean="0"/>
              <a:t>сервісу</a:t>
            </a:r>
            <a:r>
              <a:rPr lang="ru-RU" sz="1400" dirty="0" smtClean="0"/>
              <a:t> </a:t>
            </a:r>
            <a:r>
              <a:rPr lang="ru-RU" sz="1400" dirty="0" err="1" smtClean="0"/>
              <a:t>наразі</a:t>
            </a:r>
            <a:r>
              <a:rPr lang="ru-RU" sz="1400" dirty="0" smtClean="0"/>
              <a:t> </a:t>
            </a:r>
            <a:r>
              <a:rPr lang="ru-RU" sz="1400" dirty="0" err="1" smtClean="0"/>
              <a:t>можуть</a:t>
            </a:r>
            <a:r>
              <a:rPr lang="ru-RU" sz="1400" dirty="0" smtClean="0"/>
              <a:t>:</a:t>
            </a:r>
          </a:p>
          <a:p>
            <a:pPr algn="just"/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Розраховувати</a:t>
            </a:r>
            <a:r>
              <a:rPr lang="ru-RU" sz="1400" dirty="0" smtClean="0"/>
              <a:t> </a:t>
            </a:r>
            <a:r>
              <a:rPr lang="ru-RU" sz="1400" dirty="0" err="1" smtClean="0"/>
              <a:t>допустимий</a:t>
            </a:r>
            <a:r>
              <a:rPr lang="ru-RU" sz="1400" dirty="0" smtClean="0"/>
              <a:t> коридор </a:t>
            </a:r>
            <a:r>
              <a:rPr lang="ru-RU" sz="1400" dirty="0" err="1" smtClean="0"/>
              <a:t>цін</a:t>
            </a:r>
            <a:r>
              <a:rPr lang="ru-RU" sz="1400" dirty="0" smtClean="0"/>
              <a:t> на ЦП для </a:t>
            </a:r>
            <a:r>
              <a:rPr lang="ru-RU" sz="1400" dirty="0" err="1" smtClean="0"/>
              <a:t>визначення</a:t>
            </a:r>
            <a:r>
              <a:rPr lang="ru-RU" sz="1400" dirty="0" smtClean="0"/>
              <a:t> «</a:t>
            </a:r>
            <a:r>
              <a:rPr lang="ru-RU" sz="1400" dirty="0" err="1" smtClean="0"/>
              <a:t>підозрілості</a:t>
            </a:r>
            <a:r>
              <a:rPr lang="ru-RU" sz="1400" dirty="0" smtClean="0"/>
              <a:t>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інформацію фондових бірж про біржові курси/останню поточну цінну ЦП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інформацію про ЦП за даними Центрального депозитарію та НБУ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повідомлення та особливу інформацію емітента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</a:t>
            </a:r>
            <a:r>
              <a:rPr lang="ru-RU" sz="1400" dirty="0" smtClean="0"/>
              <a:t> </a:t>
            </a:r>
            <a:r>
              <a:rPr lang="ru-RU" sz="1400" dirty="0" err="1"/>
              <a:t>квартальні</a:t>
            </a:r>
            <a:r>
              <a:rPr lang="ru-RU" sz="1400" dirty="0"/>
              <a:t> і </a:t>
            </a:r>
            <a:r>
              <a:rPr lang="ru-RU" sz="1400" dirty="0" err="1"/>
              <a:t>річні</a:t>
            </a:r>
            <a:r>
              <a:rPr lang="ru-RU" sz="1400" dirty="0"/>
              <a:t> </a:t>
            </a:r>
            <a:r>
              <a:rPr lang="ru-RU" sz="1400" dirty="0" err="1"/>
              <a:t>звіти</a:t>
            </a:r>
            <a:r>
              <a:rPr lang="ru-RU" sz="1400" dirty="0"/>
              <a:t> </a:t>
            </a:r>
            <a:r>
              <a:rPr lang="ru-RU" sz="1400" dirty="0" err="1"/>
              <a:t>емітента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Отримувати</a:t>
            </a:r>
            <a:r>
              <a:rPr lang="uk-UA" sz="1400" dirty="0" smtClean="0"/>
              <a:t> інформацію про обмеження на випуски ЦП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інформацію про емітента з ЄДР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інформацію </a:t>
            </a:r>
            <a:r>
              <a:rPr lang="uk-UA" sz="1400" dirty="0"/>
              <a:t>рейтингових </a:t>
            </a:r>
            <a:r>
              <a:rPr lang="uk-UA" sz="1400" dirty="0" smtClean="0"/>
              <a:t>агентств, про судові рішення по емітенту або ЦП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Отримувати </a:t>
            </a:r>
            <a:r>
              <a:rPr lang="ru-RU" sz="1400" dirty="0" err="1" smtClean="0"/>
              <a:t>відомості</a:t>
            </a:r>
            <a:r>
              <a:rPr lang="ru-RU" sz="1400" dirty="0" smtClean="0"/>
              <a:t> про </a:t>
            </a:r>
            <a:r>
              <a:rPr lang="ru-RU" sz="1400" dirty="0" err="1" smtClean="0"/>
              <a:t>опублікування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регульованої</a:t>
            </a:r>
            <a:r>
              <a:rPr lang="ru-RU" sz="1400" dirty="0" smtClean="0"/>
              <a:t> </a:t>
            </a:r>
            <a:r>
              <a:rPr lang="ru-RU" sz="1400" dirty="0" err="1" smtClean="0"/>
              <a:t>інформації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Мати доступ до </a:t>
            </a:r>
            <a:r>
              <a:rPr lang="en-US" sz="1400" dirty="0" smtClean="0"/>
              <a:t>API</a:t>
            </a:r>
            <a:r>
              <a:rPr lang="ru-RU" sz="1400" dirty="0" smtClean="0"/>
              <a:t> </a:t>
            </a:r>
            <a:r>
              <a:rPr lang="ru-RU" sz="1400" dirty="0" err="1" smtClean="0"/>
              <a:t>сервісу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Підписатися на </a:t>
            </a:r>
            <a:r>
              <a:rPr lang="en-US" sz="1400" dirty="0" smtClean="0"/>
              <a:t>Telegram bot</a:t>
            </a:r>
            <a:r>
              <a:rPr lang="ru-RU" sz="1400" dirty="0" smtClean="0"/>
              <a:t> </a:t>
            </a:r>
            <a:r>
              <a:rPr lang="ru-RU" sz="1400" dirty="0" err="1" smtClean="0"/>
              <a:t>сервісу</a:t>
            </a:r>
            <a:r>
              <a:rPr lang="ru-RU" sz="1400" dirty="0" smtClean="0"/>
              <a:t> </a:t>
            </a:r>
          </a:p>
          <a:p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31165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ФІНАНСОВИЙ МОНІТОРИНГ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94808" y="234099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6248" y="2875806"/>
            <a:ext cx="90570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Вдосконалити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процедури</a:t>
            </a:r>
            <a:r>
              <a:rPr lang="ru-RU" sz="1400" dirty="0" smtClean="0"/>
              <a:t> </a:t>
            </a:r>
            <a:r>
              <a:rPr lang="ru-RU" sz="1400" dirty="0" err="1" smtClean="0"/>
              <a:t>верифікації</a:t>
            </a:r>
            <a:r>
              <a:rPr lang="ru-RU" sz="1400" dirty="0" smtClean="0"/>
              <a:t> та </a:t>
            </a:r>
            <a:r>
              <a:rPr lang="ru-RU" sz="1400" dirty="0" err="1" smtClean="0"/>
              <a:t>ідентифікації</a:t>
            </a:r>
            <a:r>
              <a:rPr lang="ru-RU" sz="1400" dirty="0" smtClean="0"/>
              <a:t> </a:t>
            </a:r>
            <a:r>
              <a:rPr lang="ru-RU" sz="1400" dirty="0" err="1" smtClean="0"/>
              <a:t>клієнтів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Врахувати</a:t>
            </a:r>
            <a:r>
              <a:rPr lang="ru-RU" sz="1400" dirty="0" smtClean="0"/>
              <a:t> </a:t>
            </a:r>
            <a:r>
              <a:rPr lang="ru-RU" sz="1400" dirty="0" err="1" smtClean="0"/>
              <a:t>особливості</a:t>
            </a:r>
            <a:r>
              <a:rPr lang="ru-RU" sz="1400" dirty="0" smtClean="0"/>
              <a:t> </a:t>
            </a:r>
            <a:r>
              <a:rPr lang="ru-RU" sz="1400" dirty="0" err="1" smtClean="0"/>
              <a:t>діяльності</a:t>
            </a:r>
            <a:r>
              <a:rPr lang="ru-RU" sz="1400" dirty="0" smtClean="0"/>
              <a:t> </a:t>
            </a:r>
            <a:r>
              <a:rPr lang="ru-RU" sz="1400" dirty="0" err="1" smtClean="0"/>
              <a:t>номінальних</a:t>
            </a:r>
            <a:r>
              <a:rPr lang="ru-RU" sz="1400" dirty="0" smtClean="0"/>
              <a:t> </a:t>
            </a:r>
            <a:r>
              <a:rPr lang="ru-RU" sz="1400" dirty="0" err="1" smtClean="0"/>
              <a:t>утримувачів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Встановити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особливості</a:t>
            </a:r>
            <a:r>
              <a:rPr lang="ru-RU" sz="1400" dirty="0" smtClean="0"/>
              <a:t> </a:t>
            </a:r>
            <a:r>
              <a:rPr lang="ru-RU" sz="1400" dirty="0" err="1" smtClean="0"/>
              <a:t>ідентифікації</a:t>
            </a:r>
            <a:r>
              <a:rPr lang="ru-RU" sz="1400" dirty="0" smtClean="0"/>
              <a:t> </a:t>
            </a:r>
            <a:r>
              <a:rPr lang="ru-RU" sz="1400" dirty="0" err="1" smtClean="0"/>
              <a:t>кінцевих</a:t>
            </a:r>
            <a:r>
              <a:rPr lang="ru-RU" sz="1400" dirty="0" smtClean="0"/>
              <a:t> </a:t>
            </a:r>
            <a:r>
              <a:rPr lang="ru-RU" sz="1400" dirty="0" err="1" smtClean="0"/>
              <a:t>бенефіціарних</a:t>
            </a:r>
            <a:r>
              <a:rPr lang="ru-RU" sz="1400" dirty="0" smtClean="0"/>
              <a:t> </a:t>
            </a:r>
            <a:r>
              <a:rPr lang="ru-RU" sz="1400" dirty="0" err="1" smtClean="0"/>
              <a:t>власників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Надати</a:t>
            </a:r>
            <a:r>
              <a:rPr lang="ru-RU" sz="1400" dirty="0" smtClean="0"/>
              <a:t> </a:t>
            </a:r>
            <a:r>
              <a:rPr lang="ru-RU" sz="1400" dirty="0" err="1" smtClean="0"/>
              <a:t>можливість</a:t>
            </a:r>
            <a:r>
              <a:rPr lang="ru-RU" sz="1400" dirty="0" smtClean="0"/>
              <a:t> СПФМ </a:t>
            </a:r>
            <a:r>
              <a:rPr lang="ru-RU" sz="1400" dirty="0" err="1" smtClean="0"/>
              <a:t>проводити</a:t>
            </a:r>
            <a:r>
              <a:rPr lang="ru-RU" sz="1400" dirty="0" smtClean="0"/>
              <a:t> </a:t>
            </a:r>
            <a:r>
              <a:rPr lang="ru-RU" sz="1400" dirty="0" err="1" smtClean="0"/>
              <a:t>ідентифікацію</a:t>
            </a:r>
            <a:r>
              <a:rPr lang="ru-RU" sz="1400" dirty="0" smtClean="0"/>
              <a:t> за </a:t>
            </a:r>
            <a:r>
              <a:rPr lang="ru-RU" sz="1400" dirty="0" err="1" smtClean="0"/>
              <a:t>електронними</a:t>
            </a:r>
            <a:r>
              <a:rPr lang="ru-RU" sz="1400" dirty="0" smtClean="0"/>
              <a:t> документами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Встановити</a:t>
            </a:r>
            <a:r>
              <a:rPr lang="ru-RU" sz="1400" dirty="0" smtClean="0"/>
              <a:t> на </a:t>
            </a:r>
            <a:r>
              <a:rPr lang="ru-RU" sz="1400" dirty="0" err="1" smtClean="0"/>
              <a:t>рівні</a:t>
            </a:r>
            <a:r>
              <a:rPr lang="ru-RU" sz="1400" dirty="0" smtClean="0"/>
              <a:t> закону </a:t>
            </a:r>
            <a:r>
              <a:rPr lang="ru-RU" sz="1400" dirty="0" err="1" smtClean="0"/>
              <a:t>розміри</a:t>
            </a:r>
            <a:r>
              <a:rPr lang="ru-RU" sz="1400" dirty="0" smtClean="0"/>
              <a:t> </a:t>
            </a:r>
            <a:r>
              <a:rPr lang="ru-RU" sz="1400" dirty="0" err="1" smtClean="0"/>
              <a:t>штрафів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Уточнити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поняття</a:t>
            </a:r>
            <a:r>
              <a:rPr lang="ru-RU" sz="1400" dirty="0" smtClean="0"/>
              <a:t> «</a:t>
            </a:r>
            <a:r>
              <a:rPr lang="ru-RU" sz="1400" dirty="0" err="1" smtClean="0"/>
              <a:t>підозра</a:t>
            </a:r>
            <a:r>
              <a:rPr lang="ru-RU" sz="1400" dirty="0" smtClean="0"/>
              <a:t>» та «</a:t>
            </a:r>
            <a:r>
              <a:rPr lang="ru-RU" sz="1400" dirty="0" err="1" smtClean="0"/>
              <a:t>фінансова</a:t>
            </a:r>
            <a:r>
              <a:rPr lang="ru-RU" sz="1400" dirty="0" smtClean="0"/>
              <a:t> </a:t>
            </a:r>
            <a:r>
              <a:rPr lang="ru-RU" sz="1400" dirty="0" err="1" smtClean="0"/>
              <a:t>операція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167958" y="4734160"/>
            <a:ext cx="5120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Робота над </a:t>
            </a:r>
            <a:r>
              <a:rPr lang="ru-RU" sz="1400" dirty="0" smtClean="0"/>
              <a:t>законопроектами </a:t>
            </a:r>
            <a:r>
              <a:rPr lang="ru-RU" sz="1400" dirty="0" err="1" smtClean="0"/>
              <a:t>Мінфіну</a:t>
            </a:r>
            <a:r>
              <a:rPr lang="ru-RU" sz="1400" dirty="0" smtClean="0"/>
              <a:t>, №9417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Робочі зустрічі у </a:t>
            </a:r>
            <a:r>
              <a:rPr lang="ru-RU" sz="1400" dirty="0" err="1" smtClean="0"/>
              <a:t>Держфінмоніторингу</a:t>
            </a:r>
            <a:r>
              <a:rPr lang="ru-RU" sz="1400" dirty="0" smtClean="0"/>
              <a:t>, НКЦПФР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75359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ПРЕДСТАВЛЕННЯ ІНТЕРЕСІВ УЧАСНИКІВ АСОЦІАЦІЇ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2177936" y="2617993"/>
            <a:ext cx="87782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1400" dirty="0" smtClean="0"/>
              <a:t>Представники ПАРД брали участь у комітетах, робочих зустрічах, презентаціях, круглих столах при:</a:t>
            </a:r>
          </a:p>
          <a:p>
            <a:pPr lvl="0"/>
            <a:endParaRPr lang="uk-UA" sz="1400" dirty="0" smtClean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Національній </a:t>
            </a:r>
            <a:r>
              <a:rPr lang="uk-UA" sz="1400" dirty="0"/>
              <a:t>комісії з цінних паперів та фондового </a:t>
            </a:r>
            <a:r>
              <a:rPr lang="uk-UA" sz="1400" dirty="0" smtClean="0"/>
              <a:t>ринку</a:t>
            </a:r>
          </a:p>
          <a:p>
            <a:pPr lvl="0"/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Верховній </a:t>
            </a:r>
            <a:r>
              <a:rPr lang="uk-UA" sz="1400" dirty="0"/>
              <a:t>Раді </a:t>
            </a:r>
            <a:r>
              <a:rPr lang="uk-UA" sz="1400" dirty="0" smtClean="0"/>
              <a:t>України</a:t>
            </a:r>
          </a:p>
          <a:p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Національному банку України</a:t>
            </a:r>
          </a:p>
          <a:p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Міністерстві фінансів України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Державній фіскальній </a:t>
            </a:r>
            <a:r>
              <a:rPr lang="uk-UA" sz="1400" dirty="0"/>
              <a:t>службі </a:t>
            </a:r>
            <a:r>
              <a:rPr lang="uk-UA" sz="1400" dirty="0" smtClean="0"/>
              <a:t>України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Державній </a:t>
            </a:r>
            <a:r>
              <a:rPr lang="uk-UA" sz="1400" dirty="0"/>
              <a:t>службі фінансового </a:t>
            </a:r>
            <a:r>
              <a:rPr lang="uk-UA" sz="1400" dirty="0" smtClean="0"/>
              <a:t>моніторингу</a:t>
            </a:r>
          </a:p>
        </p:txBody>
      </p:sp>
    </p:spTree>
    <p:extLst>
      <p:ext uri="{BB962C8B-B14F-4D97-AF65-F5344CB8AC3E}">
        <p14:creationId xmlns:p14="http://schemas.microsoft.com/office/powerpoint/2010/main" val="32952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КОНСУЛЬТАЦІЇ</a:t>
            </a:r>
            <a:endParaRPr lang="ru-RU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40" y="1301401"/>
            <a:ext cx="938879" cy="938879"/>
          </a:xfrm>
        </p:spPr>
      </p:pic>
      <p:sp>
        <p:nvSpPr>
          <p:cNvPr id="19" name="TextBox 18"/>
          <p:cNvSpPr txBox="1"/>
          <p:nvPr/>
        </p:nvSpPr>
        <p:spPr>
          <a:xfrm>
            <a:off x="3099816" y="1593072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3500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26664" y="1163391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ТЕЛЕФОННІ</a:t>
            </a:r>
            <a:endParaRPr lang="ru-RU" sz="2400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507" y="2515875"/>
            <a:ext cx="840144" cy="84014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40" y="3678058"/>
            <a:ext cx="940540" cy="94054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213" y="4914066"/>
            <a:ext cx="894731" cy="89473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99816" y="2817262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450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45503" y="2438251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ЕЛ. ПОШТОЮ</a:t>
            </a:r>
            <a:endParaRPr lang="ru-RU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3099816" y="4091833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95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26664" y="3630168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ФОРМИ НА САЙТІ</a:t>
            </a:r>
            <a:endParaRPr lang="ru-RU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3099816" y="5283750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6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6664" y="4822085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300" dirty="0" smtClean="0"/>
              <a:t>ПИСЬМОВІ ЗАПИТИ</a:t>
            </a:r>
            <a:endParaRPr lang="ru-RU" sz="2300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746504" y="4795382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746504" y="3577947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746504" y="2368894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1144618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6757286" y="978725"/>
            <a:ext cx="488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ОСНОВНА ТЕМАТИКА КОНСУЛЬТАЦІЙ</a:t>
            </a:r>
            <a:endParaRPr lang="ru-RU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7066658" y="978409"/>
            <a:ext cx="4299334" cy="3696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6684264" y="1546905"/>
            <a:ext cx="2423160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Ліцензійні умови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80576" y="1593072"/>
            <a:ext cx="244144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Депозитарна діяльність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4264" y="2024742"/>
            <a:ext cx="2423160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Сквіз</a:t>
            </a:r>
            <a:r>
              <a:rPr lang="uk-UA" dirty="0" smtClean="0"/>
              <a:t>-аут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80576" y="2299622"/>
            <a:ext cx="244144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Торгівля цінними  паперами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75394" y="2463970"/>
            <a:ext cx="2432029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Виплата дивідендів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80576" y="3006172"/>
            <a:ext cx="2441447" cy="615553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700" dirty="0" smtClean="0"/>
              <a:t>Повідомлення через </a:t>
            </a:r>
            <a:r>
              <a:rPr lang="uk-UA" sz="1700" dirty="0" err="1" smtClean="0"/>
              <a:t>депосистему</a:t>
            </a:r>
            <a:endParaRPr lang="uk-UA" sz="1700" dirty="0" smtClean="0"/>
          </a:p>
        </p:txBody>
      </p:sp>
      <p:sp>
        <p:nvSpPr>
          <p:cNvPr id="44" name="TextBox 43"/>
          <p:cNvSpPr txBox="1"/>
          <p:nvPr/>
        </p:nvSpPr>
        <p:spPr>
          <a:xfrm>
            <a:off x="6675395" y="2903661"/>
            <a:ext cx="243202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Пруденційні</a:t>
            </a:r>
            <a:r>
              <a:rPr lang="uk-UA" dirty="0" smtClean="0"/>
              <a:t> </a:t>
            </a:r>
            <a:r>
              <a:rPr lang="uk-UA" dirty="0" smtClean="0"/>
              <a:t>нормативи</a:t>
            </a:r>
            <a:endParaRPr lang="uk-UA" dirty="0" smtClean="0"/>
          </a:p>
        </p:txBody>
      </p:sp>
      <p:sp>
        <p:nvSpPr>
          <p:cNvPr id="45" name="TextBox 44"/>
          <p:cNvSpPr txBox="1"/>
          <p:nvPr/>
        </p:nvSpPr>
        <p:spPr>
          <a:xfrm>
            <a:off x="6675395" y="3605295"/>
            <a:ext cx="243202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Припинення діяльності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80576" y="3710262"/>
            <a:ext cx="2441447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Фінансовий моніторинг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75395" y="4320266"/>
            <a:ext cx="2432028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Оподаткування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180576" y="4419781"/>
            <a:ext cx="2441447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Комплексний захист інформації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75394" y="4758238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Корпоративне законодавство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89719" y="5129300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Загально-правові питання</a:t>
            </a:r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6675393" y="5464029"/>
            <a:ext cx="2423159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700" dirty="0" smtClean="0"/>
              <a:t>Правозастосування</a:t>
            </a:r>
          </a:p>
          <a:p>
            <a:pPr algn="ctr"/>
            <a:endParaRPr lang="uk-UA" sz="6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9180576" y="5838819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Звітність до НКЦПФР, </a:t>
            </a:r>
            <a:r>
              <a:rPr lang="uk-UA" dirty="0" smtClean="0"/>
              <a:t>ДФСУ</a:t>
            </a:r>
            <a:endParaRPr lang="uk-UA" dirty="0" smtClean="0"/>
          </a:p>
        </p:txBody>
      </p:sp>
      <p:sp>
        <p:nvSpPr>
          <p:cNvPr id="56" name="TextBox 55"/>
          <p:cNvSpPr txBox="1"/>
          <p:nvPr/>
        </p:nvSpPr>
        <p:spPr>
          <a:xfrm>
            <a:off x="6675392" y="5995064"/>
            <a:ext cx="2423159" cy="615553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700" dirty="0" smtClean="0"/>
              <a:t>Проведення </a:t>
            </a:r>
            <a:r>
              <a:rPr lang="uk-UA" sz="1700" dirty="0" smtClean="0"/>
              <a:t>перевірок</a:t>
            </a:r>
            <a:endParaRPr lang="uk-UA" sz="1700" dirty="0" smtClean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7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ЛІДЕРИ РИНКУ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709606" y="1008430"/>
            <a:ext cx="33718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ТОП-10 ТОРГОВЦІВ ЗА КІЛЬКІСТЮ ВИКОНАНИХ ДОГОВОРІВ НА ОРГАНІЗАТОРАХ ТОРГІВЛІ, ШТ*</a:t>
            </a:r>
            <a:endParaRPr lang="ru-RU" sz="1400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978409"/>
            <a:ext cx="4343400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405872" y="2087360"/>
            <a:ext cx="42763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КАПІТАЛ ТАЙМС</a:t>
            </a:r>
          </a:p>
          <a:p>
            <a:r>
              <a:rPr lang="uk-UA" sz="2000" dirty="0" smtClean="0"/>
              <a:t>ДАЛІЗ-ФІНАНС</a:t>
            </a:r>
          </a:p>
          <a:p>
            <a:r>
              <a:rPr lang="uk-UA" dirty="0"/>
              <a:t>ІНВЕСТИЦІЙНИЙ КАПІТАЛ </a:t>
            </a:r>
            <a:r>
              <a:rPr lang="uk-UA" dirty="0" smtClean="0"/>
              <a:t>УКРАЇНА</a:t>
            </a:r>
          </a:p>
          <a:p>
            <a:r>
              <a:rPr lang="uk-UA" sz="2000" dirty="0" smtClean="0"/>
              <a:t>І-НВЕСТ</a:t>
            </a:r>
          </a:p>
          <a:p>
            <a:r>
              <a:rPr lang="uk-UA" sz="2000" dirty="0"/>
              <a:t>ТАСК-БРОКЕР</a:t>
            </a:r>
          </a:p>
          <a:p>
            <a:r>
              <a:rPr lang="uk-UA" sz="2000" dirty="0" smtClean="0"/>
              <a:t>УКРГАЗБАНК</a:t>
            </a:r>
          </a:p>
          <a:p>
            <a:r>
              <a:rPr lang="uk-UA" sz="2000" dirty="0" smtClean="0"/>
              <a:t>АЛЬФАБАНК</a:t>
            </a:r>
          </a:p>
          <a:p>
            <a:r>
              <a:rPr lang="uk-UA" sz="2000" dirty="0" smtClean="0"/>
              <a:t>ПУМБ</a:t>
            </a:r>
          </a:p>
          <a:p>
            <a:r>
              <a:rPr lang="uk-UA" sz="2000" dirty="0" smtClean="0"/>
              <a:t>КІНТО, ЛТД</a:t>
            </a:r>
          </a:p>
          <a:p>
            <a:r>
              <a:rPr lang="uk-UA" sz="2000" dirty="0"/>
              <a:t>ФРІДОМ ФІНАНС </a:t>
            </a:r>
            <a:r>
              <a:rPr lang="uk-UA" sz="2000" dirty="0" smtClean="0"/>
              <a:t>УКРАЇНА</a:t>
            </a:r>
            <a:endParaRPr lang="uk-UA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5210515" y="2071971"/>
            <a:ext cx="9433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1513</a:t>
            </a:r>
          </a:p>
          <a:p>
            <a:pPr algn="r"/>
            <a:r>
              <a:rPr lang="uk-UA" sz="2000" dirty="0" smtClean="0"/>
              <a:t>1265</a:t>
            </a:r>
          </a:p>
          <a:p>
            <a:pPr algn="r"/>
            <a:r>
              <a:rPr lang="uk-UA" sz="2000" dirty="0" smtClean="0"/>
              <a:t>1055</a:t>
            </a:r>
          </a:p>
          <a:p>
            <a:pPr algn="r"/>
            <a:r>
              <a:rPr lang="uk-UA" sz="2000" dirty="0" smtClean="0"/>
              <a:t>992</a:t>
            </a:r>
          </a:p>
          <a:p>
            <a:pPr algn="r"/>
            <a:r>
              <a:rPr lang="uk-UA" sz="2000" dirty="0" smtClean="0"/>
              <a:t>949</a:t>
            </a:r>
          </a:p>
          <a:p>
            <a:pPr algn="r"/>
            <a:r>
              <a:rPr lang="uk-UA" sz="2000" dirty="0" smtClean="0"/>
              <a:t>734</a:t>
            </a:r>
          </a:p>
          <a:p>
            <a:pPr algn="r"/>
            <a:r>
              <a:rPr lang="uk-UA" sz="2000" dirty="0" smtClean="0"/>
              <a:t>544</a:t>
            </a:r>
          </a:p>
          <a:p>
            <a:pPr algn="r"/>
            <a:r>
              <a:rPr lang="uk-UA" sz="2000" dirty="0" smtClean="0"/>
              <a:t>415</a:t>
            </a:r>
          </a:p>
          <a:p>
            <a:pPr algn="r"/>
            <a:r>
              <a:rPr lang="uk-UA" sz="2000" dirty="0" smtClean="0"/>
              <a:t>350</a:t>
            </a:r>
          </a:p>
          <a:p>
            <a:pPr algn="r"/>
            <a:r>
              <a:rPr lang="uk-UA" sz="2000" dirty="0" smtClean="0"/>
              <a:t>215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973" y="1113909"/>
            <a:ext cx="598056" cy="598056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938557" y="1016466"/>
            <a:ext cx="33718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ТОП-10 ТОРГОВЦІВ ЗА КІЛЬКІСТЮ ВИКОНАНИХ ДОГОВОРІВ ПОЗА ОРГАНІЗАТОРАМИ ТОРГІВЛІ, ШТ*</a:t>
            </a:r>
            <a:endParaRPr lang="ru-RU" sz="1400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6805444" y="966136"/>
            <a:ext cx="4697578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/>
          <p:cNvSpPr txBox="1"/>
          <p:nvPr/>
        </p:nvSpPr>
        <p:spPr>
          <a:xfrm>
            <a:off x="6794862" y="2094425"/>
            <a:ext cx="41330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АЙ ПІ СЕК</a:t>
            </a:r>
            <a:r>
              <a:rPr lang="en-US" sz="2000" dirty="0" smtClean="0"/>
              <a:t>’</a:t>
            </a:r>
            <a:r>
              <a:rPr lang="uk-UA" sz="2000" dirty="0" smtClean="0"/>
              <a:t>ЮРІТІЗ</a:t>
            </a:r>
          </a:p>
          <a:p>
            <a:r>
              <a:rPr lang="uk-UA" dirty="0"/>
              <a:t>ЕНЕРГЕТИЧНА РЕЄСТР. КОМПАНІЯ</a:t>
            </a:r>
          </a:p>
          <a:p>
            <a:r>
              <a:rPr lang="uk-UA" sz="2000" dirty="0"/>
              <a:t>АЗОВО-ЧОРНОМОРСЬКА ІК</a:t>
            </a:r>
          </a:p>
          <a:p>
            <a:r>
              <a:rPr lang="uk-UA" sz="2000" dirty="0"/>
              <a:t>КАРПАТИ-БРОК</a:t>
            </a:r>
          </a:p>
          <a:p>
            <a:r>
              <a:rPr lang="uk-UA" sz="2000" dirty="0" smtClean="0"/>
              <a:t>РОСАН-ЦІННІ ПАПЕРИ</a:t>
            </a:r>
          </a:p>
          <a:p>
            <a:r>
              <a:rPr lang="uk-UA" sz="2000" dirty="0"/>
              <a:t>ІДЦ ГЛОБАЛ</a:t>
            </a:r>
          </a:p>
          <a:p>
            <a:r>
              <a:rPr lang="uk-UA" sz="2000" dirty="0"/>
              <a:t>УКРГАЗБАНК</a:t>
            </a:r>
          </a:p>
          <a:p>
            <a:r>
              <a:rPr lang="uk-UA" sz="2000" dirty="0" smtClean="0"/>
              <a:t>БАЛТІК ФІНАНС ГРУП</a:t>
            </a:r>
          </a:p>
          <a:p>
            <a:r>
              <a:rPr lang="uk-UA" sz="2000" dirty="0" smtClean="0"/>
              <a:t>НАВІГАТОР-ІНВЕСТ</a:t>
            </a:r>
          </a:p>
          <a:p>
            <a:r>
              <a:rPr lang="uk-UA" sz="2000" dirty="0" smtClean="0"/>
              <a:t>АЛЬТЕРА ФІНАНС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843914" y="2071971"/>
            <a:ext cx="8604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1385</a:t>
            </a:r>
            <a:endParaRPr lang="uk-UA" sz="2000" dirty="0" smtClean="0"/>
          </a:p>
          <a:p>
            <a:pPr algn="r"/>
            <a:r>
              <a:rPr lang="uk-UA" sz="2000" dirty="0" smtClean="0"/>
              <a:t>802</a:t>
            </a:r>
          </a:p>
          <a:p>
            <a:pPr algn="r"/>
            <a:r>
              <a:rPr lang="uk-UA" sz="2000" dirty="0" smtClean="0"/>
              <a:t>658</a:t>
            </a:r>
          </a:p>
          <a:p>
            <a:pPr algn="r"/>
            <a:r>
              <a:rPr lang="uk-UA" sz="2000" dirty="0" smtClean="0"/>
              <a:t>568</a:t>
            </a:r>
          </a:p>
          <a:p>
            <a:pPr algn="r"/>
            <a:r>
              <a:rPr lang="uk-UA" sz="2000" dirty="0" smtClean="0"/>
              <a:t>293</a:t>
            </a:r>
          </a:p>
          <a:p>
            <a:pPr algn="r"/>
            <a:r>
              <a:rPr lang="uk-UA" sz="2000" dirty="0" smtClean="0"/>
              <a:t>278</a:t>
            </a:r>
          </a:p>
          <a:p>
            <a:pPr algn="r"/>
            <a:r>
              <a:rPr lang="uk-UA" sz="2000" dirty="0" smtClean="0"/>
              <a:t>227</a:t>
            </a:r>
          </a:p>
          <a:p>
            <a:pPr algn="r"/>
            <a:r>
              <a:rPr lang="uk-UA" sz="2000" dirty="0" smtClean="0"/>
              <a:t>221</a:t>
            </a:r>
          </a:p>
          <a:p>
            <a:pPr algn="r"/>
            <a:r>
              <a:rPr lang="uk-UA" sz="2000" dirty="0" smtClean="0"/>
              <a:t>201</a:t>
            </a:r>
          </a:p>
          <a:p>
            <a:pPr algn="r"/>
            <a:r>
              <a:rPr lang="uk-UA" sz="2000" dirty="0" smtClean="0"/>
              <a:t>182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676402" y="6335632"/>
            <a:ext cx="67732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* за даними звітності торговців до ПАРД на кінець 2018 року</a:t>
            </a:r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208" y="1061446"/>
            <a:ext cx="724963" cy="72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8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ЛІДЕРИ РИНКУ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709605" y="1008430"/>
            <a:ext cx="35105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ТОП-10 ДЕПОЗИТАРНИХ УСТАНОВ ЗА ОБСЯГОМ ДЕПОЗИТАРНИХ АКТИВІВ, МЛРД. ГРН.*</a:t>
            </a:r>
            <a:endParaRPr lang="ru-RU" sz="1400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978409"/>
            <a:ext cx="4343400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101886" y="2075046"/>
            <a:ext cx="45437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УКРЕКСІМБАНК</a:t>
            </a:r>
          </a:p>
          <a:p>
            <a:r>
              <a:rPr lang="uk-UA" sz="2000" dirty="0" smtClean="0"/>
              <a:t>УКРГАЗБАНК</a:t>
            </a:r>
          </a:p>
          <a:p>
            <a:r>
              <a:rPr lang="uk-UA" sz="2000" dirty="0" smtClean="0"/>
              <a:t>ПРИВАТБАНК</a:t>
            </a:r>
          </a:p>
          <a:p>
            <a:r>
              <a:rPr lang="uk-UA" sz="2000" dirty="0" smtClean="0"/>
              <a:t>ОЩАДБАНК</a:t>
            </a:r>
          </a:p>
          <a:p>
            <a:r>
              <a:rPr lang="uk-UA" sz="2000" dirty="0" smtClean="0"/>
              <a:t>ІНВІНТУМ</a:t>
            </a:r>
          </a:p>
          <a:p>
            <a:r>
              <a:rPr lang="uk-UA" sz="2000" dirty="0" smtClean="0"/>
              <a:t>РАЙФФАЙЗЕН БАНК АВАЛЬ</a:t>
            </a:r>
          </a:p>
          <a:p>
            <a:r>
              <a:rPr lang="uk-UA" sz="2000" dirty="0" smtClean="0"/>
              <a:t>ПУМБ</a:t>
            </a:r>
          </a:p>
          <a:p>
            <a:r>
              <a:rPr lang="uk-UA" sz="2000" dirty="0" smtClean="0"/>
              <a:t>ІНВЕСТИЦІЙНИЙ КАПІТАЛ УКРАЇНА</a:t>
            </a:r>
          </a:p>
          <a:p>
            <a:r>
              <a:rPr lang="uk-UA" sz="2000" dirty="0" smtClean="0"/>
              <a:t>АЛЬФАБАНК</a:t>
            </a:r>
          </a:p>
          <a:p>
            <a:r>
              <a:rPr lang="uk-UA" sz="2000" dirty="0" smtClean="0"/>
              <a:t>КРЕДІ АКГРІКОЛЬ БАНК</a:t>
            </a:r>
            <a:endParaRPr lang="ru-RU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5173938" y="2071971"/>
            <a:ext cx="94339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388,7</a:t>
            </a:r>
          </a:p>
          <a:p>
            <a:pPr algn="r"/>
            <a:r>
              <a:rPr lang="uk-UA" sz="2000" dirty="0" smtClean="0"/>
              <a:t>246,3</a:t>
            </a:r>
          </a:p>
          <a:p>
            <a:pPr algn="r"/>
            <a:r>
              <a:rPr lang="uk-UA" sz="2000" dirty="0" smtClean="0"/>
              <a:t>174,8</a:t>
            </a:r>
          </a:p>
          <a:p>
            <a:pPr algn="r"/>
            <a:r>
              <a:rPr lang="uk-UA" sz="2000" dirty="0" smtClean="0"/>
              <a:t>130,4</a:t>
            </a:r>
          </a:p>
          <a:p>
            <a:pPr algn="r"/>
            <a:r>
              <a:rPr lang="uk-UA" sz="2000" dirty="0" smtClean="0"/>
              <a:t>54,0</a:t>
            </a:r>
          </a:p>
          <a:p>
            <a:pPr algn="r"/>
            <a:r>
              <a:rPr lang="uk-UA" sz="2000" dirty="0" smtClean="0"/>
              <a:t>51,5</a:t>
            </a:r>
          </a:p>
          <a:p>
            <a:pPr algn="r"/>
            <a:r>
              <a:rPr lang="uk-UA" sz="2000" dirty="0" smtClean="0"/>
              <a:t>44,8</a:t>
            </a:r>
          </a:p>
          <a:p>
            <a:pPr algn="r"/>
            <a:r>
              <a:rPr lang="uk-UA" sz="2000" dirty="0" smtClean="0"/>
              <a:t>41,5</a:t>
            </a:r>
          </a:p>
          <a:p>
            <a:pPr algn="r"/>
            <a:r>
              <a:rPr lang="uk-UA" sz="2000" dirty="0" smtClean="0"/>
              <a:t>38,0</a:t>
            </a:r>
          </a:p>
          <a:p>
            <a:pPr algn="r"/>
            <a:r>
              <a:rPr lang="uk-UA" sz="2000" dirty="0" smtClean="0"/>
              <a:t>24,0</a:t>
            </a:r>
          </a:p>
          <a:p>
            <a:pPr algn="r"/>
            <a:endParaRPr lang="uk-UA" sz="2000" dirty="0" smtClean="0"/>
          </a:p>
        </p:txBody>
      </p:sp>
      <p:sp>
        <p:nvSpPr>
          <p:cNvPr id="57" name="TextBox 56"/>
          <p:cNvSpPr txBox="1"/>
          <p:nvPr/>
        </p:nvSpPr>
        <p:spPr>
          <a:xfrm>
            <a:off x="8185376" y="1016468"/>
            <a:ext cx="31256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ТОП-10 ДЕПОЗИТАРНИХ УСТАНОВ ЗА КІЛЬКІСТЮ РАХУНКІВ ДЕПОНЕНТІВ , ШТ*</a:t>
            </a:r>
            <a:endParaRPr lang="ru-RU" sz="1400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6805444" y="966136"/>
            <a:ext cx="4697578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/>
          <p:cNvSpPr txBox="1"/>
          <p:nvPr/>
        </p:nvSpPr>
        <p:spPr>
          <a:xfrm>
            <a:off x="6796300" y="2071971"/>
            <a:ext cx="41330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ПОЛТАВА-БАНК</a:t>
            </a:r>
          </a:p>
          <a:p>
            <a:r>
              <a:rPr lang="uk-UA" sz="2000" dirty="0"/>
              <a:t>ГРУПА </a:t>
            </a:r>
            <a:r>
              <a:rPr lang="uk-UA" sz="2000" dirty="0" smtClean="0"/>
              <a:t>ІНВЕСТ</a:t>
            </a:r>
            <a:r>
              <a:rPr lang="en-US" sz="2000" dirty="0" smtClean="0"/>
              <a:t>.</a:t>
            </a:r>
            <a:r>
              <a:rPr lang="uk-UA" sz="2000" dirty="0" smtClean="0"/>
              <a:t> </a:t>
            </a:r>
            <a:r>
              <a:rPr lang="uk-UA" sz="2000" dirty="0"/>
              <a:t>СТАНДАРТ</a:t>
            </a:r>
          </a:p>
          <a:p>
            <a:r>
              <a:rPr lang="uk-UA" sz="2000" dirty="0" smtClean="0"/>
              <a:t>ПЕРШЕ РЕЄСТРАЦІЙНЕ БЮРО</a:t>
            </a:r>
            <a:endParaRPr lang="uk-UA" sz="2000" dirty="0"/>
          </a:p>
          <a:p>
            <a:r>
              <a:rPr lang="uk-UA" sz="2000" dirty="0" smtClean="0"/>
              <a:t>ПРИВАТБАНК</a:t>
            </a:r>
          </a:p>
          <a:p>
            <a:r>
              <a:rPr lang="uk-UA" sz="2000" dirty="0" smtClean="0"/>
              <a:t>ІДЦ ГЛОБАЛ</a:t>
            </a:r>
          </a:p>
          <a:p>
            <a:r>
              <a:rPr lang="uk-UA" dirty="0" smtClean="0"/>
              <a:t>ОБ</a:t>
            </a:r>
            <a:r>
              <a:rPr lang="en-US" dirty="0" smtClean="0"/>
              <a:t>’</a:t>
            </a:r>
            <a:r>
              <a:rPr lang="uk-UA" dirty="0" smtClean="0"/>
              <a:t>ЄДНАНА РЕЄСТР. КОМПАНІЯ</a:t>
            </a:r>
          </a:p>
          <a:p>
            <a:r>
              <a:rPr lang="uk-UA" sz="2000" dirty="0" smtClean="0"/>
              <a:t>ПКТБ-ЦІННІ ПАПЕРИ</a:t>
            </a:r>
          </a:p>
          <a:p>
            <a:r>
              <a:rPr lang="uk-UA" sz="2000" dirty="0" smtClean="0"/>
              <a:t>РАЙФФАЙЗЕН БАНК АВАЛЬ</a:t>
            </a:r>
          </a:p>
          <a:p>
            <a:r>
              <a:rPr lang="uk-UA" sz="2000" dirty="0" smtClean="0"/>
              <a:t>УКРГАЗБАНК</a:t>
            </a:r>
          </a:p>
          <a:p>
            <a:r>
              <a:rPr lang="uk-UA" sz="2000" dirty="0" smtClean="0"/>
              <a:t>ПРДТ </a:t>
            </a:r>
            <a:r>
              <a:rPr lang="uk-UA" sz="2000" dirty="0"/>
              <a:t>ФОНДОВИЙ ЦЕНТР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843914" y="2071971"/>
            <a:ext cx="8604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8470</a:t>
            </a:r>
          </a:p>
          <a:p>
            <a:pPr algn="r"/>
            <a:r>
              <a:rPr lang="uk-UA" sz="2000" dirty="0" smtClean="0"/>
              <a:t>8368</a:t>
            </a:r>
          </a:p>
          <a:p>
            <a:pPr algn="r"/>
            <a:r>
              <a:rPr lang="uk-UA" sz="2000" dirty="0" smtClean="0"/>
              <a:t>8316</a:t>
            </a:r>
          </a:p>
          <a:p>
            <a:pPr algn="r"/>
            <a:r>
              <a:rPr lang="uk-UA" sz="2000" dirty="0" smtClean="0"/>
              <a:t>8238</a:t>
            </a:r>
          </a:p>
          <a:p>
            <a:pPr algn="r"/>
            <a:r>
              <a:rPr lang="uk-UA" sz="2000" dirty="0" smtClean="0"/>
              <a:t>6576</a:t>
            </a:r>
          </a:p>
          <a:p>
            <a:pPr algn="r"/>
            <a:r>
              <a:rPr lang="uk-UA" sz="2000" dirty="0" smtClean="0"/>
              <a:t>5578</a:t>
            </a:r>
          </a:p>
          <a:p>
            <a:pPr algn="r"/>
            <a:r>
              <a:rPr lang="uk-UA" sz="2000" dirty="0" smtClean="0"/>
              <a:t>5224</a:t>
            </a:r>
          </a:p>
          <a:p>
            <a:pPr algn="r"/>
            <a:r>
              <a:rPr lang="uk-UA" sz="2000" dirty="0" smtClean="0"/>
              <a:t>4943</a:t>
            </a:r>
          </a:p>
          <a:p>
            <a:pPr algn="r"/>
            <a:r>
              <a:rPr lang="uk-UA" sz="2000" dirty="0" smtClean="0"/>
              <a:t>4801</a:t>
            </a:r>
          </a:p>
          <a:p>
            <a:pPr algn="r"/>
            <a:r>
              <a:rPr lang="uk-UA" sz="2000" dirty="0" smtClean="0"/>
              <a:t>4372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576552" y="6335632"/>
            <a:ext cx="7860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* за даними звітності депозитарних установ до ПАРД на кінець 2018 року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272" y="1107789"/>
            <a:ext cx="632277" cy="6322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753" y="1008430"/>
            <a:ext cx="772885" cy="77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9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ЧЛЕНСТВО В ПАРД</a:t>
            </a:r>
            <a:endParaRPr lang="ru-RU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3009271"/>
            <a:ext cx="3381934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59" name="Скругленный прямоугольник 58"/>
          <p:cNvSpPr/>
          <p:nvPr/>
        </p:nvSpPr>
        <p:spPr>
          <a:xfrm>
            <a:off x="5658885" y="2998117"/>
            <a:ext cx="2558012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802110" y="3052808"/>
            <a:ext cx="2221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ДУ/ТЦП</a:t>
            </a:r>
            <a:endParaRPr lang="ru-RU" sz="4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776747" y="3048450"/>
            <a:ext cx="1240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ТЦП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840480" y="3050392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157</a:t>
            </a:r>
            <a:endParaRPr lang="ru-RU" sz="4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961475" y="3040411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51</a:t>
            </a:r>
            <a:endParaRPr lang="ru-RU" sz="4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608" y="1021166"/>
            <a:ext cx="1213933" cy="121393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74956" y="1124049"/>
            <a:ext cx="6266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КІЛЬКІСТЬ ЧЛЕНІВ ПАРД НА КІНЕЦЬ 2018 року</a:t>
            </a:r>
            <a:endParaRPr lang="ru-RU" sz="4000" dirty="0"/>
          </a:p>
        </p:txBody>
      </p:sp>
      <p:sp>
        <p:nvSpPr>
          <p:cNvPr id="23" name="TextBox 22"/>
          <p:cNvSpPr txBox="1"/>
          <p:nvPr/>
        </p:nvSpPr>
        <p:spPr>
          <a:xfrm>
            <a:off x="9557480" y="2163704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248</a:t>
            </a:r>
            <a:endParaRPr lang="ru-RU" sz="40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074956" y="4187932"/>
            <a:ext cx="728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ПРОТЯГОМ РОКУ ДО ПАРД:</a:t>
            </a:r>
            <a:endParaRPr lang="ru-RU" sz="32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110" y="4939673"/>
            <a:ext cx="1228992" cy="122899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444" y="4993081"/>
            <a:ext cx="1175584" cy="11755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371536" y="5323336"/>
            <a:ext cx="3182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в</a:t>
            </a:r>
            <a:r>
              <a:rPr lang="uk-UA" sz="2400" dirty="0" smtClean="0"/>
              <a:t>ступило 5 учасників</a:t>
            </a:r>
            <a:endParaRPr lang="ru-RU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8232298" y="5350040"/>
            <a:ext cx="307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вийшло 19 учасників</a:t>
            </a:r>
            <a:endParaRPr lang="ru-RU" sz="2400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747344" y="2998117"/>
            <a:ext cx="2558012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8865206" y="3048450"/>
            <a:ext cx="1240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ДУ</a:t>
            </a:r>
            <a:endParaRPr lang="ru-RU" sz="4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0049934" y="3040411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40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11451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Легкий дым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4567</TotalTime>
  <Words>1003</Words>
  <Application>Microsoft Office PowerPoint</Application>
  <PresentationFormat>Широкоэкранный</PresentationFormat>
  <Paragraphs>223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AngsanaUPC</vt:lpstr>
      <vt:lpstr>Arial</vt:lpstr>
      <vt:lpstr>Book Antiqua</vt:lpstr>
      <vt:lpstr>Calibri</vt:lpstr>
      <vt:lpstr>Calibri Light</vt:lpstr>
      <vt:lpstr>Century Gothic</vt:lpstr>
      <vt:lpstr>Wingdings</vt:lpstr>
      <vt:lpstr>Wingdings 2</vt:lpstr>
      <vt:lpstr>Wingdings 3</vt:lpstr>
      <vt:lpstr>HDOfficeLightV0</vt:lpstr>
      <vt:lpstr>Легкий дым</vt:lpstr>
      <vt:lpstr>ЗВІТ ПРО ДІЯЛЬНІСТЬ 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КОНСУЛЬТАЦІЇ</vt:lpstr>
      <vt:lpstr>ЛІДЕРИ РИНКУ</vt:lpstr>
      <vt:lpstr>ЛІДЕРИ РИНКУ</vt:lpstr>
      <vt:lpstr>ЧЛЕНСТВО В ПАРД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ЗВІТ ПРО ДІЯЛЬНІСТЬ</dc:title>
  <dc:creator>ADMIN</dc:creator>
  <cp:lastModifiedBy>Довбыш Дмитрий</cp:lastModifiedBy>
  <cp:revision>81</cp:revision>
  <dcterms:created xsi:type="dcterms:W3CDTF">2018-06-10T16:07:21Z</dcterms:created>
  <dcterms:modified xsi:type="dcterms:W3CDTF">2019-04-24T08:57:13Z</dcterms:modified>
</cp:coreProperties>
</file>