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sldIdLst>
    <p:sldId id="256" r:id="rId2"/>
    <p:sldId id="257" r:id="rId3"/>
    <p:sldId id="260" r:id="rId4"/>
    <p:sldId id="292" r:id="rId5"/>
    <p:sldId id="261" r:id="rId6"/>
    <p:sldId id="302" r:id="rId7"/>
    <p:sldId id="266" r:id="rId8"/>
    <p:sldId id="267" r:id="rId9"/>
    <p:sldId id="268" r:id="rId10"/>
    <p:sldId id="269" r:id="rId11"/>
    <p:sldId id="304" r:id="rId12"/>
    <p:sldId id="270" r:id="rId13"/>
    <p:sldId id="300" r:id="rId14"/>
    <p:sldId id="262" r:id="rId15"/>
    <p:sldId id="263" r:id="rId16"/>
    <p:sldId id="271" r:id="rId17"/>
    <p:sldId id="272" r:id="rId18"/>
    <p:sldId id="273" r:id="rId19"/>
    <p:sldId id="301" r:id="rId20"/>
    <p:sldId id="274" r:id="rId21"/>
    <p:sldId id="275" r:id="rId22"/>
    <p:sldId id="276" r:id="rId23"/>
    <p:sldId id="277" r:id="rId24"/>
    <p:sldId id="278" r:id="rId25"/>
    <p:sldId id="280" r:id="rId26"/>
    <p:sldId id="279" r:id="rId27"/>
    <p:sldId id="281" r:id="rId28"/>
    <p:sldId id="282" r:id="rId29"/>
    <p:sldId id="283" r:id="rId30"/>
    <p:sldId id="284" r:id="rId31"/>
    <p:sldId id="303" r:id="rId32"/>
    <p:sldId id="286" r:id="rId33"/>
    <p:sldId id="287" r:id="rId34"/>
    <p:sldId id="293" r:id="rId35"/>
    <p:sldId id="294" r:id="rId36"/>
    <p:sldId id="288" r:id="rId37"/>
    <p:sldId id="289" r:id="rId38"/>
    <p:sldId id="290"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1" autoAdjust="0"/>
    <p:restoredTop sz="94660"/>
  </p:normalViewPr>
  <p:slideViewPr>
    <p:cSldViewPr>
      <p:cViewPr varScale="1">
        <p:scale>
          <a:sx n="69" d="100"/>
          <a:sy n="69" d="100"/>
        </p:scale>
        <p:origin x="-1349"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167B90ED-7A43-4AAF-82E3-A55F058E7C30}" type="datetimeFigureOut">
              <a:rPr lang="ru-RU" smtClean="0"/>
              <a:pPr/>
              <a:t>16.04.2013</a:t>
            </a:fld>
            <a:endParaRPr lang="uk-UA"/>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uk-UA"/>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FDC997A-5C21-4BAB-AB61-B026085749CE}" type="slidenum">
              <a:rPr lang="uk-UA" smtClean="0"/>
              <a:pPr/>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AFDC997A-5C21-4BAB-AB61-B026085749CE}" type="slidenum">
              <a:rPr lang="uk-UA" smtClean="0"/>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AFDC997A-5C21-4BAB-AB61-B026085749CE}" type="slidenum">
              <a:rPr lang="uk-UA" smtClean="0"/>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AFDC997A-5C21-4BAB-AB61-B026085749CE}" type="slidenum">
              <a:rPr lang="uk-UA" smtClean="0"/>
              <a:pPr/>
              <a:t>‹#›</a:t>
            </a:fld>
            <a:endParaRPr lang="uk-UA"/>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5" name="Нижний колонтитул 4"/>
          <p:cNvSpPr>
            <a:spLocks noGrp="1"/>
          </p:cNvSpPr>
          <p:nvPr>
            <p:ph type="ftr" sz="quarter" idx="11"/>
          </p:nvPr>
        </p:nvSpPr>
        <p:spPr/>
        <p:txBody>
          <a:bodyPr/>
          <a:lstStyle>
            <a:extLst/>
          </a:lstStyle>
          <a:p>
            <a:endParaRPr lang="uk-UA"/>
          </a:p>
        </p:txBody>
      </p:sp>
      <p:sp>
        <p:nvSpPr>
          <p:cNvPr id="6" name="Номер слайда 5"/>
          <p:cNvSpPr>
            <a:spLocks noGrp="1"/>
          </p:cNvSpPr>
          <p:nvPr>
            <p:ph type="sldNum" sz="quarter" idx="12"/>
          </p:nvPr>
        </p:nvSpPr>
        <p:spPr/>
        <p:txBody>
          <a:bodyPr/>
          <a:lstStyle>
            <a:extLst/>
          </a:lstStyle>
          <a:p>
            <a:fld id="{AFDC997A-5C21-4BAB-AB61-B026085749CE}" type="slidenum">
              <a:rPr lang="uk-UA" smtClean="0"/>
              <a:pPr/>
              <a:t>‹#›</a:t>
            </a:fld>
            <a:endParaRPr lang="uk-UA"/>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6" name="Нижний колонтитул 5"/>
          <p:cNvSpPr>
            <a:spLocks noGrp="1"/>
          </p:cNvSpPr>
          <p:nvPr>
            <p:ph type="ftr" sz="quarter" idx="11"/>
          </p:nvPr>
        </p:nvSpPr>
        <p:spPr/>
        <p:txBody>
          <a:bodyPr/>
          <a:lstStyle>
            <a:extLst/>
          </a:lstStyle>
          <a:p>
            <a:endParaRPr lang="uk-UA"/>
          </a:p>
        </p:txBody>
      </p:sp>
      <p:sp>
        <p:nvSpPr>
          <p:cNvPr id="7" name="Номер слайда 6"/>
          <p:cNvSpPr>
            <a:spLocks noGrp="1"/>
          </p:cNvSpPr>
          <p:nvPr>
            <p:ph type="sldNum" sz="quarter" idx="12"/>
          </p:nvPr>
        </p:nvSpPr>
        <p:spPr/>
        <p:txBody>
          <a:bodyPr/>
          <a:lstStyle>
            <a:extLst/>
          </a:lstStyle>
          <a:p>
            <a:fld id="{AFDC997A-5C21-4BAB-AB61-B026085749CE}" type="slidenum">
              <a:rPr lang="uk-UA" smtClean="0"/>
              <a:pPr/>
              <a:t>‹#›</a:t>
            </a:fld>
            <a:endParaRPr lang="uk-UA"/>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8" name="Нижний колонтитул 7"/>
          <p:cNvSpPr>
            <a:spLocks noGrp="1"/>
          </p:cNvSpPr>
          <p:nvPr>
            <p:ph type="ftr" sz="quarter" idx="11"/>
          </p:nvPr>
        </p:nvSpPr>
        <p:spPr/>
        <p:txBody>
          <a:bodyPr/>
          <a:lstStyle>
            <a:extLst/>
          </a:lstStyle>
          <a:p>
            <a:endParaRPr lang="uk-UA"/>
          </a:p>
        </p:txBody>
      </p:sp>
      <p:sp>
        <p:nvSpPr>
          <p:cNvPr id="9" name="Номер слайда 8"/>
          <p:cNvSpPr>
            <a:spLocks noGrp="1"/>
          </p:cNvSpPr>
          <p:nvPr>
            <p:ph type="sldNum" sz="quarter" idx="12"/>
          </p:nvPr>
        </p:nvSpPr>
        <p:spPr/>
        <p:txBody>
          <a:bodyPr/>
          <a:lstStyle>
            <a:extLst/>
          </a:lstStyle>
          <a:p>
            <a:fld id="{AFDC997A-5C21-4BAB-AB61-B026085749CE}" type="slidenum">
              <a:rPr lang="uk-UA" smtClean="0"/>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4" name="Нижний колонтитул 3"/>
          <p:cNvSpPr>
            <a:spLocks noGrp="1"/>
          </p:cNvSpPr>
          <p:nvPr>
            <p:ph type="ftr" sz="quarter" idx="11"/>
          </p:nvPr>
        </p:nvSpPr>
        <p:spPr/>
        <p:txBody>
          <a:bodyPr/>
          <a:lstStyle>
            <a:extLst/>
          </a:lstStyle>
          <a:p>
            <a:endParaRPr lang="uk-UA"/>
          </a:p>
        </p:txBody>
      </p:sp>
      <p:sp>
        <p:nvSpPr>
          <p:cNvPr id="5" name="Номер слайда 4"/>
          <p:cNvSpPr>
            <a:spLocks noGrp="1"/>
          </p:cNvSpPr>
          <p:nvPr>
            <p:ph type="sldNum" sz="quarter" idx="12"/>
          </p:nvPr>
        </p:nvSpPr>
        <p:spPr/>
        <p:txBody>
          <a:bodyPr/>
          <a:lstStyle>
            <a:extLst/>
          </a:lstStyle>
          <a:p>
            <a:fld id="{AFDC997A-5C21-4BAB-AB61-B026085749CE}" type="slidenum">
              <a:rPr lang="uk-UA" smtClean="0"/>
              <a:pPr/>
              <a:t>‹#›</a:t>
            </a:fld>
            <a:endParaRPr lang="uk-UA"/>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167B90ED-7A43-4AAF-82E3-A55F058E7C30}" type="datetimeFigureOut">
              <a:rPr lang="ru-RU" smtClean="0"/>
              <a:pPr/>
              <a:t>16.04.2013</a:t>
            </a:fld>
            <a:endParaRPr lang="uk-UA"/>
          </a:p>
        </p:txBody>
      </p:sp>
      <p:sp>
        <p:nvSpPr>
          <p:cNvPr id="3" name="Нижний колонтитул 2"/>
          <p:cNvSpPr>
            <a:spLocks noGrp="1"/>
          </p:cNvSpPr>
          <p:nvPr>
            <p:ph type="ftr" sz="quarter" idx="11"/>
          </p:nvPr>
        </p:nvSpPr>
        <p:spPr/>
        <p:txBody>
          <a:bodyPr/>
          <a:lstStyle>
            <a:extLst/>
          </a:lstStyle>
          <a:p>
            <a:endParaRPr lang="uk-UA"/>
          </a:p>
        </p:txBody>
      </p:sp>
      <p:sp>
        <p:nvSpPr>
          <p:cNvPr id="4" name="Номер слайда 3"/>
          <p:cNvSpPr>
            <a:spLocks noGrp="1"/>
          </p:cNvSpPr>
          <p:nvPr>
            <p:ph type="sldNum" sz="quarter" idx="12"/>
          </p:nvPr>
        </p:nvSpPr>
        <p:spPr/>
        <p:txBody>
          <a:bodyPr/>
          <a:lstStyle>
            <a:extLst/>
          </a:lstStyle>
          <a:p>
            <a:fld id="{AFDC997A-5C21-4BAB-AB61-B026085749CE}" type="slidenum">
              <a:rPr lang="uk-UA" smtClean="0"/>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167B90ED-7A43-4AAF-82E3-A55F058E7C30}" type="datetimeFigureOut">
              <a:rPr lang="ru-RU" smtClean="0"/>
              <a:pPr/>
              <a:t>16.04.2013</a:t>
            </a:fld>
            <a:endParaRPr lang="uk-UA"/>
          </a:p>
        </p:txBody>
      </p:sp>
      <p:sp>
        <p:nvSpPr>
          <p:cNvPr id="6" name="Нижний колонтитул 5"/>
          <p:cNvSpPr>
            <a:spLocks noGrp="1"/>
          </p:cNvSpPr>
          <p:nvPr>
            <p:ph type="ftr" sz="quarter" idx="11"/>
          </p:nvPr>
        </p:nvSpPr>
        <p:spPr/>
        <p:txBody>
          <a:bodyPr/>
          <a:lstStyle>
            <a:extLst/>
          </a:lstStyle>
          <a:p>
            <a:endParaRPr lang="uk-UA"/>
          </a:p>
        </p:txBody>
      </p:sp>
      <p:sp>
        <p:nvSpPr>
          <p:cNvPr id="7" name="Номер слайда 6"/>
          <p:cNvSpPr>
            <a:spLocks noGrp="1"/>
          </p:cNvSpPr>
          <p:nvPr>
            <p:ph type="sldNum" sz="quarter" idx="12"/>
          </p:nvPr>
        </p:nvSpPr>
        <p:spPr/>
        <p:txBody>
          <a:bodyPr/>
          <a:lstStyle>
            <a:extLst/>
          </a:lstStyle>
          <a:p>
            <a:fld id="{AFDC997A-5C21-4BAB-AB61-B026085749CE}" type="slidenum">
              <a:rPr lang="uk-UA" smtClean="0"/>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167B90ED-7A43-4AAF-82E3-A55F058E7C30}" type="datetimeFigureOut">
              <a:rPr lang="ru-RU" smtClean="0"/>
              <a:pPr/>
              <a:t>16.04.2013</a:t>
            </a:fld>
            <a:endParaRPr lang="uk-UA"/>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uk-UA"/>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FDC997A-5C21-4BAB-AB61-B026085749CE}" type="slidenum">
              <a:rPr lang="uk-UA" smtClean="0"/>
              <a:pPr/>
              <a:t>‹#›</a:t>
            </a:fld>
            <a:endParaRPr lang="uk-UA"/>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67B90ED-7A43-4AAF-82E3-A55F058E7C30}" type="datetimeFigureOut">
              <a:rPr lang="ru-RU" smtClean="0"/>
              <a:pPr/>
              <a:t>16.04.2013</a:t>
            </a:fld>
            <a:endParaRPr lang="uk-UA"/>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uk-UA"/>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FDC997A-5C21-4BAB-AB61-B026085749CE}" type="slidenum">
              <a:rPr lang="uk-UA" smtClean="0"/>
              <a:pPr/>
              <a:t>‹#›</a:t>
            </a:fld>
            <a:endParaRPr lang="uk-UA"/>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uk-UA" dirty="0" smtClean="0"/>
              <a:t>Алгоритм розрахунку </a:t>
            </a:r>
            <a:r>
              <a:rPr lang="uk-UA" dirty="0" smtClean="0"/>
              <a:t>пруденційних показників діяльності з торгівлі цінними паперами</a:t>
            </a:r>
            <a:endParaRPr lang="uk-UA" dirty="0"/>
          </a:p>
        </p:txBody>
      </p:sp>
      <p:sp>
        <p:nvSpPr>
          <p:cNvPr id="3" name="Подзаголовок 2"/>
          <p:cNvSpPr>
            <a:spLocks noGrp="1"/>
          </p:cNvSpPr>
          <p:nvPr>
            <p:ph type="subTitle" idx="1"/>
          </p:nvPr>
        </p:nvSpPr>
        <p:spPr/>
        <p:txBody>
          <a:bodyPr/>
          <a:lstStyle/>
          <a:p>
            <a:r>
              <a:rPr lang="uk-UA" dirty="0" smtClean="0"/>
              <a:t>С.Москвін</a:t>
            </a:r>
            <a:endParaRPr lang="uk-UA"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a:buNone/>
            </a:pPr>
            <a:r>
              <a:rPr lang="uk-UA" dirty="0" smtClean="0"/>
              <a:t>	Показник</a:t>
            </a:r>
            <a:r>
              <a:rPr lang="uk-UA" b="1" dirty="0" smtClean="0"/>
              <a:t> ІАТ </a:t>
            </a:r>
            <a:r>
              <a:rPr lang="uk-UA" dirty="0" smtClean="0"/>
              <a:t>«Інвестиції у капітал акціонерних товариств у розмірі 25 і більше відсотків їх статутного капіталу, окрім цінних паперів, що перебувають у біржовому реєстрі хоча б однієї з фондових бірж» розраховується відповідно до даних бухгалтерського обліку за формулою:</a:t>
            </a:r>
          </a:p>
          <a:p>
            <a:pPr>
              <a:buNone/>
            </a:pPr>
            <a:endParaRPr lang="ru-RU" dirty="0" smtClean="0"/>
          </a:p>
          <a:p>
            <a:r>
              <a:rPr lang="uk-UA" b="1" dirty="0" smtClean="0"/>
              <a:t>ІАТ = 14116 + 14117  + 1421 + 1422 + 1424 + 1425 + </a:t>
            </a:r>
            <a:r>
              <a:rPr lang="uk-UA" b="1" u="sng" dirty="0" smtClean="0"/>
              <a:t>35212</a:t>
            </a:r>
            <a:r>
              <a:rPr lang="uk-UA" b="1" dirty="0" smtClean="0"/>
              <a:t> + 35213 + 35222 + 35223 + 35238 + 35239, </a:t>
            </a:r>
          </a:p>
          <a:p>
            <a:pPr>
              <a:buNone/>
            </a:pPr>
            <a:endParaRPr lang="ru-RU" dirty="0" smtClean="0"/>
          </a:p>
          <a:p>
            <a:pPr>
              <a:buNone/>
            </a:pPr>
            <a:r>
              <a:rPr lang="uk-UA" dirty="0" smtClean="0"/>
              <a:t>	де</a:t>
            </a:r>
            <a:r>
              <a:rPr lang="uk-UA" b="1" dirty="0" smtClean="0"/>
              <a:t> 14116, 14117, 1421, 1422, 1424, 1425, 35212, 35213, 35222, 35223, 35238, 35239 - </a:t>
            </a:r>
            <a:r>
              <a:rPr lang="uk-UA" dirty="0" smtClean="0"/>
              <a:t>коди субрахунків бухгалтерського обліку</a:t>
            </a:r>
            <a:endParaRPr lang="uk-UA" dirty="0"/>
          </a:p>
        </p:txBody>
      </p:sp>
      <p:sp>
        <p:nvSpPr>
          <p:cNvPr id="3" name="Заголовок 2"/>
          <p:cNvSpPr>
            <a:spLocks noGrp="1"/>
          </p:cNvSpPr>
          <p:nvPr>
            <p:ph type="title"/>
          </p:nvPr>
        </p:nvSpPr>
        <p:spPr/>
        <p:txBody>
          <a:bodyPr/>
          <a:lstStyle/>
          <a:p>
            <a:r>
              <a:rPr lang="uk-UA" dirty="0" smtClean="0"/>
              <a:t>Розрахунок п</a:t>
            </a:r>
            <a:r>
              <a:rPr lang="uk-UA" dirty="0" smtClean="0"/>
              <a:t>оказника </a:t>
            </a:r>
            <a:r>
              <a:rPr lang="uk-UA" dirty="0" smtClean="0"/>
              <a:t>ІАТ</a:t>
            </a:r>
            <a:endParaRPr lang="uk-UA"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52324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uk-UA" sz="1000" dirty="0">
                          <a:latin typeface="Times New Roman"/>
                          <a:ea typeface="Times New Roman"/>
                        </a:rPr>
                        <a:t>35 Поточні фінансові інвестиції</a:t>
                      </a:r>
                      <a:endParaRPr lang="ru-RU" sz="1000" dirty="0">
                        <a:latin typeface="Times New Roman"/>
                        <a:ea typeface="Times New Roman"/>
                      </a:endParaRPr>
                    </a:p>
                  </a:txBody>
                  <a:tcPr marL="68580" marR="68580" marT="0" marB="0"/>
                </a:tc>
                <a:tc>
                  <a:txBody>
                    <a:bodyPr/>
                    <a:lstStyle/>
                    <a:p>
                      <a:pPr>
                        <a:spcAft>
                          <a:spcPts val="0"/>
                        </a:spcAft>
                      </a:pPr>
                      <a:r>
                        <a:rPr lang="uk-UA" sz="1200">
                          <a:latin typeface="Times New Roman"/>
                          <a:ea typeface="Times New Roman"/>
                        </a:rPr>
                        <a:t>351 "Еквіваленти грошових коштів"</a:t>
                      </a:r>
                      <a:endParaRPr lang="ru-RU" sz="1200">
                        <a:latin typeface="Times New Roman"/>
                        <a:ea typeface="Times New Roman"/>
                      </a:endParaRPr>
                    </a:p>
                  </a:txBody>
                  <a:tcPr marL="68580" marR="68580" marT="0" marB="0"/>
                </a:tc>
                <a:tc>
                  <a:txBody>
                    <a:bodyPr/>
                    <a:lstStyle/>
                    <a:p>
                      <a:pPr>
                        <a:spcAft>
                          <a:spcPts val="0"/>
                        </a:spcAft>
                      </a:pPr>
                      <a:r>
                        <a:rPr lang="uk-UA" sz="1200">
                          <a:latin typeface="Times New Roman"/>
                          <a:ea typeface="Times New Roman"/>
                        </a:rPr>
                        <a:t>3511 «Банківські метали»</a:t>
                      </a:r>
                      <a:endParaRPr lang="ru-RU" sz="1200">
                        <a:latin typeface="Times New Roman"/>
                        <a:ea typeface="Times New Roman"/>
                      </a:endParaRPr>
                    </a:p>
                  </a:txBody>
                  <a:tcPr marL="68580" marR="68580" marT="0" marB="0"/>
                </a:tc>
                <a:tc>
                  <a:txBody>
                    <a:bodyPr/>
                    <a:lstStyle/>
                    <a:p>
                      <a:pPr>
                        <a:spcAft>
                          <a:spcPts val="0"/>
                        </a:spcAft>
                      </a:pPr>
                      <a:endParaRPr lang="uk-UA" sz="1200">
                        <a:latin typeface="Times New Roman"/>
                        <a:ea typeface="Times New Roman"/>
                      </a:endParaRPr>
                    </a:p>
                  </a:txBody>
                  <a:tcPr marL="68580" marR="68580" marT="0" marB="0"/>
                </a:tc>
              </a:tr>
              <a:tr h="370840">
                <a:tc>
                  <a:txBody>
                    <a:bodyPr/>
                    <a:lstStyle/>
                    <a:p>
                      <a:endParaRPr lang="uk-UA" sz="1000">
                        <a:latin typeface="Times New Roman"/>
                        <a:ea typeface="Times New Roman"/>
                      </a:endParaRPr>
                    </a:p>
                  </a:txBody>
                  <a:tcPr marL="68580" marR="68580" marT="0" marB="0"/>
                </a:tc>
                <a:tc>
                  <a:txBody>
                    <a:bodyPr/>
                    <a:lstStyle/>
                    <a:p>
                      <a:endParaRPr lang="uk-UA" sz="1000">
                        <a:latin typeface="Times New Roman"/>
                        <a:ea typeface="Times New Roman"/>
                      </a:endParaRPr>
                    </a:p>
                  </a:txBody>
                  <a:tcPr marL="68580" marR="68580" marT="0" marB="0"/>
                </a:tc>
                <a:tc>
                  <a:txBody>
                    <a:bodyPr/>
                    <a:lstStyle/>
                    <a:p>
                      <a:pPr>
                        <a:spcAft>
                          <a:spcPts val="0"/>
                        </a:spcAft>
                      </a:pPr>
                      <a:r>
                        <a:rPr lang="uk-UA" sz="1200" dirty="0">
                          <a:latin typeface="Times New Roman"/>
                          <a:ea typeface="Times New Roman"/>
                        </a:rPr>
                        <a:t>3512 «Ощадні (депозитні) сертифікати»</a:t>
                      </a:r>
                      <a:endParaRPr lang="ru-RU" sz="1200" dirty="0">
                        <a:latin typeface="Times New Roman"/>
                        <a:ea typeface="Times New Roman"/>
                      </a:endParaRPr>
                    </a:p>
                  </a:txBody>
                  <a:tcPr marL="68580" marR="68580" marT="0" marB="0"/>
                </a:tc>
                <a:tc>
                  <a:txBody>
                    <a:bodyPr/>
                    <a:lstStyle/>
                    <a:p>
                      <a:pPr>
                        <a:spcAft>
                          <a:spcPts val="0"/>
                        </a:spcAft>
                      </a:pPr>
                      <a:r>
                        <a:rPr lang="uk-UA" sz="1100" dirty="0">
                          <a:latin typeface="Times New Roman"/>
                          <a:ea typeface="Times New Roman"/>
                        </a:rPr>
                        <a:t>35121 «Ощадні сертифікати банків, номіновані у національній валюті»</a:t>
                      </a:r>
                      <a:endParaRPr lang="ru-RU" sz="1100" dirty="0">
                        <a:latin typeface="Times New Roman"/>
                        <a:ea typeface="Times New Roman"/>
                      </a:endParaRPr>
                    </a:p>
                    <a:p>
                      <a:pPr>
                        <a:spcAft>
                          <a:spcPts val="0"/>
                        </a:spcAft>
                      </a:pPr>
                      <a:r>
                        <a:rPr lang="uk-UA" sz="1100" dirty="0">
                          <a:latin typeface="Times New Roman"/>
                          <a:ea typeface="Times New Roman"/>
                        </a:rPr>
                        <a:t>35122 «Ощадні сертифікати банків, номіновані в іноземній валюті»</a:t>
                      </a:r>
                      <a:endParaRPr lang="ru-RU" sz="1100" dirty="0">
                        <a:latin typeface="Times New Roman"/>
                        <a:ea typeface="Times New Roman"/>
                      </a:endParaRPr>
                    </a:p>
                    <a:p>
                      <a:pPr>
                        <a:spcAft>
                          <a:spcPts val="0"/>
                        </a:spcAft>
                      </a:pPr>
                      <a:r>
                        <a:rPr lang="uk-UA" sz="1100" dirty="0">
                          <a:latin typeface="Times New Roman"/>
                          <a:ea typeface="Times New Roman"/>
                        </a:rPr>
                        <a:t>35125 «Депозитні сертифікати Національного банку»</a:t>
                      </a:r>
                      <a:endParaRPr lang="ru-RU" sz="1100" dirty="0">
                        <a:latin typeface="Times New Roman"/>
                        <a:ea typeface="Times New Roman"/>
                      </a:endParaRPr>
                    </a:p>
                  </a:txBody>
                  <a:tcPr marL="68580" marR="68580" marT="0" marB="0"/>
                </a:tc>
              </a:tr>
              <a:tr h="370840">
                <a:tc>
                  <a:txBody>
                    <a:bodyPr/>
                    <a:lstStyle/>
                    <a:p>
                      <a:endParaRPr lang="uk-UA" sz="1000">
                        <a:latin typeface="Times New Roman"/>
                        <a:ea typeface="Times New Roman"/>
                      </a:endParaRPr>
                    </a:p>
                  </a:txBody>
                  <a:tcPr marL="68580" marR="68580" marT="0" marB="0"/>
                </a:tc>
                <a:tc>
                  <a:txBody>
                    <a:bodyPr/>
                    <a:lstStyle/>
                    <a:p>
                      <a:pPr>
                        <a:spcAft>
                          <a:spcPts val="0"/>
                        </a:spcAft>
                      </a:pPr>
                      <a:r>
                        <a:rPr lang="uk-UA" sz="1200">
                          <a:latin typeface="Times New Roman"/>
                          <a:ea typeface="Times New Roman"/>
                        </a:rPr>
                        <a:t>352 "Інші поточні фінансові інвестиції"</a:t>
                      </a:r>
                      <a:endParaRPr lang="ru-RU" sz="1200">
                        <a:latin typeface="Times New Roman"/>
                        <a:ea typeface="Times New Roman"/>
                      </a:endParaRPr>
                    </a:p>
                  </a:txBody>
                  <a:tcPr marL="68580" marR="68580" marT="0" marB="0"/>
                </a:tc>
                <a:tc>
                  <a:txBody>
                    <a:bodyPr/>
                    <a:lstStyle/>
                    <a:p>
                      <a:pPr>
                        <a:spcAft>
                          <a:spcPts val="0"/>
                        </a:spcAft>
                      </a:pPr>
                      <a:r>
                        <a:rPr lang="uk-UA" sz="1200">
                          <a:latin typeface="Times New Roman"/>
                          <a:ea typeface="Times New Roman"/>
                        </a:rPr>
                        <a:t>3521 «Поточні фінансові інвестиції у капітал акціонерних товариств (крім фінансових установ)»</a:t>
                      </a:r>
                      <a:endParaRPr lang="ru-RU" sz="1200">
                        <a:latin typeface="Times New Roman"/>
                        <a:ea typeface="Times New Roman"/>
                      </a:endParaRPr>
                    </a:p>
                  </a:txBody>
                  <a:tcPr marL="68580" marR="68580" marT="0" marB="0"/>
                </a:tc>
                <a:tc>
                  <a:txBody>
                    <a:bodyPr/>
                    <a:lstStyle/>
                    <a:p>
                      <a:pPr>
                        <a:spcAft>
                          <a:spcPts val="0"/>
                        </a:spcAft>
                      </a:pPr>
                      <a:r>
                        <a:rPr lang="uk-UA" sz="1050" dirty="0">
                          <a:latin typeface="Times New Roman"/>
                          <a:ea typeface="Times New Roman"/>
                        </a:rPr>
                        <a:t>35211 «Поточні інвестиції у капітал акціонерних товариств у розмірі 25 і більше відсотків їх статутного капіталу (крім фінансових установ), акції яких перебувають у біржовому реєстрі хоча б однієї з фондових бірж»</a:t>
                      </a:r>
                      <a:endParaRPr lang="ru-RU" sz="1050" dirty="0">
                        <a:latin typeface="Times New Roman"/>
                        <a:ea typeface="Times New Roman"/>
                      </a:endParaRPr>
                    </a:p>
                    <a:p>
                      <a:pPr>
                        <a:spcAft>
                          <a:spcPts val="0"/>
                        </a:spcAft>
                      </a:pPr>
                      <a:r>
                        <a:rPr lang="uk-UA" sz="1050" dirty="0">
                          <a:latin typeface="Times New Roman"/>
                          <a:ea typeface="Times New Roman"/>
                        </a:rPr>
                        <a:t>35212 «Поточні інвестиції у капітал акціонерних товариств у розмірі 25 і більше їх статутного капіталу (крім фінансових установ), акції яких не перебувають у біржовому реєстрі хоча б однієї з фондових бірж, але допущені до торгів»</a:t>
                      </a:r>
                      <a:endParaRPr lang="ru-RU" sz="1050" dirty="0">
                        <a:latin typeface="Times New Roman"/>
                        <a:ea typeface="Times New Roman"/>
                      </a:endParaRPr>
                    </a:p>
                    <a:p>
                      <a:pPr>
                        <a:spcAft>
                          <a:spcPts val="0"/>
                        </a:spcAft>
                      </a:pPr>
                      <a:r>
                        <a:rPr lang="uk-UA" sz="1050" dirty="0">
                          <a:latin typeface="Times New Roman"/>
                          <a:ea typeface="Times New Roman"/>
                        </a:rPr>
                        <a:t>35213 «Поточні інвестиції у капітал акціонерних товариств у розмірі 25 і більше відсотків їх статутного капіталу (крім фінансових установ), акції яких не перебувають в обігу хоча б на одній з фондових бірж</a:t>
                      </a:r>
                      <a:r>
                        <a:rPr lang="uk-UA" sz="1050" dirty="0" smtClean="0">
                          <a:latin typeface="Times New Roman"/>
                          <a:ea typeface="Times New Roman"/>
                        </a:rPr>
                        <a:t>»</a:t>
                      </a:r>
                      <a:endParaRPr lang="ru-RU" sz="1200" dirty="0">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p:txBody>
          <a:bodyPr>
            <a:normAutofit fontScale="90000"/>
          </a:bodyPr>
          <a:lstStyle/>
          <a:p>
            <a:r>
              <a:rPr lang="uk-UA" dirty="0" smtClean="0"/>
              <a:t>Приклад класифікації субрахунків 2 і 3 порядку</a:t>
            </a:r>
            <a:endParaRPr lang="uk-U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buNone/>
            </a:pPr>
            <a:r>
              <a:rPr lang="uk-UA" dirty="0" smtClean="0"/>
              <a:t>	Показник</a:t>
            </a:r>
            <a:r>
              <a:rPr lang="uk-UA" b="1" dirty="0" smtClean="0"/>
              <a:t> ЦПНО</a:t>
            </a:r>
            <a:r>
              <a:rPr lang="uk-UA" dirty="0" smtClean="0"/>
              <a:t> «Балансова вартість цінних паперів, що не перебувають в обігу хоча б на одній з фондових біржах (у тому числі торгівля яких на фондових біржах заборонена законодавством України), крім цінних паперів, емітованих центральними органами виконавчої влади, Національним банком та Державною іпотечною установою, та цінних паперів інших фінансових установ» розраховується відповідно до даних бухгалтерського обліку за формулою:</a:t>
            </a:r>
          </a:p>
          <a:p>
            <a:pPr>
              <a:buNone/>
            </a:pPr>
            <a:endParaRPr lang="ru-RU" dirty="0" smtClean="0"/>
          </a:p>
          <a:p>
            <a:r>
              <a:rPr lang="uk-UA" b="1" dirty="0" smtClean="0"/>
              <a:t>ЦПНО = 14317 + 14417 + 14507 + 14841 + 1485 + 14917 + 35217 + 35243 + 35253 + 35284 + 35293, </a:t>
            </a:r>
          </a:p>
          <a:p>
            <a:endParaRPr lang="ru-RU" dirty="0" smtClean="0"/>
          </a:p>
          <a:p>
            <a:pPr>
              <a:buNone/>
            </a:pPr>
            <a:r>
              <a:rPr lang="uk-UA" dirty="0" smtClean="0"/>
              <a:t>	де </a:t>
            </a:r>
            <a:r>
              <a:rPr lang="uk-UA" b="1" dirty="0" smtClean="0"/>
              <a:t>14317, 14417, 14503, 14841, 1485, 14917, </a:t>
            </a:r>
            <a:r>
              <a:rPr lang="uk-UA" b="1" u="sng" dirty="0" smtClean="0"/>
              <a:t>35217</a:t>
            </a:r>
            <a:r>
              <a:rPr lang="uk-UA" b="1" dirty="0" smtClean="0"/>
              <a:t>, 35243, 35253, 35284, 35293 - </a:t>
            </a:r>
            <a:r>
              <a:rPr lang="uk-UA" dirty="0" smtClean="0"/>
              <a:t>коди субрахунків бухгалтерського обліку</a:t>
            </a:r>
            <a:endParaRPr lang="uk-UA" dirty="0"/>
          </a:p>
        </p:txBody>
      </p:sp>
      <p:sp>
        <p:nvSpPr>
          <p:cNvPr id="3" name="Заголовок 2"/>
          <p:cNvSpPr>
            <a:spLocks noGrp="1"/>
          </p:cNvSpPr>
          <p:nvPr>
            <p:ph type="title"/>
          </p:nvPr>
        </p:nvSpPr>
        <p:spPr/>
        <p:txBody>
          <a:bodyPr/>
          <a:lstStyle/>
          <a:p>
            <a:r>
              <a:rPr lang="uk-UA" dirty="0" smtClean="0"/>
              <a:t>Розрахунок показника </a:t>
            </a:r>
            <a:r>
              <a:rPr lang="uk-UA" dirty="0" smtClean="0"/>
              <a:t>ЦПНО</a:t>
            </a:r>
            <a:endParaRPr lang="uk-UA"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a:buFont typeface="Wingdings" pitchFamily="2" charset="2"/>
              <a:buChar char="§"/>
            </a:pPr>
            <a:r>
              <a:rPr lang="uk-UA" dirty="0" smtClean="0"/>
              <a:t>Фіксація наявності належних компанії ЦП у біржових реєстрах та біржових списках 10 фондових бірж (всього на початок року – 550 ЦП знаходилось у біржових реєстрах і 3000 ЦП – у біржових списках)</a:t>
            </a:r>
          </a:p>
          <a:p>
            <a:pPr>
              <a:buFont typeface="Wingdings" pitchFamily="2" charset="2"/>
              <a:buChar char="§"/>
            </a:pPr>
            <a:r>
              <a:rPr lang="uk-UA" dirty="0" smtClean="0"/>
              <a:t>Щоденний моніторинг змін у біржових реєстрах та біржових списках 10 фондових бірж </a:t>
            </a:r>
          </a:p>
          <a:p>
            <a:pPr>
              <a:buFont typeface="Wingdings" pitchFamily="2" charset="2"/>
              <a:buChar char="§"/>
            </a:pPr>
            <a:r>
              <a:rPr lang="uk-UA" dirty="0" smtClean="0"/>
              <a:t>Віднесення цінних паперів на відповідний субрахунок, що характеризують наявність ЦП у реєстрах чи списках. </a:t>
            </a:r>
          </a:p>
          <a:p>
            <a:r>
              <a:rPr lang="uk-UA" b="1" dirty="0" smtClean="0"/>
              <a:t>Приклад</a:t>
            </a:r>
            <a:r>
              <a:rPr lang="uk-UA" dirty="0" smtClean="0"/>
              <a:t>. Акції ПАТ “ХХХ” виключені з біржового реєстру та біржового списку фондової біржі “</a:t>
            </a:r>
            <a:r>
              <a:rPr lang="en-US" dirty="0" smtClean="0"/>
              <a:t>ZZZ</a:t>
            </a:r>
            <a:r>
              <a:rPr lang="uk-UA" dirty="0" smtClean="0"/>
              <a:t>”. Проводка:</a:t>
            </a:r>
          </a:p>
          <a:p>
            <a:r>
              <a:rPr lang="ru-RU" dirty="0" smtClean="0"/>
              <a:t>Дт </a:t>
            </a:r>
            <a:r>
              <a:rPr lang="uk-UA" dirty="0" smtClean="0"/>
              <a:t>рахунку 35217 «Поточні фінансові інвестиції у капітал акціонерних товариств у розмірі до 25 відсотків їх статутного капіталу (крім фінансових установ), акції яких не перебувають в обігу хоча б на одній з фондових бірж»</a:t>
            </a:r>
            <a:endParaRPr lang="ru-RU" dirty="0" smtClean="0"/>
          </a:p>
          <a:p>
            <a:r>
              <a:rPr lang="uk-UA" dirty="0" err="1" smtClean="0"/>
              <a:t>Кт</a:t>
            </a:r>
            <a:r>
              <a:rPr lang="uk-UA" dirty="0" smtClean="0"/>
              <a:t> рахунку 35215 «Поточні інвестиції у капітал акціонерних товариств у розмірі до 25 відсотків їх статутного капіталу (крім фінансових установ), акції яких перебувають у біржовому реєстрі хоча б однієї з фондових бірж»</a:t>
            </a:r>
          </a:p>
          <a:p>
            <a:endParaRPr lang="uk-UA" dirty="0" smtClean="0"/>
          </a:p>
          <a:p>
            <a:endParaRPr lang="uk-UA" dirty="0"/>
          </a:p>
        </p:txBody>
      </p:sp>
      <p:sp>
        <p:nvSpPr>
          <p:cNvPr id="3" name="Заголовок 2"/>
          <p:cNvSpPr>
            <a:spLocks noGrp="1"/>
          </p:cNvSpPr>
          <p:nvPr>
            <p:ph type="title"/>
          </p:nvPr>
        </p:nvSpPr>
        <p:spPr/>
        <p:txBody>
          <a:bodyPr>
            <a:normAutofit fontScale="90000"/>
          </a:bodyPr>
          <a:lstStyle/>
          <a:p>
            <a:r>
              <a:rPr lang="uk-UA" dirty="0" smtClean="0"/>
              <a:t>Задача </a:t>
            </a:r>
            <a:r>
              <a:rPr lang="uk-UA" dirty="0" err="1" smtClean="0"/>
              <a:t>“Наявність</a:t>
            </a:r>
            <a:r>
              <a:rPr lang="uk-UA" dirty="0" smtClean="0"/>
              <a:t> ЦП у біржових реєстрах і </a:t>
            </a:r>
            <a:r>
              <a:rPr lang="uk-UA" dirty="0" err="1" smtClean="0"/>
              <a:t>списках”</a:t>
            </a:r>
            <a:r>
              <a:rPr lang="uk-UA" dirty="0" smtClean="0"/>
              <a:t> </a:t>
            </a:r>
            <a:endParaRPr lang="uk-U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uk-UA" b="1" dirty="0" smtClean="0"/>
              <a:t>АРК = (РК : </a:t>
            </a:r>
            <a:r>
              <a:rPr lang="en-US" b="1" dirty="0" smtClean="0"/>
              <a:t>RWA</a:t>
            </a:r>
            <a:r>
              <a:rPr lang="uk-UA" b="1" dirty="0" smtClean="0"/>
              <a:t>)*100,</a:t>
            </a:r>
            <a:endParaRPr lang="ru-RU" dirty="0" smtClean="0"/>
          </a:p>
          <a:p>
            <a:pPr>
              <a:buNone/>
            </a:pPr>
            <a:endParaRPr lang="uk-UA" dirty="0" smtClean="0"/>
          </a:p>
          <a:p>
            <a:pPr>
              <a:buNone/>
            </a:pPr>
            <a:r>
              <a:rPr lang="uk-UA" dirty="0" smtClean="0"/>
              <a:t>де</a:t>
            </a:r>
            <a:r>
              <a:rPr lang="uk-UA" b="1" dirty="0" smtClean="0"/>
              <a:t> АРК - </a:t>
            </a:r>
            <a:r>
              <a:rPr lang="uk-UA" dirty="0" smtClean="0"/>
              <a:t>показник адекватності регулятивного капіталу (розрахункове значення нормативу адекватності регулятивного капіталу торговця цінними паперами);</a:t>
            </a:r>
            <a:endParaRPr lang="ru-RU" dirty="0" smtClean="0"/>
          </a:p>
          <a:p>
            <a:r>
              <a:rPr lang="uk-UA" b="1" dirty="0" smtClean="0"/>
              <a:t>РК</a:t>
            </a:r>
            <a:r>
              <a:rPr lang="uk-UA" dirty="0" smtClean="0"/>
              <a:t> – регулятивний капітал;</a:t>
            </a:r>
            <a:endParaRPr lang="ru-RU" dirty="0" smtClean="0"/>
          </a:p>
          <a:p>
            <a:r>
              <a:rPr lang="uk-UA" b="1" dirty="0" smtClean="0"/>
              <a:t>RWA – </a:t>
            </a:r>
            <a:r>
              <a:rPr lang="uk-UA" dirty="0" smtClean="0"/>
              <a:t>сума</a:t>
            </a:r>
            <a:r>
              <a:rPr lang="uk-UA" b="1" dirty="0" smtClean="0"/>
              <a:t> </a:t>
            </a:r>
            <a:r>
              <a:rPr lang="uk-UA" dirty="0" smtClean="0"/>
              <a:t>активів, зважених на ризик</a:t>
            </a:r>
            <a:r>
              <a:rPr lang="uk-UA" b="1" dirty="0" smtClean="0"/>
              <a:t>.</a:t>
            </a:r>
            <a:endParaRPr lang="ru-RU" dirty="0" smtClean="0"/>
          </a:p>
          <a:p>
            <a:pPr>
              <a:buNone/>
            </a:pPr>
            <a:endParaRPr lang="uk-UA" dirty="0"/>
          </a:p>
        </p:txBody>
      </p:sp>
      <p:sp>
        <p:nvSpPr>
          <p:cNvPr id="3" name="Заголовок 2"/>
          <p:cNvSpPr>
            <a:spLocks noGrp="1"/>
          </p:cNvSpPr>
          <p:nvPr>
            <p:ph type="title"/>
          </p:nvPr>
        </p:nvSpPr>
        <p:spPr/>
        <p:txBody>
          <a:bodyPr>
            <a:normAutofit fontScale="90000"/>
          </a:bodyPr>
          <a:lstStyle/>
          <a:p>
            <a:r>
              <a:rPr lang="uk-UA" dirty="0" smtClean="0"/>
              <a:t>Адекватність регулятивного капіталу</a:t>
            </a:r>
            <a:endParaRPr lang="uk-UA"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uk-UA" b="1" dirty="0" smtClean="0"/>
              <a:t>АК1 = (К1 : </a:t>
            </a:r>
            <a:r>
              <a:rPr lang="en-US" b="1" dirty="0" smtClean="0"/>
              <a:t>RWA</a:t>
            </a:r>
            <a:r>
              <a:rPr lang="ru-RU" b="1" dirty="0" smtClean="0"/>
              <a:t>)*100</a:t>
            </a:r>
            <a:r>
              <a:rPr lang="uk-UA" b="1" dirty="0" smtClean="0"/>
              <a:t>,</a:t>
            </a:r>
            <a:endParaRPr lang="ru-RU" dirty="0" smtClean="0"/>
          </a:p>
          <a:p>
            <a:endParaRPr lang="ru-RU" dirty="0" smtClean="0"/>
          </a:p>
          <a:p>
            <a:pPr>
              <a:buNone/>
            </a:pPr>
            <a:r>
              <a:rPr lang="uk-UA" dirty="0" smtClean="0"/>
              <a:t>де</a:t>
            </a:r>
            <a:r>
              <a:rPr lang="uk-UA" b="1" dirty="0" smtClean="0"/>
              <a:t> АК1 - </a:t>
            </a:r>
            <a:r>
              <a:rPr lang="uk-UA" dirty="0" smtClean="0"/>
              <a:t>показник адекватності капіталу першого рівня (розрахункове значення нормативу адекватності капіталу першого рівня торговця цінними паперами);</a:t>
            </a:r>
            <a:endParaRPr lang="ru-RU" dirty="0" smtClean="0"/>
          </a:p>
          <a:p>
            <a:r>
              <a:rPr lang="uk-UA" b="1" dirty="0" smtClean="0"/>
              <a:t>К1</a:t>
            </a:r>
            <a:r>
              <a:rPr lang="uk-UA" dirty="0" smtClean="0"/>
              <a:t> - капітал першого рівня;</a:t>
            </a:r>
            <a:endParaRPr lang="ru-RU" dirty="0" smtClean="0"/>
          </a:p>
          <a:p>
            <a:r>
              <a:rPr lang="uk-UA" b="1" dirty="0" smtClean="0"/>
              <a:t>RWA – </a:t>
            </a:r>
            <a:r>
              <a:rPr lang="uk-UA" dirty="0" smtClean="0"/>
              <a:t>сума</a:t>
            </a:r>
            <a:r>
              <a:rPr lang="uk-UA" b="1" dirty="0" smtClean="0"/>
              <a:t> </a:t>
            </a:r>
            <a:r>
              <a:rPr lang="uk-UA" dirty="0" smtClean="0"/>
              <a:t>активів, зважених на ризик</a:t>
            </a:r>
            <a:r>
              <a:rPr lang="uk-UA" b="1" dirty="0" smtClean="0"/>
              <a:t>.</a:t>
            </a:r>
            <a:endParaRPr lang="ru-RU" dirty="0" smtClean="0"/>
          </a:p>
          <a:p>
            <a:endParaRPr lang="uk-UA" dirty="0"/>
          </a:p>
        </p:txBody>
      </p:sp>
      <p:sp>
        <p:nvSpPr>
          <p:cNvPr id="3" name="Заголовок 2"/>
          <p:cNvSpPr>
            <a:spLocks noGrp="1"/>
          </p:cNvSpPr>
          <p:nvPr>
            <p:ph type="title"/>
          </p:nvPr>
        </p:nvSpPr>
        <p:spPr/>
        <p:txBody>
          <a:bodyPr>
            <a:normAutofit fontScale="90000"/>
          </a:bodyPr>
          <a:lstStyle/>
          <a:p>
            <a:r>
              <a:rPr lang="uk-UA" dirty="0" smtClean="0"/>
              <a:t>Адекватність капіталу першого рівня</a:t>
            </a:r>
            <a:endParaRPr lang="uk-UA"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uk-UA" dirty="0" smtClean="0"/>
              <a:t>Показник </a:t>
            </a:r>
            <a:r>
              <a:rPr lang="uk-UA" b="1" dirty="0" smtClean="0"/>
              <a:t>RWA</a:t>
            </a:r>
            <a:r>
              <a:rPr lang="uk-UA" dirty="0" smtClean="0"/>
              <a:t> розраховується за формулою:</a:t>
            </a:r>
          </a:p>
          <a:p>
            <a:pPr>
              <a:buNone/>
            </a:pPr>
            <a:endParaRPr lang="en-US" dirty="0" smtClean="0"/>
          </a:p>
          <a:p>
            <a:r>
              <a:rPr lang="uk-UA" b="1" dirty="0" smtClean="0"/>
              <a:t>RWA = А1 + 1,2*А2 + 1,5*А3 + 2*А4 + 2,5*А5,</a:t>
            </a:r>
          </a:p>
          <a:p>
            <a:endParaRPr lang="ru-RU" dirty="0" smtClean="0"/>
          </a:p>
          <a:p>
            <a:pPr>
              <a:buNone/>
            </a:pPr>
            <a:r>
              <a:rPr lang="uk-UA" dirty="0" smtClean="0"/>
              <a:t>	де </a:t>
            </a:r>
            <a:r>
              <a:rPr lang="uk-UA" b="1" dirty="0" smtClean="0"/>
              <a:t>А1, А2, А3, А4, А5 – </a:t>
            </a:r>
            <a:r>
              <a:rPr lang="uk-UA" dirty="0" smtClean="0"/>
              <a:t>активи відповідно </a:t>
            </a:r>
            <a:r>
              <a:rPr lang="en-US" dirty="0" smtClean="0"/>
              <a:t>I</a:t>
            </a:r>
            <a:r>
              <a:rPr lang="ru-RU" dirty="0" smtClean="0"/>
              <a:t>, </a:t>
            </a:r>
            <a:r>
              <a:rPr lang="en-US" dirty="0" smtClean="0"/>
              <a:t>II</a:t>
            </a:r>
            <a:r>
              <a:rPr lang="ru-RU" dirty="0" smtClean="0"/>
              <a:t>, </a:t>
            </a:r>
            <a:r>
              <a:rPr lang="en-US" dirty="0" smtClean="0"/>
              <a:t>III</a:t>
            </a:r>
            <a:r>
              <a:rPr lang="ru-RU" dirty="0" smtClean="0"/>
              <a:t>, </a:t>
            </a:r>
            <a:r>
              <a:rPr lang="en-US" dirty="0" smtClean="0"/>
              <a:t>IV </a:t>
            </a:r>
            <a:r>
              <a:rPr lang="uk-UA" dirty="0" smtClean="0"/>
              <a:t>та </a:t>
            </a:r>
            <a:r>
              <a:rPr lang="en-US" dirty="0" smtClean="0"/>
              <a:t>V</a:t>
            </a:r>
            <a:r>
              <a:rPr lang="uk-UA" dirty="0" smtClean="0"/>
              <a:t> групи ризику.</a:t>
            </a:r>
          </a:p>
          <a:p>
            <a:pPr>
              <a:buNone/>
            </a:pPr>
            <a:endParaRPr lang="ru-RU" dirty="0" smtClean="0"/>
          </a:p>
          <a:p>
            <a:pPr>
              <a:buNone/>
            </a:pPr>
            <a:endParaRPr lang="uk-UA" dirty="0"/>
          </a:p>
        </p:txBody>
      </p:sp>
      <p:sp>
        <p:nvSpPr>
          <p:cNvPr id="3" name="Заголовок 2"/>
          <p:cNvSpPr>
            <a:spLocks noGrp="1"/>
          </p:cNvSpPr>
          <p:nvPr>
            <p:ph type="title"/>
          </p:nvPr>
        </p:nvSpPr>
        <p:spPr/>
        <p:txBody>
          <a:bodyPr/>
          <a:lstStyle/>
          <a:p>
            <a:r>
              <a:rPr lang="uk-UA" dirty="0" smtClean="0"/>
              <a:t>Розрахунок </a:t>
            </a:r>
            <a:r>
              <a:rPr lang="en-US" dirty="0" smtClean="0"/>
              <a:t>RWA</a:t>
            </a:r>
            <a:endParaRPr lang="uk-UA"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8"/>
            <a:ext cx="8229600" cy="4733754"/>
          </a:xfrm>
        </p:spPr>
        <p:txBody>
          <a:bodyPr>
            <a:normAutofit fontScale="47500" lnSpcReduction="20000"/>
          </a:bodyPr>
          <a:lstStyle/>
          <a:p>
            <a:pPr>
              <a:buNone/>
            </a:pPr>
            <a:r>
              <a:rPr lang="uk-UA" dirty="0" smtClean="0"/>
              <a:t>	</a:t>
            </a:r>
            <a:r>
              <a:rPr lang="uk-UA" b="1" dirty="0" smtClean="0"/>
              <a:t>А1 = ГК + ПРБ + ДЕП + БМ + ЦПД + ДЦПД + ЦПНБ + ДЦПН + ОДІГ + ДОІГ  + ЦПЛ + ЦПІЕ,</a:t>
            </a:r>
            <a:endParaRPr lang="ru-RU" dirty="0" smtClean="0"/>
          </a:p>
          <a:p>
            <a:pPr>
              <a:buNone/>
            </a:pPr>
            <a:r>
              <a:rPr lang="uk-UA" dirty="0" smtClean="0"/>
              <a:t>	</a:t>
            </a:r>
          </a:p>
          <a:p>
            <a:pPr>
              <a:buNone/>
            </a:pPr>
            <a:r>
              <a:rPr lang="uk-UA" sz="2900" dirty="0" smtClean="0"/>
              <a:t>де </a:t>
            </a:r>
            <a:r>
              <a:rPr lang="uk-UA" sz="2900" b="1" dirty="0" smtClean="0"/>
              <a:t>ГК</a:t>
            </a:r>
            <a:r>
              <a:rPr lang="uk-UA" sz="2900" dirty="0" smtClean="0"/>
              <a:t> - готівкові кошти; </a:t>
            </a:r>
            <a:endParaRPr lang="ru-RU" sz="2900" dirty="0" smtClean="0"/>
          </a:p>
          <a:p>
            <a:r>
              <a:rPr lang="uk-UA" sz="2900" b="1" dirty="0" smtClean="0"/>
              <a:t>ПРБ</a:t>
            </a:r>
            <a:r>
              <a:rPr lang="uk-UA" sz="2900" dirty="0" smtClean="0"/>
              <a:t> - кошти на поточних рахунках у банках;</a:t>
            </a:r>
            <a:endParaRPr lang="ru-RU" sz="2900" dirty="0" smtClean="0"/>
          </a:p>
          <a:p>
            <a:r>
              <a:rPr lang="uk-UA" sz="2900" b="1" dirty="0" smtClean="0"/>
              <a:t>ДЕП</a:t>
            </a:r>
            <a:r>
              <a:rPr lang="uk-UA" sz="2900" dirty="0" smtClean="0"/>
              <a:t> - депозити, що розміщені в банках; </a:t>
            </a:r>
            <a:endParaRPr lang="ru-RU" sz="2900" dirty="0" smtClean="0"/>
          </a:p>
          <a:p>
            <a:r>
              <a:rPr lang="uk-UA" sz="2900" b="1" dirty="0" smtClean="0"/>
              <a:t>БМ</a:t>
            </a:r>
            <a:r>
              <a:rPr lang="uk-UA" sz="2900" dirty="0" smtClean="0"/>
              <a:t> - банківські метали; </a:t>
            </a:r>
            <a:endParaRPr lang="ru-RU" sz="2900" dirty="0" smtClean="0"/>
          </a:p>
          <a:p>
            <a:r>
              <a:rPr lang="uk-UA" sz="2900" b="1" dirty="0" smtClean="0"/>
              <a:t>ЦПД</a:t>
            </a:r>
            <a:r>
              <a:rPr lang="uk-UA" sz="2900" dirty="0" smtClean="0"/>
              <a:t> - державні цінні папери;</a:t>
            </a:r>
            <a:endParaRPr lang="ru-RU" sz="2900" dirty="0" smtClean="0"/>
          </a:p>
          <a:p>
            <a:r>
              <a:rPr lang="uk-UA" sz="2900" b="1" dirty="0" smtClean="0"/>
              <a:t>ДЦПД</a:t>
            </a:r>
            <a:r>
              <a:rPr lang="uk-UA" sz="2900" dirty="0" smtClean="0"/>
              <a:t> - нараховані доходи за державними цінними паперами; </a:t>
            </a:r>
            <a:endParaRPr lang="ru-RU" sz="2900" dirty="0" smtClean="0"/>
          </a:p>
          <a:p>
            <a:r>
              <a:rPr lang="uk-UA" sz="2900" b="1" dirty="0" smtClean="0"/>
              <a:t>ЦПНБ</a:t>
            </a:r>
            <a:r>
              <a:rPr lang="uk-UA" sz="2900" dirty="0" smtClean="0"/>
              <a:t> - боргові цінні папери Національного банку України; </a:t>
            </a:r>
            <a:endParaRPr lang="ru-RU" sz="2900" dirty="0" smtClean="0"/>
          </a:p>
          <a:p>
            <a:r>
              <a:rPr lang="uk-UA" sz="2900" b="1" dirty="0" smtClean="0"/>
              <a:t>ДЦПН</a:t>
            </a:r>
            <a:r>
              <a:rPr lang="uk-UA" sz="2900" dirty="0" smtClean="0"/>
              <a:t> - нараховані доходи за борговими цінними паперами Національного банку України; </a:t>
            </a:r>
            <a:endParaRPr lang="ru-RU" sz="2900" dirty="0" smtClean="0"/>
          </a:p>
          <a:p>
            <a:r>
              <a:rPr lang="uk-UA" sz="2900" b="1" dirty="0" smtClean="0"/>
              <a:t>ОДІГ</a:t>
            </a:r>
            <a:r>
              <a:rPr lang="uk-UA" sz="2900" dirty="0" smtClean="0"/>
              <a:t> - облігації Державної іпотечної установи, розміщення яких здійснюється під гарантію Кабінету Міністрів України, надану відповідно до закону про Державний бюджет України на відповідний рік;</a:t>
            </a:r>
            <a:endParaRPr lang="ru-RU" sz="2900" dirty="0" smtClean="0"/>
          </a:p>
          <a:p>
            <a:r>
              <a:rPr lang="uk-UA" sz="2900" b="1" dirty="0" smtClean="0"/>
              <a:t>ДОІГ</a:t>
            </a:r>
            <a:r>
              <a:rPr lang="uk-UA" sz="2900" dirty="0" smtClean="0"/>
              <a:t> - нараховані доходи за облігаціями Державної іпотечної установи, розміщення яких здійснюється під гарантію Кабінету Міністрів України, надану відповідно до закону про Державний бюджет України на відповідний рік;</a:t>
            </a:r>
            <a:endParaRPr lang="ru-RU" sz="2900" dirty="0" smtClean="0"/>
          </a:p>
          <a:p>
            <a:r>
              <a:rPr lang="uk-UA" sz="2900" b="1" dirty="0" smtClean="0"/>
              <a:t>ЦПЛ</a:t>
            </a:r>
            <a:r>
              <a:rPr lang="uk-UA" sz="2900" dirty="0" smtClean="0"/>
              <a:t> - цінні папери, які знаходяться в лістингу;</a:t>
            </a:r>
            <a:endParaRPr lang="ru-RU" sz="2900" dirty="0" smtClean="0"/>
          </a:p>
          <a:p>
            <a:r>
              <a:rPr lang="uk-UA" sz="2900" b="1" dirty="0" smtClean="0"/>
              <a:t>ЦПІЕ</a:t>
            </a:r>
            <a:r>
              <a:rPr lang="uk-UA" sz="2900" dirty="0" smtClean="0"/>
              <a:t> - цінні папери іноземних емітентів, що перебувають в обігу на одній з іноземних бірж, перелік яких визначено Національною комісією з цінних паперів та фондового ринку.</a:t>
            </a:r>
            <a:endParaRPr lang="uk-UA" sz="2900" dirty="0"/>
          </a:p>
        </p:txBody>
      </p:sp>
      <p:sp>
        <p:nvSpPr>
          <p:cNvPr id="3" name="Заголовок 2"/>
          <p:cNvSpPr>
            <a:spLocks noGrp="1"/>
          </p:cNvSpPr>
          <p:nvPr>
            <p:ph type="title"/>
          </p:nvPr>
        </p:nvSpPr>
        <p:spPr/>
        <p:txBody>
          <a:bodyPr>
            <a:normAutofit/>
          </a:bodyPr>
          <a:lstStyle/>
          <a:p>
            <a:r>
              <a:rPr lang="uk-UA" dirty="0" smtClean="0"/>
              <a:t>Розрахунок показника </a:t>
            </a:r>
            <a:r>
              <a:rPr lang="uk-UA" dirty="0" smtClean="0"/>
              <a:t>А1</a:t>
            </a:r>
            <a:endParaRPr lang="uk-UA"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55000" lnSpcReduction="20000"/>
          </a:bodyPr>
          <a:lstStyle/>
          <a:p>
            <a:pPr>
              <a:buNone/>
            </a:pPr>
            <a:r>
              <a:rPr lang="uk-UA" dirty="0" smtClean="0"/>
              <a:t>		Показник</a:t>
            </a:r>
            <a:r>
              <a:rPr lang="uk-UA" b="1" dirty="0" smtClean="0"/>
              <a:t> ГК</a:t>
            </a:r>
            <a:r>
              <a:rPr lang="uk-UA" dirty="0" smtClean="0"/>
              <a:t> «Готівкові кошти» дорівнює сумі дебетових сальдо синтетичних рахунків бухгалтерського обліку 30 «Каса» та 33 «Інші кошти».</a:t>
            </a:r>
            <a:endParaRPr lang="ru-RU" dirty="0" smtClean="0"/>
          </a:p>
          <a:p>
            <a:pPr>
              <a:buNone/>
            </a:pPr>
            <a:r>
              <a:rPr lang="uk-UA" dirty="0" smtClean="0"/>
              <a:t>		Показник</a:t>
            </a:r>
            <a:r>
              <a:rPr lang="uk-UA" b="1" dirty="0" smtClean="0"/>
              <a:t> ПРБ</a:t>
            </a:r>
            <a:r>
              <a:rPr lang="uk-UA" dirty="0" smtClean="0"/>
              <a:t> «Кошти на поточних рахунках у банках» розраховується відповідно до даних бухгалтерського обліку за формулою:</a:t>
            </a:r>
            <a:endParaRPr lang="ru-RU" dirty="0" smtClean="0"/>
          </a:p>
          <a:p>
            <a:r>
              <a:rPr lang="uk-UA" b="1" dirty="0" smtClean="0"/>
              <a:t>ПРБ = 311 – 31108 + 312 - </a:t>
            </a:r>
            <a:r>
              <a:rPr lang="uk-UA" b="1" u="sng" dirty="0" smtClean="0"/>
              <a:t>31208, </a:t>
            </a:r>
            <a:endParaRPr lang="ru-RU" u="sng" dirty="0" smtClean="0"/>
          </a:p>
          <a:p>
            <a:pPr>
              <a:buNone/>
            </a:pPr>
            <a:r>
              <a:rPr lang="uk-UA" dirty="0" smtClean="0"/>
              <a:t>	де </a:t>
            </a:r>
            <a:r>
              <a:rPr lang="uk-UA" b="1" dirty="0" smtClean="0"/>
              <a:t>311, </a:t>
            </a:r>
            <a:r>
              <a:rPr lang="uk-UA" b="1" u="sng" dirty="0" smtClean="0"/>
              <a:t>31108</a:t>
            </a:r>
            <a:r>
              <a:rPr lang="uk-UA" b="1" dirty="0" smtClean="0"/>
              <a:t>, 312, 31208 - </a:t>
            </a:r>
            <a:r>
              <a:rPr lang="uk-UA" dirty="0" smtClean="0"/>
              <a:t>коди субрахунків бухгалтерського обліку.</a:t>
            </a:r>
          </a:p>
          <a:p>
            <a:pPr>
              <a:buFont typeface="Wingdings" pitchFamily="2" charset="2"/>
              <a:buChar char="q"/>
            </a:pPr>
            <a:r>
              <a:rPr lang="uk-UA" dirty="0" smtClean="0"/>
              <a:t>При розрахунку цього показника враховуються кошти на поточних рахунках в національній та іноземній валюті, розміщені у банку, за винятком коштів у разі невиконання банком своїх зобов'язань у строк більше 1 місяця</a:t>
            </a:r>
            <a:endParaRPr lang="ru-RU" dirty="0" smtClean="0"/>
          </a:p>
          <a:p>
            <a:pPr>
              <a:buNone/>
            </a:pPr>
            <a:r>
              <a:rPr lang="uk-UA" dirty="0" smtClean="0"/>
              <a:t>		Показник</a:t>
            </a:r>
            <a:r>
              <a:rPr lang="uk-UA" b="1" dirty="0" smtClean="0"/>
              <a:t> ДЕП</a:t>
            </a:r>
            <a:r>
              <a:rPr lang="uk-UA" dirty="0" smtClean="0"/>
              <a:t> «Депозити, що розміщені в банках»  розраховується відповідно до даних бухгалтерського обліку за формулою:</a:t>
            </a:r>
            <a:endParaRPr lang="ru-RU" dirty="0" smtClean="0"/>
          </a:p>
          <a:p>
            <a:r>
              <a:rPr lang="uk-UA" b="1" dirty="0" smtClean="0"/>
              <a:t>ДЕП = 31312 + 31315 + 31412 + 31415,</a:t>
            </a:r>
            <a:endParaRPr lang="ru-RU" dirty="0" smtClean="0"/>
          </a:p>
          <a:p>
            <a:pPr>
              <a:buNone/>
            </a:pPr>
            <a:r>
              <a:rPr lang="uk-UA" dirty="0" smtClean="0"/>
              <a:t>	де</a:t>
            </a:r>
            <a:r>
              <a:rPr lang="uk-UA" u="sng" dirty="0" smtClean="0"/>
              <a:t> </a:t>
            </a:r>
            <a:r>
              <a:rPr lang="uk-UA" b="1" u="sng" dirty="0" smtClean="0"/>
              <a:t>31312</a:t>
            </a:r>
            <a:r>
              <a:rPr lang="uk-UA" b="1" dirty="0" smtClean="0"/>
              <a:t>, 31315, 31412, 31415 - </a:t>
            </a:r>
            <a:r>
              <a:rPr lang="uk-UA" dirty="0" smtClean="0"/>
              <a:t>коди субрахунків бухгалтерського обліку </a:t>
            </a:r>
          </a:p>
          <a:p>
            <a:pPr>
              <a:buFont typeface="Wingdings" pitchFamily="2" charset="2"/>
              <a:buChar char="q"/>
            </a:pPr>
            <a:r>
              <a:rPr lang="uk-UA" dirty="0" smtClean="0"/>
              <a:t>При розрахунку цього показника враховуються довгострокові депозити та депозити на вимогу в національній та іноземній валюті, що розміщені в банку, який має офіційний кредитний рейтинг не нижчий, ніж інвестиційний рівень.</a:t>
            </a:r>
            <a:endParaRPr lang="ru-RU" dirty="0" smtClean="0"/>
          </a:p>
          <a:p>
            <a:pPr>
              <a:buFont typeface="Wingdings" pitchFamily="2" charset="2"/>
              <a:buChar char="q"/>
            </a:pPr>
            <a:r>
              <a:rPr lang="uk-UA" dirty="0" smtClean="0"/>
              <a:t>Показник</a:t>
            </a:r>
            <a:r>
              <a:rPr lang="uk-UA" b="1" dirty="0" smtClean="0"/>
              <a:t> БМ</a:t>
            </a:r>
            <a:r>
              <a:rPr lang="uk-UA" dirty="0" smtClean="0"/>
              <a:t> дорівнює дебетовому сальдо субрахунку  другого рівня 3511 «Банківські метали» синтетичного рахунку бухгалтерського обліку 35 «Поточні фінансові інвестиції» (субрахунок першого рівня 351 "Еквіваленти грошових коштів").</a:t>
            </a:r>
            <a:endParaRPr lang="ru-RU" dirty="0" smtClean="0"/>
          </a:p>
          <a:p>
            <a:endParaRPr lang="uk-UA" dirty="0"/>
          </a:p>
        </p:txBody>
      </p:sp>
      <p:sp>
        <p:nvSpPr>
          <p:cNvPr id="3" name="Заголовок 2"/>
          <p:cNvSpPr>
            <a:spLocks noGrp="1"/>
          </p:cNvSpPr>
          <p:nvPr>
            <p:ph type="title"/>
          </p:nvPr>
        </p:nvSpPr>
        <p:spPr/>
        <p:txBody>
          <a:bodyPr/>
          <a:lstStyle/>
          <a:p>
            <a:r>
              <a:rPr lang="uk-UA" dirty="0" smtClean="0"/>
              <a:t>А1 :  гроші та їх еквіваленти</a:t>
            </a:r>
            <a:endParaRPr lang="uk-UA"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50292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uk-UA" sz="1000" dirty="0">
                          <a:latin typeface="Times New Roman"/>
                          <a:ea typeface="Times New Roman"/>
                        </a:rPr>
                        <a:t>31 Рахунки в банках</a:t>
                      </a:r>
                      <a:endParaRPr lang="ru-RU" sz="1000" dirty="0">
                        <a:latin typeface="Times New Roman"/>
                        <a:ea typeface="Times New Roman"/>
                      </a:endParaRPr>
                    </a:p>
                  </a:txBody>
                  <a:tcPr marL="68580" marR="68580" marT="0" marB="0"/>
                </a:tc>
                <a:tc>
                  <a:txBody>
                    <a:bodyPr/>
                    <a:lstStyle/>
                    <a:p>
                      <a:r>
                        <a:rPr lang="uk-UA" sz="1000">
                          <a:latin typeface="Times New Roman"/>
                          <a:ea typeface="Times New Roman"/>
                        </a:rPr>
                        <a:t>311 "Поточні рахунки в національній валюті" </a:t>
                      </a:r>
                      <a:endParaRPr lang="ru-RU" sz="1000">
                        <a:latin typeface="Times New Roman"/>
                        <a:ea typeface="Times New Roman"/>
                      </a:endParaRPr>
                    </a:p>
                  </a:txBody>
                  <a:tcPr marL="68580" marR="68580" marT="0" marB="0"/>
                </a:tc>
                <a:tc>
                  <a:txBody>
                    <a:bodyPr/>
                    <a:lstStyle/>
                    <a:p>
                      <a:pPr>
                        <a:spcAft>
                          <a:spcPts val="0"/>
                        </a:spcAft>
                      </a:pPr>
                      <a:endParaRPr lang="uk-UA" sz="1200">
                        <a:latin typeface="Times New Roman"/>
                        <a:ea typeface="Times New Roman"/>
                      </a:endParaRPr>
                    </a:p>
                  </a:txBody>
                  <a:tcPr marL="68580" marR="68580" marT="0" marB="0"/>
                </a:tc>
                <a:tc>
                  <a:txBody>
                    <a:bodyPr/>
                    <a:lstStyle/>
                    <a:p>
                      <a:pPr>
                        <a:spcAft>
                          <a:spcPts val="0"/>
                        </a:spcAft>
                      </a:pPr>
                      <a:r>
                        <a:rPr lang="uk-UA" sz="1100" dirty="0">
                          <a:latin typeface="Times New Roman"/>
                          <a:ea typeface="Symbol"/>
                        </a:rPr>
                        <a:t>31108 «Кошти на поточних рахунках </a:t>
                      </a:r>
                      <a:r>
                        <a:rPr lang="uk-UA" sz="1100" dirty="0">
                          <a:latin typeface="Times New Roman"/>
                          <a:ea typeface="Times New Roman"/>
                        </a:rPr>
                        <a:t>в національній валюті</a:t>
                      </a:r>
                      <a:r>
                        <a:rPr lang="uk-UA" sz="1100" dirty="0">
                          <a:latin typeface="Times New Roman"/>
                          <a:ea typeface="Symbol"/>
                        </a:rPr>
                        <a:t>, розміщені у банку, у разі невиконання банком своїх зобов'яз</a:t>
                      </a:r>
                      <a:r>
                        <a:rPr lang="uk-UA" sz="1100" dirty="0">
                          <a:latin typeface="Times New Roman"/>
                          <a:ea typeface="Times New Roman"/>
                        </a:rPr>
                        <a:t>ань у строк більше 1 місяця»</a:t>
                      </a:r>
                      <a:endParaRPr lang="ru-RU" sz="1100" dirty="0">
                        <a:latin typeface="Times New Roman"/>
                        <a:ea typeface="Times New Roman"/>
                      </a:endParaRPr>
                    </a:p>
                  </a:txBody>
                  <a:tcPr marL="68580" marR="68580" marT="0" marB="0"/>
                </a:tc>
              </a:tr>
              <a:tr h="370840">
                <a:tc>
                  <a:txBody>
                    <a:bodyPr/>
                    <a:lstStyle/>
                    <a:p>
                      <a:endParaRPr lang="uk-UA" sz="1000">
                        <a:latin typeface="Times New Roman"/>
                        <a:ea typeface="Times New Roman"/>
                      </a:endParaRPr>
                    </a:p>
                  </a:txBody>
                  <a:tcPr marL="68580" marR="68580" marT="0" marB="0"/>
                </a:tc>
                <a:tc>
                  <a:txBody>
                    <a:bodyPr/>
                    <a:lstStyle/>
                    <a:p>
                      <a:pPr>
                        <a:spcAft>
                          <a:spcPts val="0"/>
                        </a:spcAft>
                      </a:pPr>
                      <a:r>
                        <a:rPr lang="uk-UA" sz="1200">
                          <a:latin typeface="Times New Roman"/>
                          <a:ea typeface="Times New Roman"/>
                        </a:rPr>
                        <a:t>312 "Поточні рахунки в іноземній валюті"</a:t>
                      </a:r>
                      <a:endParaRPr lang="ru-RU" sz="1200">
                        <a:latin typeface="Times New Roman"/>
                        <a:ea typeface="Times New Roman"/>
                      </a:endParaRPr>
                    </a:p>
                  </a:txBody>
                  <a:tcPr marL="68580" marR="68580" marT="0" marB="0"/>
                </a:tc>
                <a:tc>
                  <a:txBody>
                    <a:bodyPr/>
                    <a:lstStyle/>
                    <a:p>
                      <a:pPr>
                        <a:spcAft>
                          <a:spcPts val="0"/>
                        </a:spcAft>
                      </a:pPr>
                      <a:endParaRPr lang="uk-UA" sz="1200" dirty="0">
                        <a:latin typeface="Times New Roman"/>
                        <a:ea typeface="Times New Roman"/>
                      </a:endParaRPr>
                    </a:p>
                  </a:txBody>
                  <a:tcPr marL="68580" marR="68580" marT="0" marB="0"/>
                </a:tc>
                <a:tc>
                  <a:txBody>
                    <a:bodyPr/>
                    <a:lstStyle/>
                    <a:p>
                      <a:pPr>
                        <a:spcAft>
                          <a:spcPts val="0"/>
                        </a:spcAft>
                      </a:pPr>
                      <a:r>
                        <a:rPr lang="uk-UA" sz="1100" dirty="0">
                          <a:latin typeface="Times New Roman"/>
                          <a:ea typeface="Symbol"/>
                        </a:rPr>
                        <a:t>31208 «Кошти на поточних рахунках </a:t>
                      </a:r>
                      <a:r>
                        <a:rPr lang="uk-UA" sz="1100" dirty="0">
                          <a:latin typeface="Times New Roman"/>
                          <a:ea typeface="Times New Roman"/>
                        </a:rPr>
                        <a:t>в іноземній валюті</a:t>
                      </a:r>
                      <a:r>
                        <a:rPr lang="uk-UA" sz="1100" dirty="0">
                          <a:latin typeface="Times New Roman"/>
                          <a:ea typeface="Symbol"/>
                        </a:rPr>
                        <a:t>, розміщені у банку, у разі невиконання банком своїх зобов'яз</a:t>
                      </a:r>
                      <a:r>
                        <a:rPr lang="uk-UA" sz="1100" dirty="0">
                          <a:latin typeface="Times New Roman"/>
                          <a:ea typeface="Times New Roman"/>
                        </a:rPr>
                        <a:t>ань у строк більше 1 місяця»</a:t>
                      </a:r>
                      <a:endParaRPr lang="ru-RU" sz="1100" dirty="0">
                        <a:latin typeface="Times New Roman"/>
                        <a:ea typeface="Times New Roman"/>
                      </a:endParaRPr>
                    </a:p>
                  </a:txBody>
                  <a:tcPr marL="68580" marR="68580" marT="0" marB="0"/>
                </a:tc>
              </a:tr>
              <a:tr h="370840">
                <a:tc>
                  <a:txBody>
                    <a:bodyPr/>
                    <a:lstStyle/>
                    <a:p>
                      <a:endParaRPr lang="uk-UA" sz="1000">
                        <a:latin typeface="Times New Roman"/>
                        <a:ea typeface="Times New Roman"/>
                      </a:endParaRPr>
                    </a:p>
                  </a:txBody>
                  <a:tcPr marL="68580" marR="68580" marT="0" marB="0"/>
                </a:tc>
                <a:tc>
                  <a:txBody>
                    <a:bodyPr/>
                    <a:lstStyle/>
                    <a:p>
                      <a:pPr>
                        <a:spcAft>
                          <a:spcPts val="0"/>
                        </a:spcAft>
                      </a:pPr>
                      <a:r>
                        <a:rPr lang="uk-UA" sz="1200">
                          <a:latin typeface="Times New Roman"/>
                          <a:ea typeface="Times New Roman"/>
                        </a:rPr>
                        <a:t>313 "Інші рахунки в банку в національній валюті"</a:t>
                      </a:r>
                      <a:endParaRPr lang="ru-RU" sz="1200">
                        <a:latin typeface="Times New Roman"/>
                        <a:ea typeface="Times New Roman"/>
                      </a:endParaRPr>
                    </a:p>
                  </a:txBody>
                  <a:tcPr marL="68580" marR="68580" marT="0" marB="0"/>
                </a:tc>
                <a:tc>
                  <a:txBody>
                    <a:bodyPr/>
                    <a:lstStyle/>
                    <a:p>
                      <a:pPr>
                        <a:spcAft>
                          <a:spcPts val="0"/>
                        </a:spcAft>
                      </a:pPr>
                      <a:r>
                        <a:rPr lang="uk-UA" sz="1200" dirty="0">
                          <a:latin typeface="Times New Roman"/>
                          <a:ea typeface="Times New Roman"/>
                        </a:rPr>
                        <a:t>3131 "Депозитні рахунки в банку в національній валюті"</a:t>
                      </a:r>
                      <a:endParaRPr lang="ru-RU" sz="1200" dirty="0">
                        <a:latin typeface="Times New Roman"/>
                        <a:ea typeface="Times New Roman"/>
                      </a:endParaRPr>
                    </a:p>
                  </a:txBody>
                  <a:tcPr marL="68580" marR="68580" marT="0" marB="0"/>
                </a:tc>
                <a:tc>
                  <a:txBody>
                    <a:bodyPr/>
                    <a:lstStyle/>
                    <a:p>
                      <a:pPr>
                        <a:spcAft>
                          <a:spcPts val="0"/>
                        </a:spcAft>
                      </a:pPr>
                      <a:r>
                        <a:rPr lang="uk-UA" sz="1100" dirty="0">
                          <a:latin typeface="Times New Roman"/>
                          <a:ea typeface="Times New Roman"/>
                        </a:rPr>
                        <a:t>31311 «Короткострокові депозити в національній валюті, що розміщені в банку, який має офіційний кредитний рейтинг не нижчий, ніж інвестиційний рівень»</a:t>
                      </a:r>
                      <a:endParaRPr lang="ru-RU" sz="1100" dirty="0">
                        <a:latin typeface="Times New Roman"/>
                        <a:ea typeface="Times New Roman"/>
                      </a:endParaRPr>
                    </a:p>
                    <a:p>
                      <a:pPr>
                        <a:spcAft>
                          <a:spcPts val="0"/>
                        </a:spcAft>
                      </a:pPr>
                      <a:r>
                        <a:rPr lang="uk-UA" sz="1100" dirty="0">
                          <a:latin typeface="Times New Roman"/>
                          <a:ea typeface="Times New Roman"/>
                        </a:rPr>
                        <a:t>31312 «Довгострокові депозити в національній валюті, що розміщені в банку, який має офіційний кредитний рейтинг не нижчий, ніж інвестиційний рівень»</a:t>
                      </a:r>
                      <a:endParaRPr lang="ru-RU" sz="1100" dirty="0">
                        <a:latin typeface="Times New Roman"/>
                        <a:ea typeface="Times New Roman"/>
                      </a:endParaRPr>
                    </a:p>
                    <a:p>
                      <a:pPr>
                        <a:spcAft>
                          <a:spcPts val="0"/>
                        </a:spcAft>
                      </a:pPr>
                      <a:r>
                        <a:rPr lang="uk-UA" sz="1100" dirty="0">
                          <a:latin typeface="Times New Roman"/>
                          <a:ea typeface="Times New Roman"/>
                        </a:rPr>
                        <a:t>31313 «Короткострокові депозити в національній валюті, що розміщені в банку, який має офіційний кредитний рейтинг нижче інвестиційного рівня</a:t>
                      </a:r>
                      <a:r>
                        <a:rPr lang="uk-UA" sz="1100" dirty="0" smtClean="0">
                          <a:latin typeface="Times New Roman"/>
                          <a:ea typeface="Times New Roman"/>
                        </a:rPr>
                        <a:t>»</a:t>
                      </a:r>
                      <a:endParaRPr lang="ru-RU" sz="1100" dirty="0">
                        <a:latin typeface="Times New Roman"/>
                        <a:ea typeface="Times New Roman"/>
                      </a:endParaRPr>
                    </a:p>
                  </a:txBody>
                  <a:tcPr marL="68580" marR="68580" marT="0" marB="0"/>
                </a:tc>
              </a:tr>
            </a:tbl>
          </a:graphicData>
        </a:graphic>
      </p:graphicFrame>
      <p:sp>
        <p:nvSpPr>
          <p:cNvPr id="3" name="Заголовок 2"/>
          <p:cNvSpPr>
            <a:spLocks noGrp="1"/>
          </p:cNvSpPr>
          <p:nvPr>
            <p:ph type="title"/>
          </p:nvPr>
        </p:nvSpPr>
        <p:spPr>
          <a:xfrm>
            <a:off x="500034" y="285728"/>
            <a:ext cx="8229600" cy="1143000"/>
          </a:xfrm>
        </p:spPr>
        <p:txBody>
          <a:bodyPr>
            <a:normAutofit fontScale="90000"/>
          </a:bodyPr>
          <a:lstStyle/>
          <a:p>
            <a:r>
              <a:rPr lang="uk-UA" sz="3100" dirty="0" smtClean="0"/>
              <a:t>Задача </a:t>
            </a:r>
            <a:r>
              <a:rPr lang="uk-UA" sz="3100" dirty="0" err="1" smtClean="0"/>
              <a:t>“Наявність</a:t>
            </a:r>
            <a:r>
              <a:rPr lang="uk-UA" sz="3100" dirty="0" smtClean="0"/>
              <a:t> у банків інвестиційного рейтингу та невиконаних </a:t>
            </a:r>
            <a:r>
              <a:rPr lang="uk-UA" sz="3100" dirty="0" err="1" smtClean="0"/>
              <a:t>зобов”язань</a:t>
            </a:r>
            <a:r>
              <a:rPr lang="uk-UA" dirty="0" err="1" smtClean="0"/>
              <a:t>”</a:t>
            </a:r>
            <a:endParaRPr lang="uk-U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pPr algn="ctr">
              <a:buNone/>
            </a:pPr>
            <a:r>
              <a:rPr lang="uk-UA" dirty="0" smtClean="0"/>
              <a:t>НАЦІОНАЛЬНА КОМІСІЯ З ЦІННИХ ПАПЕРІВ ТА ФОНДОВОГО РИНКУ</a:t>
            </a:r>
            <a:endParaRPr lang="ru-RU" dirty="0" smtClean="0"/>
          </a:p>
          <a:p>
            <a:pPr algn="ctr">
              <a:buNone/>
            </a:pPr>
            <a:r>
              <a:rPr lang="uk-UA" dirty="0" smtClean="0"/>
              <a:t>РІШЕННЯ</a:t>
            </a:r>
            <a:endParaRPr lang="ru-RU" dirty="0" smtClean="0"/>
          </a:p>
          <a:p>
            <a:pPr algn="ctr">
              <a:buNone/>
            </a:pPr>
            <a:r>
              <a:rPr lang="uk-UA" dirty="0" smtClean="0"/>
              <a:t>26.02.2013</a:t>
            </a:r>
            <a:endParaRPr lang="ru-RU" dirty="0" smtClean="0"/>
          </a:p>
          <a:p>
            <a:pPr algn="ctr">
              <a:buNone/>
            </a:pPr>
            <a:r>
              <a:rPr lang="uk-UA" dirty="0" smtClean="0"/>
              <a:t>м. Київ</a:t>
            </a:r>
            <a:endParaRPr lang="ru-RU" dirty="0" smtClean="0"/>
          </a:p>
          <a:p>
            <a:pPr algn="ctr">
              <a:buNone/>
            </a:pPr>
            <a:r>
              <a:rPr lang="uk-UA" dirty="0" smtClean="0"/>
              <a:t>N 247</a:t>
            </a:r>
            <a:endParaRPr lang="ru-RU" dirty="0" smtClean="0"/>
          </a:p>
          <a:p>
            <a:pPr algn="ctr">
              <a:buNone/>
            </a:pPr>
            <a:r>
              <a:rPr lang="uk-UA" dirty="0" smtClean="0"/>
              <a:t>Зареєстровано </a:t>
            </a:r>
            <a:r>
              <a:rPr lang="uk-UA" dirty="0" smtClean="0"/>
              <a:t>в Міністерстві юстиції України</a:t>
            </a:r>
            <a:br>
              <a:rPr lang="uk-UA" dirty="0" smtClean="0"/>
            </a:br>
            <a:r>
              <a:rPr lang="uk-UA" dirty="0" smtClean="0"/>
              <a:t>21 березня 2013 р. за N 460/22992</a:t>
            </a:r>
            <a:endParaRPr lang="ru-RU" dirty="0" smtClean="0"/>
          </a:p>
          <a:p>
            <a:pPr algn="ctr"/>
            <a:r>
              <a:rPr lang="uk-UA" b="1" dirty="0" smtClean="0"/>
              <a:t>Про затвердження Змін до Положення про порядок складання та подання адміністративних даних щодо діяльності торговців цінними паперами до Національної комісії з цінних паперів та фондового </a:t>
            </a:r>
            <a:r>
              <a:rPr lang="uk-UA" b="1" dirty="0" smtClean="0"/>
              <a:t>ринку</a:t>
            </a:r>
          </a:p>
          <a:p>
            <a:pPr algn="ctr">
              <a:buNone/>
            </a:pPr>
            <a:r>
              <a:rPr lang="uk-UA" b="1" i="1" dirty="0" smtClean="0"/>
              <a:t>Набрало чинності 12 квітня 2013 року </a:t>
            </a:r>
            <a:endParaRPr lang="ru-RU" b="1" i="1" dirty="0" smtClean="0"/>
          </a:p>
          <a:p>
            <a:endParaRPr lang="uk-UA" dirty="0"/>
          </a:p>
        </p:txBody>
      </p:sp>
      <p:sp>
        <p:nvSpPr>
          <p:cNvPr id="3" name="Заголовок 2"/>
          <p:cNvSpPr>
            <a:spLocks noGrp="1"/>
          </p:cNvSpPr>
          <p:nvPr>
            <p:ph type="title"/>
          </p:nvPr>
        </p:nvSpPr>
        <p:spPr/>
        <p:txBody>
          <a:bodyPr/>
          <a:lstStyle/>
          <a:p>
            <a:r>
              <a:rPr lang="uk-UA" dirty="0" smtClean="0"/>
              <a:t>Підстави розробки</a:t>
            </a:r>
            <a:endParaRPr lang="uk-UA"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357298"/>
            <a:ext cx="8229600" cy="4733754"/>
          </a:xfrm>
        </p:spPr>
        <p:txBody>
          <a:bodyPr>
            <a:normAutofit fontScale="70000" lnSpcReduction="20000"/>
          </a:bodyPr>
          <a:lstStyle/>
          <a:p>
            <a:pPr>
              <a:buNone/>
            </a:pPr>
            <a:r>
              <a:rPr lang="uk-UA" dirty="0" smtClean="0"/>
              <a:t>	Показник</a:t>
            </a:r>
            <a:r>
              <a:rPr lang="uk-UA" b="1" dirty="0" smtClean="0"/>
              <a:t> ЦПЛ</a:t>
            </a:r>
            <a:r>
              <a:rPr lang="uk-UA" dirty="0" smtClean="0"/>
              <a:t> «Цінні папери, які знаходяться в лістингу» розраховується відповідно до даних бухгалтерського обліку за формулою:</a:t>
            </a:r>
          </a:p>
          <a:p>
            <a:pPr>
              <a:buNone/>
            </a:pPr>
            <a:endParaRPr lang="ru-RU" dirty="0" smtClean="0"/>
          </a:p>
          <a:p>
            <a:r>
              <a:rPr lang="uk-UA" b="1" dirty="0" smtClean="0"/>
              <a:t>ЦПЛ = 14115 + 14125 + 14315 + 14325 + 14335 + 14345 + 14361 + 14375 + 14415 + 14425 + 14505 + 14825 + 14915 + 14925 + 35201 + 35205 + 35211 + 35215 + 35221 + 35225 + 35231 + 35235 + 35241 + 35245 + 35251 + 35281 + 35291 + 35295</a:t>
            </a:r>
          </a:p>
          <a:p>
            <a:endParaRPr lang="ru-RU" dirty="0" smtClean="0"/>
          </a:p>
          <a:p>
            <a:pPr>
              <a:buFont typeface="Wingdings" pitchFamily="2" charset="2"/>
              <a:buChar char="q"/>
            </a:pPr>
            <a:r>
              <a:rPr lang="uk-UA" dirty="0" smtClean="0"/>
              <a:t>До ЦПЛ відносяться цінні папери, </a:t>
            </a:r>
            <a:r>
              <a:rPr lang="uk-UA" u="sng" dirty="0" smtClean="0"/>
              <a:t>які перебувають у біржовому реєстрі хоча б однієї з фондових бірж</a:t>
            </a:r>
            <a:r>
              <a:rPr lang="uk-UA" dirty="0" smtClean="0"/>
              <a:t>. Не враховуються у цьому показнику вже враховані як активи І групи ризику: державні цінні папери, боргові цінні папери Національного банку України, облігації Державної іпотечної установи, розміщення яких здійснюється під гарантію Кабінету Міністрів України, цінні папери іноземних емітентів.</a:t>
            </a:r>
            <a:endParaRPr lang="ru-RU" dirty="0"/>
          </a:p>
        </p:txBody>
      </p:sp>
      <p:sp>
        <p:nvSpPr>
          <p:cNvPr id="3" name="Заголовок 2"/>
          <p:cNvSpPr>
            <a:spLocks noGrp="1"/>
          </p:cNvSpPr>
          <p:nvPr>
            <p:ph type="title"/>
          </p:nvPr>
        </p:nvSpPr>
        <p:spPr/>
        <p:txBody>
          <a:bodyPr>
            <a:normAutofit fontScale="90000"/>
          </a:bodyPr>
          <a:lstStyle/>
          <a:p>
            <a:r>
              <a:rPr lang="uk-UA" dirty="0" smtClean="0"/>
              <a:t>А1 : </a:t>
            </a:r>
            <a:r>
              <a:rPr lang="uk-UA" dirty="0" smtClean="0"/>
              <a:t>розрахунок показника </a:t>
            </a:r>
            <a:r>
              <a:rPr lang="uk-UA" dirty="0" smtClean="0"/>
              <a:t>ЦПЛ </a:t>
            </a:r>
            <a:endParaRPr lang="uk-UA"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algn="ctr">
              <a:buNone/>
            </a:pPr>
            <a:r>
              <a:rPr lang="uk-UA" b="1" dirty="0" smtClean="0"/>
              <a:t>А2 = КДІР + ДКДІ + ОМП + ДОМП + ЦПОБ + ІОДІ + ЗАС,</a:t>
            </a:r>
            <a:endParaRPr lang="ru-RU" dirty="0" smtClean="0"/>
          </a:p>
          <a:p>
            <a:pPr>
              <a:buNone/>
            </a:pPr>
            <a:r>
              <a:rPr lang="uk-UA" dirty="0" smtClean="0"/>
              <a:t>		</a:t>
            </a:r>
          </a:p>
          <a:p>
            <a:pPr>
              <a:buNone/>
            </a:pPr>
            <a:r>
              <a:rPr lang="uk-UA" dirty="0" smtClean="0"/>
              <a:t>де </a:t>
            </a:r>
            <a:r>
              <a:rPr lang="uk-UA" b="1" dirty="0" smtClean="0"/>
              <a:t>КДІР</a:t>
            </a:r>
            <a:r>
              <a:rPr lang="uk-UA" dirty="0" smtClean="0"/>
              <a:t> - короткострокові депозити, що розміщені в банку, який має офіційний кредитний рейтинг не нижчий, ніж інвестиційний рівень; </a:t>
            </a:r>
            <a:endParaRPr lang="ru-RU" dirty="0" smtClean="0"/>
          </a:p>
          <a:p>
            <a:r>
              <a:rPr lang="uk-UA" b="1" dirty="0" smtClean="0"/>
              <a:t>ДКДІ</a:t>
            </a:r>
            <a:r>
              <a:rPr lang="uk-UA" dirty="0" smtClean="0"/>
              <a:t> - нараховані доходи за короткостроковими депозитами, що розміщені в банку, який має офіційний кредитний рейтинг не нижчий, ніж інвестиційний рівень; </a:t>
            </a:r>
            <a:endParaRPr lang="ru-RU" dirty="0" smtClean="0"/>
          </a:p>
          <a:p>
            <a:r>
              <a:rPr lang="uk-UA" b="1" dirty="0" smtClean="0"/>
              <a:t>ОМП</a:t>
            </a:r>
            <a:r>
              <a:rPr lang="uk-UA" dirty="0" smtClean="0"/>
              <a:t> - облігації місцевих позик; </a:t>
            </a:r>
            <a:endParaRPr lang="ru-RU" dirty="0" smtClean="0"/>
          </a:p>
          <a:p>
            <a:r>
              <a:rPr lang="uk-UA" b="1" dirty="0" smtClean="0"/>
              <a:t>ДОМП</a:t>
            </a:r>
            <a:r>
              <a:rPr lang="uk-UA" dirty="0" smtClean="0"/>
              <a:t> - нараховані доходи за облігаціями місцевих позик;</a:t>
            </a:r>
            <a:endParaRPr lang="ru-RU" dirty="0" smtClean="0"/>
          </a:p>
          <a:p>
            <a:r>
              <a:rPr lang="uk-UA" b="1" dirty="0" smtClean="0"/>
              <a:t>ЦПОБ</a:t>
            </a:r>
            <a:r>
              <a:rPr lang="uk-UA" dirty="0" smtClean="0"/>
              <a:t> - цінні папери, які не знаходяться в лістингу, але перебувають в обігу на фондових біржах;</a:t>
            </a:r>
            <a:endParaRPr lang="ru-RU" dirty="0" smtClean="0"/>
          </a:p>
          <a:p>
            <a:r>
              <a:rPr lang="uk-UA" b="1" dirty="0" smtClean="0"/>
              <a:t>ІОДІ</a:t>
            </a:r>
            <a:r>
              <a:rPr lang="uk-UA" dirty="0" smtClean="0"/>
              <a:t> - іпотечні облігації, емітовані Державною іпотечною установою, за умови відсутності гарантій Кабінету Міністрів України;</a:t>
            </a:r>
            <a:endParaRPr lang="ru-RU" dirty="0" smtClean="0"/>
          </a:p>
          <a:p>
            <a:r>
              <a:rPr lang="uk-UA" b="1" dirty="0" smtClean="0"/>
              <a:t>ЗАС</a:t>
            </a:r>
            <a:r>
              <a:rPr lang="uk-UA" dirty="0" smtClean="0"/>
              <a:t> – заставні.</a:t>
            </a:r>
            <a:endParaRPr lang="ru-RU" dirty="0" smtClean="0"/>
          </a:p>
          <a:p>
            <a:endParaRPr lang="uk-UA" dirty="0"/>
          </a:p>
        </p:txBody>
      </p:sp>
      <p:sp>
        <p:nvSpPr>
          <p:cNvPr id="3" name="Заголовок 2"/>
          <p:cNvSpPr>
            <a:spLocks noGrp="1"/>
          </p:cNvSpPr>
          <p:nvPr>
            <p:ph type="title"/>
          </p:nvPr>
        </p:nvSpPr>
        <p:spPr/>
        <p:txBody>
          <a:bodyPr/>
          <a:lstStyle/>
          <a:p>
            <a:r>
              <a:rPr lang="uk-UA" dirty="0" smtClean="0"/>
              <a:t>Розрахунок показника </a:t>
            </a:r>
            <a:r>
              <a:rPr lang="uk-UA" dirty="0" smtClean="0"/>
              <a:t>А2</a:t>
            </a:r>
            <a:endParaRPr lang="uk-UA"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pPr>
              <a:buNone/>
            </a:pPr>
            <a:r>
              <a:rPr lang="uk-UA" dirty="0" smtClean="0"/>
              <a:t>	Показник</a:t>
            </a:r>
            <a:r>
              <a:rPr lang="uk-UA" b="1" dirty="0" smtClean="0"/>
              <a:t> ОМП</a:t>
            </a:r>
            <a:r>
              <a:rPr lang="uk-UA" dirty="0" smtClean="0"/>
              <a:t> «Облігації місцевих позик» розраховується відповідно до даних бухгалтерського обліку за формулою:</a:t>
            </a:r>
            <a:endParaRPr lang="ru-RU" dirty="0" smtClean="0"/>
          </a:p>
          <a:p>
            <a:r>
              <a:rPr lang="uk-UA" b="1" dirty="0" smtClean="0"/>
              <a:t>ОМП = 14506 + 14507 + 35252 + 35253,</a:t>
            </a:r>
            <a:endParaRPr lang="ru-RU" dirty="0" smtClean="0"/>
          </a:p>
          <a:p>
            <a:pPr>
              <a:buNone/>
            </a:pPr>
            <a:r>
              <a:rPr lang="uk-UA" dirty="0" smtClean="0"/>
              <a:t>де </a:t>
            </a:r>
            <a:r>
              <a:rPr lang="uk-UA" b="1" dirty="0" smtClean="0"/>
              <a:t>14506, 14507, 35252, 35253 - </a:t>
            </a:r>
            <a:r>
              <a:rPr lang="uk-UA" dirty="0" smtClean="0"/>
              <a:t>коди субрахунків бухгалтерського обліку </a:t>
            </a:r>
          </a:p>
          <a:p>
            <a:pPr>
              <a:buFont typeface="Wingdings" pitchFamily="2" charset="2"/>
              <a:buChar char="q"/>
            </a:pPr>
            <a:r>
              <a:rPr lang="uk-UA" dirty="0" smtClean="0"/>
              <a:t>Показник «Облігації місцевих позик» не враховує довгострокові та поточні інвестиції в облігації місцевих позик, які перебувають у біржовому реєстрі хоча б однієї з фондових бірж, які відносяться до активів І групи ризику.</a:t>
            </a:r>
            <a:endParaRPr lang="ru-RU" dirty="0" smtClean="0"/>
          </a:p>
          <a:p>
            <a:endParaRPr lang="uk-UA" dirty="0"/>
          </a:p>
        </p:txBody>
      </p:sp>
      <p:sp>
        <p:nvSpPr>
          <p:cNvPr id="3" name="Заголовок 2"/>
          <p:cNvSpPr>
            <a:spLocks noGrp="1"/>
          </p:cNvSpPr>
          <p:nvPr>
            <p:ph type="title"/>
          </p:nvPr>
        </p:nvSpPr>
        <p:spPr/>
        <p:txBody>
          <a:bodyPr>
            <a:normAutofit fontScale="90000"/>
          </a:bodyPr>
          <a:lstStyle/>
          <a:p>
            <a:r>
              <a:rPr lang="uk-UA" dirty="0" smtClean="0"/>
              <a:t>А2 : </a:t>
            </a:r>
            <a:r>
              <a:rPr lang="uk-UA" dirty="0" smtClean="0"/>
              <a:t>розрахунок показника </a:t>
            </a:r>
            <a:r>
              <a:rPr lang="uk-UA" dirty="0" smtClean="0"/>
              <a:t>ОМП</a:t>
            </a:r>
            <a:endParaRPr lang="uk-UA"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pPr>
              <a:buNone/>
            </a:pPr>
            <a:r>
              <a:rPr lang="uk-UA" dirty="0" smtClean="0"/>
              <a:t>	Показник</a:t>
            </a:r>
            <a:r>
              <a:rPr lang="uk-UA" b="1" dirty="0" smtClean="0"/>
              <a:t> ЦПОБ</a:t>
            </a:r>
            <a:r>
              <a:rPr lang="uk-UA" dirty="0" smtClean="0"/>
              <a:t> «Цінні папери, які не знаходяться в лістингу, але перебувають в обігу на фондових біржах» розраховується відповідно до даних бухгалтерського обліку за формулою:</a:t>
            </a:r>
            <a:endParaRPr lang="ru-RU" dirty="0" smtClean="0"/>
          </a:p>
          <a:p>
            <a:r>
              <a:rPr lang="uk-UA" b="1" dirty="0" smtClean="0"/>
              <a:t>ЦПОБ = 14116 + 14126 + 14316 + 14326 + 14336 + 14346 + 14362 + 14376 + 14416 + 14426 + 14826 + 14916 + 14926 + 35202 + 35206 + 35212 + 35216 + 35222 + 35226 + 35232 + 35236 + 35238 + 35242 + 35246 + 35282 + 35292 + 35296</a:t>
            </a:r>
            <a:r>
              <a:rPr lang="uk-UA" dirty="0" smtClean="0"/>
              <a:t>	</a:t>
            </a:r>
            <a:endParaRPr lang="uk-UA" dirty="0"/>
          </a:p>
        </p:txBody>
      </p:sp>
      <p:sp>
        <p:nvSpPr>
          <p:cNvPr id="3" name="Заголовок 2"/>
          <p:cNvSpPr>
            <a:spLocks noGrp="1"/>
          </p:cNvSpPr>
          <p:nvPr>
            <p:ph type="title"/>
          </p:nvPr>
        </p:nvSpPr>
        <p:spPr/>
        <p:txBody>
          <a:bodyPr>
            <a:normAutofit fontScale="90000"/>
          </a:bodyPr>
          <a:lstStyle/>
          <a:p>
            <a:r>
              <a:rPr lang="uk-UA" dirty="0" smtClean="0"/>
              <a:t>А2 : </a:t>
            </a:r>
            <a:r>
              <a:rPr lang="uk-UA" dirty="0" smtClean="0"/>
              <a:t>розрахунок показника </a:t>
            </a:r>
            <a:r>
              <a:rPr lang="uk-UA" dirty="0" smtClean="0"/>
              <a:t>ЦПОБ</a:t>
            </a:r>
            <a:endParaRPr lang="uk-UA"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8"/>
            <a:ext cx="8229600" cy="4590878"/>
          </a:xfrm>
        </p:spPr>
        <p:txBody>
          <a:bodyPr>
            <a:normAutofit fontScale="55000" lnSpcReduction="20000"/>
          </a:bodyPr>
          <a:lstStyle/>
          <a:p>
            <a:r>
              <a:rPr lang="uk-UA" b="1" dirty="0" smtClean="0"/>
              <a:t>А3 = КЗБ + ДКЗБ + ДЕН + </a:t>
            </a:r>
            <a:r>
              <a:rPr lang="uk-UA" b="1" dirty="0" err="1" smtClean="0"/>
              <a:t>ДЕГ</a:t>
            </a:r>
            <a:r>
              <a:rPr lang="uk-UA" b="1" dirty="0" smtClean="0"/>
              <a:t> + АДО + ХВМП + ІОДУ + К1М + ДК1М + +ЦП1М,</a:t>
            </a:r>
            <a:endParaRPr lang="ru-RU" dirty="0" smtClean="0"/>
          </a:p>
          <a:p>
            <a:endParaRPr lang="uk-UA" dirty="0" smtClean="0"/>
          </a:p>
          <a:p>
            <a:pPr>
              <a:buNone/>
            </a:pPr>
            <a:r>
              <a:rPr lang="uk-UA" dirty="0" smtClean="0"/>
              <a:t>де </a:t>
            </a:r>
            <a:r>
              <a:rPr lang="uk-UA" b="1" dirty="0" smtClean="0"/>
              <a:t>КЗБ</a:t>
            </a:r>
            <a:r>
              <a:rPr lang="uk-UA" dirty="0" smtClean="0"/>
              <a:t> - кошти до запитання в банках, що не належать до інвестиційного рівня; </a:t>
            </a:r>
            <a:endParaRPr lang="ru-RU" dirty="0" smtClean="0"/>
          </a:p>
          <a:p>
            <a:r>
              <a:rPr lang="uk-UA" b="1" dirty="0" smtClean="0"/>
              <a:t>ДКЗБ</a:t>
            </a:r>
            <a:r>
              <a:rPr lang="uk-UA" dirty="0" smtClean="0"/>
              <a:t> - нараховані доходи за коштами до запитання в банках, що не належать до інвестиційного рівня; </a:t>
            </a:r>
            <a:endParaRPr lang="ru-RU" dirty="0" smtClean="0"/>
          </a:p>
          <a:p>
            <a:r>
              <a:rPr lang="uk-UA" b="1" dirty="0" smtClean="0"/>
              <a:t>ДЕН</a:t>
            </a:r>
            <a:r>
              <a:rPr lang="uk-UA" dirty="0" smtClean="0"/>
              <a:t> - депозити, які розміщені в банках, що не належать до інвестиційного рівня; </a:t>
            </a:r>
            <a:endParaRPr lang="ru-RU" dirty="0" smtClean="0"/>
          </a:p>
          <a:p>
            <a:r>
              <a:rPr lang="uk-UA" b="1" dirty="0" err="1" smtClean="0"/>
              <a:t>ДЕГ</a:t>
            </a:r>
            <a:r>
              <a:rPr lang="uk-UA" dirty="0" smtClean="0"/>
              <a:t> - гарантійні депозити в банках (покриті); </a:t>
            </a:r>
            <a:endParaRPr lang="ru-RU" dirty="0" smtClean="0"/>
          </a:p>
          <a:p>
            <a:r>
              <a:rPr lang="uk-UA" b="1" dirty="0" smtClean="0"/>
              <a:t>АДО</a:t>
            </a:r>
            <a:r>
              <a:rPr lang="uk-UA" dirty="0" smtClean="0"/>
              <a:t> - активи до одержання за деривативами (строковими контрактами) </a:t>
            </a:r>
            <a:r>
              <a:rPr lang="uk-UA" dirty="0" smtClean="0">
                <a:solidFill>
                  <a:schemeClr val="accent2"/>
                </a:solidFill>
              </a:rPr>
              <a:t>(379); </a:t>
            </a:r>
            <a:endParaRPr lang="ru-RU" dirty="0" smtClean="0">
              <a:solidFill>
                <a:schemeClr val="accent2"/>
              </a:solidFill>
            </a:endParaRPr>
          </a:p>
          <a:p>
            <a:r>
              <a:rPr lang="uk-UA" b="1" dirty="0" smtClean="0"/>
              <a:t>ХВМП</a:t>
            </a:r>
            <a:r>
              <a:rPr lang="uk-UA" dirty="0" smtClean="0"/>
              <a:t> - </a:t>
            </a:r>
            <a:r>
              <a:rPr lang="uk-UA" dirty="0" err="1" smtClean="0"/>
              <a:t>хеджовані</a:t>
            </a:r>
            <a:r>
              <a:rPr lang="uk-UA" dirty="0" smtClean="0"/>
              <a:t> витрати майбутніх періодів </a:t>
            </a:r>
            <a:r>
              <a:rPr lang="uk-UA" dirty="0" smtClean="0">
                <a:solidFill>
                  <a:schemeClr val="accent2"/>
                </a:solidFill>
              </a:rPr>
              <a:t>(можуть бути </a:t>
            </a:r>
            <a:r>
              <a:rPr lang="uk-UA" dirty="0" err="1" smtClean="0">
                <a:solidFill>
                  <a:schemeClr val="accent2"/>
                </a:solidFill>
              </a:rPr>
              <a:t>нехеджовані</a:t>
            </a:r>
            <a:r>
              <a:rPr lang="uk-UA" dirty="0" smtClean="0">
                <a:solidFill>
                  <a:schemeClr val="accent2"/>
                </a:solidFill>
              </a:rPr>
              <a:t>);</a:t>
            </a:r>
            <a:endParaRPr lang="ru-RU" dirty="0" smtClean="0">
              <a:solidFill>
                <a:schemeClr val="accent2"/>
              </a:solidFill>
            </a:endParaRPr>
          </a:p>
          <a:p>
            <a:r>
              <a:rPr lang="uk-UA" b="1" dirty="0" smtClean="0"/>
              <a:t>ІОДУ</a:t>
            </a:r>
            <a:r>
              <a:rPr lang="uk-UA" dirty="0" smtClean="0"/>
              <a:t> - іпотечні облігації, емітовані Державною іпотечною установою </a:t>
            </a:r>
            <a:r>
              <a:rPr lang="uk-UA" dirty="0" smtClean="0">
                <a:solidFill>
                  <a:schemeClr val="accent2"/>
                </a:solidFill>
              </a:rPr>
              <a:t>(=0)</a:t>
            </a:r>
            <a:r>
              <a:rPr lang="uk-UA" dirty="0" smtClean="0"/>
              <a:t>;</a:t>
            </a:r>
            <a:endParaRPr lang="ru-RU" dirty="0" smtClean="0"/>
          </a:p>
          <a:p>
            <a:r>
              <a:rPr lang="uk-UA" b="1" dirty="0" smtClean="0"/>
              <a:t>К1М</a:t>
            </a:r>
            <a:r>
              <a:rPr lang="uk-UA" dirty="0" smtClean="0"/>
              <a:t> - кошти на поточних рахунках, депозити, розміщені у банку, у разі невиконання банком своїх зобов'язань у строк більше 1 місяця;</a:t>
            </a:r>
            <a:endParaRPr lang="ru-RU" dirty="0" smtClean="0"/>
          </a:p>
          <a:p>
            <a:r>
              <a:rPr lang="uk-UA" b="1" dirty="0" smtClean="0"/>
              <a:t>ДК1М</a:t>
            </a:r>
            <a:r>
              <a:rPr lang="uk-UA" dirty="0" smtClean="0"/>
              <a:t> - нараховані доходи за коштами до запитання в банку, у разі невиконання банком своїх зобов'язань на строк більше 1 місяця;</a:t>
            </a:r>
            <a:endParaRPr lang="ru-RU" dirty="0" smtClean="0"/>
          </a:p>
          <a:p>
            <a:r>
              <a:rPr lang="uk-UA" b="1" dirty="0" smtClean="0"/>
              <a:t>ЦП1М</a:t>
            </a:r>
            <a:r>
              <a:rPr lang="uk-UA" dirty="0" smtClean="0"/>
              <a:t> - нарахований, але несплачений дохід за борговими цінними паперами строком до 1 місяця з дати невиконання зобов'язань емітентом.</a:t>
            </a:r>
            <a:endParaRPr lang="ru-RU" dirty="0" smtClean="0"/>
          </a:p>
          <a:p>
            <a:endParaRPr lang="uk-UA" dirty="0"/>
          </a:p>
        </p:txBody>
      </p:sp>
      <p:sp>
        <p:nvSpPr>
          <p:cNvPr id="3" name="Заголовок 2"/>
          <p:cNvSpPr>
            <a:spLocks noGrp="1"/>
          </p:cNvSpPr>
          <p:nvPr>
            <p:ph type="title"/>
          </p:nvPr>
        </p:nvSpPr>
        <p:spPr/>
        <p:txBody>
          <a:bodyPr/>
          <a:lstStyle/>
          <a:p>
            <a:r>
              <a:rPr lang="uk-UA" dirty="0" smtClean="0"/>
              <a:t>Розрахунок показника </a:t>
            </a:r>
            <a:r>
              <a:rPr lang="uk-UA" dirty="0" smtClean="0"/>
              <a:t>А3</a:t>
            </a:r>
            <a:endParaRPr lang="uk-UA"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55000" lnSpcReduction="20000"/>
          </a:bodyPr>
          <a:lstStyle/>
          <a:p>
            <a:r>
              <a:rPr lang="uk-UA" b="1" dirty="0" smtClean="0"/>
              <a:t>А4 = ОЗАЗ + ІНАЗ + НМАЗ + ДФІН + </a:t>
            </a:r>
            <a:r>
              <a:rPr lang="uk-UA" b="1" dirty="0" err="1" smtClean="0"/>
              <a:t>КІ</a:t>
            </a:r>
            <a:r>
              <a:rPr lang="uk-UA" b="1" dirty="0" smtClean="0"/>
              <a:t> + ВДА + ДДЗН + </a:t>
            </a:r>
            <a:r>
              <a:rPr lang="uk-UA" b="1" dirty="0" err="1" smtClean="0"/>
              <a:t>ГУД</a:t>
            </a:r>
            <a:r>
              <a:rPr lang="uk-UA" b="1" dirty="0" smtClean="0"/>
              <a:t> + ЗАП + </a:t>
            </a:r>
            <a:r>
              <a:rPr lang="uk-UA" b="1" dirty="0" err="1" smtClean="0"/>
              <a:t>КВО</a:t>
            </a:r>
            <a:r>
              <a:rPr lang="uk-UA" b="1" dirty="0" smtClean="0"/>
              <a:t> + ПФІН + РПЗ + РРДН + РСБ + НВПМ,</a:t>
            </a:r>
            <a:endParaRPr lang="ru-RU" dirty="0" smtClean="0"/>
          </a:p>
          <a:p>
            <a:pPr>
              <a:buNone/>
            </a:pPr>
            <a:r>
              <a:rPr lang="uk-UA" dirty="0" smtClean="0"/>
              <a:t>де </a:t>
            </a:r>
            <a:r>
              <a:rPr lang="uk-UA" b="1" dirty="0" smtClean="0"/>
              <a:t>ОЗАЗ </a:t>
            </a:r>
            <a:r>
              <a:rPr lang="uk-UA" dirty="0" smtClean="0"/>
              <a:t>– основні</a:t>
            </a:r>
            <a:r>
              <a:rPr lang="uk-UA" b="1" dirty="0" smtClean="0"/>
              <a:t> </a:t>
            </a:r>
            <a:r>
              <a:rPr lang="uk-UA" dirty="0" smtClean="0"/>
              <a:t>засоби за залишковою вартістю;</a:t>
            </a:r>
            <a:endParaRPr lang="ru-RU" dirty="0" smtClean="0"/>
          </a:p>
          <a:p>
            <a:r>
              <a:rPr lang="uk-UA" b="1" dirty="0" smtClean="0"/>
              <a:t>ІНАЗ </a:t>
            </a:r>
            <a:r>
              <a:rPr lang="uk-UA" dirty="0" smtClean="0"/>
              <a:t>-</a:t>
            </a:r>
            <a:r>
              <a:rPr lang="uk-UA" b="1" dirty="0" smtClean="0"/>
              <a:t> </a:t>
            </a:r>
            <a:r>
              <a:rPr lang="uk-UA" dirty="0" smtClean="0"/>
              <a:t>інші необоротні матеріальні активи за залишковою вартістю;</a:t>
            </a:r>
            <a:endParaRPr lang="ru-RU" dirty="0" smtClean="0"/>
          </a:p>
          <a:p>
            <a:r>
              <a:rPr lang="uk-UA" b="1" dirty="0" smtClean="0"/>
              <a:t>НМАЗ - </a:t>
            </a:r>
            <a:r>
              <a:rPr lang="uk-UA" dirty="0" smtClean="0"/>
              <a:t>нематеріальні активи за залишковою вартістю;</a:t>
            </a:r>
            <a:endParaRPr lang="ru-RU" dirty="0" smtClean="0"/>
          </a:p>
          <a:p>
            <a:r>
              <a:rPr lang="uk-UA" b="1" dirty="0" smtClean="0"/>
              <a:t>ДФІН - </a:t>
            </a:r>
            <a:r>
              <a:rPr lang="uk-UA" dirty="0" smtClean="0"/>
              <a:t>довгострокові фінансові інвестиції, які не ввійшли до I, II та III груп активів; </a:t>
            </a:r>
            <a:endParaRPr lang="ru-RU" dirty="0" smtClean="0"/>
          </a:p>
          <a:p>
            <a:r>
              <a:rPr lang="uk-UA" b="1" dirty="0" err="1" smtClean="0"/>
              <a:t>КІ</a:t>
            </a:r>
            <a:r>
              <a:rPr lang="uk-UA" b="1" dirty="0" smtClean="0"/>
              <a:t> - </a:t>
            </a:r>
            <a:r>
              <a:rPr lang="uk-UA" dirty="0" smtClean="0"/>
              <a:t>капітальні інвестиції;</a:t>
            </a:r>
            <a:endParaRPr lang="ru-RU" dirty="0" smtClean="0"/>
          </a:p>
          <a:p>
            <a:r>
              <a:rPr lang="uk-UA" b="1" dirty="0" smtClean="0"/>
              <a:t>ВДА - </a:t>
            </a:r>
            <a:r>
              <a:rPr lang="uk-UA" dirty="0" smtClean="0"/>
              <a:t>відстрочені податкові активи;</a:t>
            </a:r>
            <a:endParaRPr lang="ru-RU" dirty="0" smtClean="0"/>
          </a:p>
          <a:p>
            <a:r>
              <a:rPr lang="uk-UA" b="1" dirty="0" smtClean="0"/>
              <a:t>ДДЗН - </a:t>
            </a:r>
            <a:r>
              <a:rPr lang="uk-UA" dirty="0" smtClean="0"/>
              <a:t>довгострокова дебіторська заборгованість та інші необоротні активи, які не ввійшли до I, II, III та V груп активів;</a:t>
            </a:r>
            <a:endParaRPr lang="ru-RU" dirty="0" smtClean="0"/>
          </a:p>
          <a:p>
            <a:r>
              <a:rPr lang="uk-UA" b="1" dirty="0" err="1" smtClean="0"/>
              <a:t>ГУД</a:t>
            </a:r>
            <a:r>
              <a:rPr lang="uk-UA" b="1" dirty="0" smtClean="0"/>
              <a:t> </a:t>
            </a:r>
            <a:r>
              <a:rPr lang="uk-UA" dirty="0" smtClean="0"/>
              <a:t>– гудвіл;</a:t>
            </a:r>
            <a:endParaRPr lang="ru-RU" dirty="0" smtClean="0"/>
          </a:p>
          <a:p>
            <a:r>
              <a:rPr lang="uk-UA" b="1" dirty="0" smtClean="0"/>
              <a:t>ЗАП </a:t>
            </a:r>
            <a:r>
              <a:rPr lang="uk-UA" dirty="0" smtClean="0"/>
              <a:t>– запаси;</a:t>
            </a:r>
            <a:endParaRPr lang="ru-RU" dirty="0" smtClean="0"/>
          </a:p>
          <a:p>
            <a:r>
              <a:rPr lang="uk-UA" b="1" dirty="0" err="1" smtClean="0"/>
              <a:t>КВО</a:t>
            </a:r>
            <a:r>
              <a:rPr lang="uk-UA" b="1" dirty="0" smtClean="0"/>
              <a:t> - </a:t>
            </a:r>
            <a:r>
              <a:rPr lang="uk-UA" dirty="0" smtClean="0"/>
              <a:t>короткострокові векселі одержані;</a:t>
            </a:r>
            <a:endParaRPr lang="ru-RU" dirty="0" smtClean="0"/>
          </a:p>
          <a:p>
            <a:r>
              <a:rPr lang="uk-UA" b="1" dirty="0" smtClean="0"/>
              <a:t>ПФІН – </a:t>
            </a:r>
            <a:r>
              <a:rPr lang="uk-UA" dirty="0" smtClean="0"/>
              <a:t>поточні</a:t>
            </a:r>
            <a:r>
              <a:rPr lang="uk-UA" b="1" dirty="0" smtClean="0"/>
              <a:t> </a:t>
            </a:r>
            <a:r>
              <a:rPr lang="uk-UA" dirty="0" smtClean="0"/>
              <a:t>фінансові інвестиції, які не ввійшли до I, II та III груп активів;</a:t>
            </a:r>
            <a:endParaRPr lang="ru-RU" dirty="0" smtClean="0"/>
          </a:p>
          <a:p>
            <a:r>
              <a:rPr lang="uk-UA" b="1" dirty="0" smtClean="0"/>
              <a:t>РПЗ - </a:t>
            </a:r>
            <a:r>
              <a:rPr lang="uk-UA" dirty="0" smtClean="0"/>
              <a:t>розрахунки з покупцями та замовниками;</a:t>
            </a:r>
            <a:endParaRPr lang="ru-RU" dirty="0" smtClean="0"/>
          </a:p>
          <a:p>
            <a:r>
              <a:rPr lang="uk-UA" b="1" dirty="0" smtClean="0"/>
              <a:t>РРДН - </a:t>
            </a:r>
            <a:r>
              <a:rPr lang="uk-UA" dirty="0" smtClean="0"/>
              <a:t>розрахунки з різними дебіторами, які не ввійшли до I, II, III та V груп активів;</a:t>
            </a:r>
            <a:endParaRPr lang="ru-RU" dirty="0" smtClean="0"/>
          </a:p>
          <a:p>
            <a:r>
              <a:rPr lang="uk-UA" b="1" dirty="0" smtClean="0"/>
              <a:t>РСБ </a:t>
            </a:r>
            <a:r>
              <a:rPr lang="uk-UA" dirty="0" smtClean="0"/>
              <a:t>– резерв сумнівних боргів;</a:t>
            </a:r>
            <a:endParaRPr lang="ru-RU" dirty="0" smtClean="0"/>
          </a:p>
          <a:p>
            <a:r>
              <a:rPr lang="uk-UA" b="1" dirty="0" smtClean="0"/>
              <a:t>НВПМ - </a:t>
            </a:r>
            <a:r>
              <a:rPr lang="uk-UA" dirty="0" err="1" smtClean="0"/>
              <a:t>нехеджовані</a:t>
            </a:r>
            <a:r>
              <a:rPr lang="uk-UA" dirty="0" smtClean="0"/>
              <a:t> витрати майбутніх періодів.</a:t>
            </a:r>
            <a:endParaRPr lang="ru-RU" dirty="0" smtClean="0"/>
          </a:p>
          <a:p>
            <a:endParaRPr lang="uk-UA" dirty="0"/>
          </a:p>
        </p:txBody>
      </p:sp>
      <p:sp>
        <p:nvSpPr>
          <p:cNvPr id="3" name="Заголовок 2"/>
          <p:cNvSpPr>
            <a:spLocks noGrp="1"/>
          </p:cNvSpPr>
          <p:nvPr>
            <p:ph type="title"/>
          </p:nvPr>
        </p:nvSpPr>
        <p:spPr/>
        <p:txBody>
          <a:bodyPr/>
          <a:lstStyle/>
          <a:p>
            <a:r>
              <a:rPr lang="uk-UA" dirty="0" smtClean="0"/>
              <a:t>Розрахунок показника </a:t>
            </a:r>
            <a:r>
              <a:rPr lang="uk-UA" dirty="0" smtClean="0"/>
              <a:t>А4</a:t>
            </a:r>
            <a:endParaRPr lang="uk-UA"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uk-UA" b="1" dirty="0" smtClean="0"/>
              <a:t>ОЗАЗ = (100 – 135) + 101 + (103 – 1313) + (104 – 1314) + (105 – 1315) + (106 – 1316) + (109 – 1319),</a:t>
            </a:r>
            <a:endParaRPr lang="ru-RU" dirty="0" smtClean="0"/>
          </a:p>
          <a:p>
            <a:pPr>
              <a:buNone/>
            </a:pPr>
            <a:r>
              <a:rPr lang="uk-UA" dirty="0" smtClean="0"/>
              <a:t>	</a:t>
            </a:r>
          </a:p>
          <a:p>
            <a:pPr>
              <a:buNone/>
            </a:pPr>
            <a:r>
              <a:rPr lang="uk-UA" dirty="0" smtClean="0"/>
              <a:t>	де</a:t>
            </a:r>
            <a:r>
              <a:rPr lang="uk-UA" b="1" dirty="0" smtClean="0"/>
              <a:t> 100, 135, 101, 103, 1313, 104, 1314, 105, 1315, 106, 1316, 109, 1319 - </a:t>
            </a:r>
            <a:r>
              <a:rPr lang="uk-UA" dirty="0" smtClean="0"/>
              <a:t>коди субрахунків бухгалтерського обліку</a:t>
            </a:r>
            <a:endParaRPr lang="uk-UA" dirty="0"/>
          </a:p>
        </p:txBody>
      </p:sp>
      <p:sp>
        <p:nvSpPr>
          <p:cNvPr id="3" name="Заголовок 2"/>
          <p:cNvSpPr>
            <a:spLocks noGrp="1"/>
          </p:cNvSpPr>
          <p:nvPr>
            <p:ph type="title"/>
          </p:nvPr>
        </p:nvSpPr>
        <p:spPr/>
        <p:txBody>
          <a:bodyPr/>
          <a:lstStyle/>
          <a:p>
            <a:r>
              <a:rPr lang="uk-UA" dirty="0" smtClean="0"/>
              <a:t>А4 : основні засоби</a:t>
            </a:r>
            <a:endParaRPr lang="uk-UA"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uk-UA" b="1" dirty="0" smtClean="0"/>
              <a:t>ДФІН «</a:t>
            </a:r>
            <a:r>
              <a:rPr lang="uk-UA" dirty="0" smtClean="0"/>
              <a:t>Довгострокові фінансові інвестиції, які не ввійшли до I, II та III груп активів» розраховується відповідно до даних бухгалтерського обліку за формулою:</a:t>
            </a:r>
          </a:p>
          <a:p>
            <a:pPr>
              <a:buNone/>
            </a:pPr>
            <a:endParaRPr lang="uk-UA" dirty="0" smtClean="0"/>
          </a:p>
          <a:p>
            <a:r>
              <a:rPr lang="uk-UA" b="1" dirty="0" smtClean="0"/>
              <a:t>ДФІН = 14117 + 14127 + 1419 + 1421 + 1422 + 1423 + 1424 + 1425 + 14317 + 14327 + 14337 + 14347 + 1435 + 14363 + 14374 + 14377 + 14417 + 14427 + 14827 + 1485 + 14917 + +14927</a:t>
            </a:r>
            <a:endParaRPr lang="uk-UA" dirty="0"/>
          </a:p>
        </p:txBody>
      </p:sp>
      <p:sp>
        <p:nvSpPr>
          <p:cNvPr id="3" name="Заголовок 2"/>
          <p:cNvSpPr>
            <a:spLocks noGrp="1"/>
          </p:cNvSpPr>
          <p:nvPr>
            <p:ph type="title"/>
          </p:nvPr>
        </p:nvSpPr>
        <p:spPr/>
        <p:txBody>
          <a:bodyPr/>
          <a:lstStyle/>
          <a:p>
            <a:r>
              <a:rPr lang="uk-UA" dirty="0" smtClean="0"/>
              <a:t>А4 : </a:t>
            </a:r>
            <a:r>
              <a:rPr lang="uk-UA" dirty="0" smtClean="0"/>
              <a:t>Розрахунок ДФІН</a:t>
            </a:r>
            <a:endParaRPr lang="uk-UA"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pPr>
              <a:buNone/>
            </a:pPr>
            <a:r>
              <a:rPr lang="uk-UA" dirty="0" smtClean="0"/>
              <a:t>	Показник</a:t>
            </a:r>
            <a:r>
              <a:rPr lang="uk-UA" b="1" dirty="0" smtClean="0"/>
              <a:t> ДДЗН «</a:t>
            </a:r>
            <a:r>
              <a:rPr lang="uk-UA" dirty="0" smtClean="0"/>
              <a:t>Довгострокова дебіторська заборгованість та інші необоротні активи, які не ввійшли до I, II, III та V груп активів» розраховується за формулою:</a:t>
            </a:r>
          </a:p>
          <a:p>
            <a:r>
              <a:rPr lang="uk-UA" b="1" dirty="0" smtClean="0"/>
              <a:t>ДДЗН = 181 + 182 + 183 + 184 + 185, </a:t>
            </a:r>
          </a:p>
          <a:p>
            <a:pPr>
              <a:buNone/>
            </a:pPr>
            <a:r>
              <a:rPr lang="uk-UA" dirty="0" smtClean="0"/>
              <a:t>	де </a:t>
            </a:r>
            <a:r>
              <a:rPr lang="uk-UA" b="1" dirty="0" smtClean="0"/>
              <a:t>181 - </a:t>
            </a:r>
            <a:r>
              <a:rPr lang="uk-UA" dirty="0" smtClean="0"/>
              <a:t>заборгованість за майно, що передано у фінансову оренду</a:t>
            </a:r>
            <a:r>
              <a:rPr lang="uk-UA" b="1" dirty="0" smtClean="0"/>
              <a:t>;</a:t>
            </a:r>
          </a:p>
          <a:p>
            <a:pPr>
              <a:buNone/>
            </a:pPr>
            <a:r>
              <a:rPr lang="uk-UA" b="1" dirty="0" smtClean="0"/>
              <a:t>	182 - </a:t>
            </a:r>
            <a:r>
              <a:rPr lang="uk-UA" dirty="0" smtClean="0"/>
              <a:t>довгострокові векселі одержані;</a:t>
            </a:r>
            <a:endParaRPr lang="uk-UA" b="1" dirty="0" smtClean="0"/>
          </a:p>
          <a:p>
            <a:pPr>
              <a:buNone/>
            </a:pPr>
            <a:r>
              <a:rPr lang="uk-UA" b="1" dirty="0" smtClean="0"/>
              <a:t>	183 -</a:t>
            </a:r>
            <a:r>
              <a:rPr lang="uk-UA" dirty="0" smtClean="0"/>
              <a:t> інша дебіторська заборгованість; </a:t>
            </a:r>
          </a:p>
          <a:p>
            <a:pPr>
              <a:buNone/>
            </a:pPr>
            <a:r>
              <a:rPr lang="uk-UA" b="1" dirty="0" smtClean="0"/>
              <a:t>	184 - </a:t>
            </a:r>
            <a:r>
              <a:rPr lang="uk-UA" dirty="0" smtClean="0"/>
              <a:t>інші необоротні активи;</a:t>
            </a:r>
            <a:endParaRPr lang="uk-UA" b="1" dirty="0" smtClean="0"/>
          </a:p>
          <a:p>
            <a:pPr>
              <a:buNone/>
            </a:pPr>
            <a:r>
              <a:rPr lang="uk-UA" b="1" dirty="0" smtClean="0"/>
              <a:t>	185 - </a:t>
            </a:r>
            <a:r>
              <a:rPr lang="uk-UA" dirty="0" smtClean="0"/>
              <a:t>дебіторська заборгованість за операціями РЕПО.</a:t>
            </a:r>
            <a:endParaRPr lang="uk-UA" dirty="0"/>
          </a:p>
        </p:txBody>
      </p:sp>
      <p:sp>
        <p:nvSpPr>
          <p:cNvPr id="3" name="Заголовок 2"/>
          <p:cNvSpPr>
            <a:spLocks noGrp="1"/>
          </p:cNvSpPr>
          <p:nvPr>
            <p:ph type="title"/>
          </p:nvPr>
        </p:nvSpPr>
        <p:spPr/>
        <p:txBody>
          <a:bodyPr/>
          <a:lstStyle/>
          <a:p>
            <a:r>
              <a:rPr lang="uk-UA" dirty="0" smtClean="0"/>
              <a:t>А4 : </a:t>
            </a:r>
            <a:r>
              <a:rPr lang="uk-UA" dirty="0" smtClean="0"/>
              <a:t>Розрахунок ДДЗН</a:t>
            </a:r>
            <a:endParaRPr lang="uk-UA"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uk-UA" dirty="0" smtClean="0"/>
              <a:t>	Показник</a:t>
            </a:r>
            <a:r>
              <a:rPr lang="uk-UA" b="1" dirty="0" smtClean="0"/>
              <a:t> ПФІН «</a:t>
            </a:r>
            <a:r>
              <a:rPr lang="uk-UA" dirty="0" smtClean="0"/>
              <a:t>Поточні</a:t>
            </a:r>
            <a:r>
              <a:rPr lang="uk-UA" b="1" dirty="0" smtClean="0"/>
              <a:t> </a:t>
            </a:r>
            <a:r>
              <a:rPr lang="uk-UA" dirty="0" smtClean="0"/>
              <a:t>фінансові інвестиції, які не ввійшли до I, II та III груп активів» розраховується відповідно до даних бухгалтерського обліку за формулою:</a:t>
            </a:r>
          </a:p>
          <a:p>
            <a:pPr>
              <a:buNone/>
            </a:pPr>
            <a:endParaRPr lang="uk-UA" dirty="0" smtClean="0"/>
          </a:p>
          <a:p>
            <a:r>
              <a:rPr lang="uk-UA" b="1" dirty="0" smtClean="0"/>
              <a:t>ПФІН = 35203 + 35204 + 35207 + 35213 + 35217 + 35223 + 35227 + 35233 + 35234 + 35237 + 35239 + 35243 + 35247 + 35283 + 35293 + 35297</a:t>
            </a:r>
            <a:endParaRPr lang="uk-UA" dirty="0"/>
          </a:p>
        </p:txBody>
      </p:sp>
      <p:sp>
        <p:nvSpPr>
          <p:cNvPr id="3" name="Заголовок 2"/>
          <p:cNvSpPr>
            <a:spLocks noGrp="1"/>
          </p:cNvSpPr>
          <p:nvPr>
            <p:ph type="title"/>
          </p:nvPr>
        </p:nvSpPr>
        <p:spPr/>
        <p:txBody>
          <a:bodyPr/>
          <a:lstStyle/>
          <a:p>
            <a:r>
              <a:rPr lang="uk-UA" dirty="0" smtClean="0"/>
              <a:t>А4 : </a:t>
            </a:r>
            <a:r>
              <a:rPr lang="uk-UA" dirty="0" smtClean="0"/>
              <a:t>Розрахунок ПФІН</a:t>
            </a:r>
            <a:endParaRPr lang="uk-UA"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57158" y="987726"/>
          <a:ext cx="8229600" cy="5470210"/>
        </p:xfrm>
        <a:graphic>
          <a:graphicData uri="http://schemas.openxmlformats.org/drawingml/2006/table">
            <a:tbl>
              <a:tblPr firstRow="1" bandRow="1">
                <a:tableStyleId>{5C22544A-7EE6-4342-B048-85BDC9FD1C3A}</a:tableStyleId>
              </a:tblPr>
              <a:tblGrid>
                <a:gridCol w="328586"/>
                <a:gridCol w="5572164"/>
                <a:gridCol w="2328850"/>
              </a:tblGrid>
              <a:tr h="441010">
                <a:tc>
                  <a:txBody>
                    <a:bodyPr/>
                    <a:lstStyle/>
                    <a:p>
                      <a:pPr algn="ctr">
                        <a:spcAft>
                          <a:spcPts val="0"/>
                        </a:spcAft>
                      </a:pPr>
                      <a:r>
                        <a:rPr lang="uk-UA" sz="1100" b="1" dirty="0">
                          <a:latin typeface="Times New Roman"/>
                          <a:ea typeface="Times New Roman"/>
                          <a:cs typeface="Times New Roman"/>
                        </a:rPr>
                        <a:t>№</a:t>
                      </a:r>
                      <a:endParaRPr lang="ru-RU" sz="1200" dirty="0">
                        <a:latin typeface="Times New Roman"/>
                        <a:ea typeface="Times New Roman"/>
                        <a:cs typeface="Times New Roman"/>
                      </a:endParaRPr>
                    </a:p>
                  </a:txBody>
                  <a:tcPr marL="68580" marR="68580" marT="0" marB="0"/>
                </a:tc>
                <a:tc>
                  <a:txBody>
                    <a:bodyPr/>
                    <a:lstStyle/>
                    <a:p>
                      <a:pPr algn="ctr">
                        <a:spcAft>
                          <a:spcPts val="0"/>
                        </a:spcAft>
                      </a:pPr>
                      <a:r>
                        <a:rPr lang="uk-UA" sz="1100" b="1" dirty="0">
                          <a:latin typeface="Times New Roman"/>
                          <a:ea typeface="Times New Roman"/>
                          <a:cs typeface="Times New Roman"/>
                        </a:rPr>
                        <a:t>Найменування рядка відповідно до Положення НКЦПФР про порядок складання та подання адміністративних даних</a:t>
                      </a:r>
                      <a:endParaRPr lang="ru-RU" sz="1200" dirty="0">
                        <a:latin typeface="Times New Roman"/>
                        <a:ea typeface="Times New Roman"/>
                        <a:cs typeface="Times New Roman"/>
                      </a:endParaRPr>
                    </a:p>
                  </a:txBody>
                  <a:tcPr marL="68580" marR="68580" marT="0" marB="0"/>
                </a:tc>
                <a:tc>
                  <a:txBody>
                    <a:bodyPr/>
                    <a:lstStyle/>
                    <a:p>
                      <a:pPr algn="ctr">
                        <a:spcAft>
                          <a:spcPts val="0"/>
                        </a:spcAft>
                      </a:pPr>
                      <a:r>
                        <a:rPr lang="uk-UA" sz="1100" b="1" dirty="0">
                          <a:latin typeface="Times New Roman"/>
                          <a:ea typeface="Times New Roman"/>
                          <a:cs typeface="Times New Roman"/>
                        </a:rPr>
                        <a:t>Найменування показника відповідно до </a:t>
                      </a:r>
                      <a:r>
                        <a:rPr lang="uk-UA" sz="1100" b="1" dirty="0" smtClean="0">
                          <a:latin typeface="Times New Roman"/>
                          <a:ea typeface="Times New Roman"/>
                          <a:cs typeface="Times New Roman"/>
                        </a:rPr>
                        <a:t>Методики</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dirty="0">
                          <a:latin typeface="Times New Roman"/>
                          <a:ea typeface="Times New Roman"/>
                          <a:cs typeface="Times New Roman"/>
                        </a:rPr>
                        <a:t>1</a:t>
                      </a:r>
                      <a:endParaRPr lang="ru-RU" sz="1200" dirty="0">
                        <a:latin typeface="Times New Roman"/>
                        <a:ea typeface="Times New Roman"/>
                        <a:cs typeface="Times New Roman"/>
                      </a:endParaRPr>
                    </a:p>
                  </a:txBody>
                  <a:tcPr marL="68580" marR="68580" marT="0" marB="0"/>
                </a:tc>
                <a:tc>
                  <a:txBody>
                    <a:bodyPr/>
                    <a:lstStyle/>
                    <a:p>
                      <a:pPr>
                        <a:spcAft>
                          <a:spcPts val="0"/>
                        </a:spcAft>
                      </a:pPr>
                      <a:r>
                        <a:rPr lang="uk-UA" sz="1100" dirty="0">
                          <a:latin typeface="Times New Roman"/>
                          <a:ea typeface="Times New Roman"/>
                          <a:cs typeface="Times New Roman"/>
                        </a:rPr>
                        <a:t>Код за ЄДРПОУ торговця цінними паперами</a:t>
                      </a:r>
                      <a:endParaRPr lang="ru-RU" sz="1200" dirty="0">
                        <a:latin typeface="Times New Roman"/>
                        <a:ea typeface="Times New Roman"/>
                        <a:cs typeface="Times New Roman"/>
                      </a:endParaRPr>
                    </a:p>
                  </a:txBody>
                  <a:tcPr marL="68580" marR="68580" marT="0" marB="0"/>
                </a:tc>
                <a:tc>
                  <a:txBody>
                    <a:bodyPr/>
                    <a:lstStyle/>
                    <a:p>
                      <a:pPr algn="just">
                        <a:spcAft>
                          <a:spcPts val="0"/>
                        </a:spcAft>
                      </a:pPr>
                      <a:r>
                        <a:rPr lang="uk-UA" sz="1100">
                          <a:latin typeface="Times New Roman"/>
                          <a:ea typeface="Times New Roman"/>
                          <a:cs typeface="Times New Roman"/>
                        </a:rPr>
                        <a:t>ХХХХХХХХ</a:t>
                      </a:r>
                      <a:endParaRPr lang="ru-RU" sz="120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2</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dirty="0">
                          <a:latin typeface="Times New Roman"/>
                          <a:ea typeface="Times New Roman"/>
                          <a:cs typeface="Times New Roman"/>
                        </a:rPr>
                        <a:t>Найменування торговця цінними паперами </a:t>
                      </a:r>
                      <a:endParaRPr lang="ru-RU" sz="1200" dirty="0">
                        <a:latin typeface="Times New Roman"/>
                        <a:ea typeface="Times New Roman"/>
                        <a:cs typeface="Times New Roman"/>
                      </a:endParaRPr>
                    </a:p>
                  </a:txBody>
                  <a:tcPr marL="68580" marR="68580" marT="0" marB="0"/>
                </a:tc>
                <a:tc>
                  <a:txBody>
                    <a:bodyPr/>
                    <a:lstStyle/>
                    <a:p>
                      <a:pPr>
                        <a:spcAft>
                          <a:spcPts val="0"/>
                        </a:spcAft>
                      </a:pPr>
                      <a:r>
                        <a:rPr lang="uk-UA" sz="1100" dirty="0">
                          <a:latin typeface="Times New Roman"/>
                          <a:ea typeface="Times New Roman"/>
                          <a:cs typeface="Times New Roman"/>
                        </a:rPr>
                        <a:t>____________________</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3</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dirty="0">
                          <a:latin typeface="Times New Roman"/>
                          <a:ea typeface="Times New Roman"/>
                          <a:cs typeface="Times New Roman"/>
                        </a:rPr>
                        <a:t>Дата розрахунку пруденційних нормативів</a:t>
                      </a:r>
                      <a:endParaRPr lang="ru-RU" sz="1200" dirty="0">
                        <a:latin typeface="Times New Roman"/>
                        <a:ea typeface="Times New Roman"/>
                        <a:cs typeface="Times New Roman"/>
                      </a:endParaRPr>
                    </a:p>
                  </a:txBody>
                  <a:tcPr marL="68580" marR="68580" marT="0" marB="0"/>
                </a:tc>
                <a:tc>
                  <a:txBody>
                    <a:bodyPr/>
                    <a:lstStyle/>
                    <a:p>
                      <a:pPr>
                        <a:spcAft>
                          <a:spcPts val="0"/>
                        </a:spcAft>
                      </a:pPr>
                      <a:r>
                        <a:rPr lang="en-US" sz="1100" dirty="0">
                          <a:latin typeface="Times New Roman"/>
                          <a:ea typeface="Times New Roman"/>
                          <a:cs typeface="Times New Roman"/>
                        </a:rPr>
                        <a:t>YY.MM.DD</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4</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dirty="0">
                          <a:latin typeface="Times New Roman"/>
                          <a:ea typeface="Times New Roman"/>
                          <a:cs typeface="Times New Roman"/>
                        </a:rPr>
                        <a:t>Звітний місяць</a:t>
                      </a:r>
                      <a:endParaRPr lang="ru-RU" sz="1200" dirty="0">
                        <a:latin typeface="Times New Roman"/>
                        <a:ea typeface="Times New Roman"/>
                        <a:cs typeface="Times New Roman"/>
                      </a:endParaRPr>
                    </a:p>
                  </a:txBody>
                  <a:tcPr marL="68580" marR="68580" marT="0" marB="0"/>
                </a:tc>
                <a:tc>
                  <a:txBody>
                    <a:bodyPr/>
                    <a:lstStyle/>
                    <a:p>
                      <a:pPr algn="just">
                        <a:spcAft>
                          <a:spcPts val="0"/>
                        </a:spcAft>
                      </a:pPr>
                      <a:r>
                        <a:rPr lang="en-US" sz="1100" dirty="0">
                          <a:latin typeface="Times New Roman"/>
                          <a:ea typeface="Times New Roman"/>
                          <a:cs typeface="Times New Roman"/>
                        </a:rPr>
                        <a:t>M (01, 02, 03,…, 12)</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5</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dirty="0">
                          <a:latin typeface="Times New Roman"/>
                          <a:ea typeface="Times New Roman"/>
                          <a:cs typeface="Times New Roman"/>
                        </a:rPr>
                        <a:t>Звітний рік</a:t>
                      </a:r>
                      <a:endParaRPr lang="ru-RU" sz="1200" dirty="0">
                        <a:latin typeface="Times New Roman"/>
                        <a:ea typeface="Times New Roman"/>
                        <a:cs typeface="Times New Roman"/>
                      </a:endParaRPr>
                    </a:p>
                  </a:txBody>
                  <a:tcPr marL="68580" marR="68580" marT="0" marB="0"/>
                </a:tc>
                <a:tc>
                  <a:txBody>
                    <a:bodyPr/>
                    <a:lstStyle/>
                    <a:p>
                      <a:pPr algn="just">
                        <a:spcAft>
                          <a:spcPts val="0"/>
                        </a:spcAft>
                      </a:pPr>
                      <a:r>
                        <a:rPr lang="en-US" sz="1100" dirty="0">
                          <a:latin typeface="Times New Roman"/>
                          <a:ea typeface="Times New Roman"/>
                          <a:cs typeface="Times New Roman"/>
                        </a:rPr>
                        <a:t>Y (00)</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b="1">
                          <a:latin typeface="Times New Roman"/>
                          <a:ea typeface="Times New Roman"/>
                          <a:cs typeface="Times New Roman"/>
                        </a:rPr>
                        <a:t>6</a:t>
                      </a:r>
                      <a:endParaRPr lang="ru-RU" sz="1200" b="1">
                        <a:latin typeface="Times New Roman"/>
                        <a:ea typeface="Times New Roman"/>
                        <a:cs typeface="Times New Roman"/>
                      </a:endParaRPr>
                    </a:p>
                  </a:txBody>
                  <a:tcPr marL="68580" marR="68580" marT="0" marB="0"/>
                </a:tc>
                <a:tc>
                  <a:txBody>
                    <a:bodyPr/>
                    <a:lstStyle/>
                    <a:p>
                      <a:pPr>
                        <a:spcAft>
                          <a:spcPts val="0"/>
                        </a:spcAft>
                      </a:pPr>
                      <a:r>
                        <a:rPr lang="uk-UA" sz="1100" b="1">
                          <a:latin typeface="Times New Roman"/>
                          <a:ea typeface="Times New Roman"/>
                          <a:cs typeface="Times New Roman"/>
                        </a:rPr>
                        <a:t>Розрахункове значення нормативу регулятивного капіталу торговця цінними паперами</a:t>
                      </a:r>
                      <a:endParaRPr lang="ru-RU" sz="1200" b="1">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РК</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7</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lgn="just">
                        <a:spcAft>
                          <a:spcPts val="0"/>
                        </a:spcAft>
                      </a:pPr>
                      <a:r>
                        <a:rPr lang="uk-UA" sz="1100" dirty="0">
                          <a:solidFill>
                            <a:srgbClr val="000000"/>
                          </a:solidFill>
                          <a:latin typeface="Times New Roman"/>
                          <a:ea typeface="Times New Roman"/>
                          <a:cs typeface="Times New Roman"/>
                        </a:rPr>
                        <a:t>ВРК </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b="1">
                          <a:latin typeface="Times New Roman"/>
                          <a:ea typeface="Times New Roman"/>
                          <a:cs typeface="Times New Roman"/>
                        </a:rPr>
                        <a:t>8</a:t>
                      </a:r>
                      <a:endParaRPr lang="ru-RU" sz="1200" b="1">
                        <a:latin typeface="Times New Roman"/>
                        <a:ea typeface="Times New Roman"/>
                        <a:cs typeface="Times New Roman"/>
                      </a:endParaRPr>
                    </a:p>
                  </a:txBody>
                  <a:tcPr marL="68580" marR="68580" marT="0" marB="0"/>
                </a:tc>
                <a:tc>
                  <a:txBody>
                    <a:bodyPr/>
                    <a:lstStyle/>
                    <a:p>
                      <a:pPr>
                        <a:spcAft>
                          <a:spcPts val="0"/>
                        </a:spcAft>
                      </a:pPr>
                      <a:r>
                        <a:rPr lang="uk-UA" sz="1100" b="1">
                          <a:latin typeface="Times New Roman"/>
                          <a:ea typeface="Times New Roman"/>
                          <a:cs typeface="Times New Roman"/>
                        </a:rPr>
                        <a:t>Розрахункове значення нормативу адекватності регулятивного капіталу торговця цінними паперами</a:t>
                      </a:r>
                      <a:endParaRPr lang="ru-RU" sz="1200" b="1">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АРК</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9</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lgn="just">
                        <a:spcAft>
                          <a:spcPts val="0"/>
                        </a:spcAft>
                      </a:pPr>
                      <a:r>
                        <a:rPr lang="uk-UA" sz="1100" dirty="0" err="1">
                          <a:solidFill>
                            <a:srgbClr val="000000"/>
                          </a:solidFill>
                          <a:latin typeface="Times New Roman"/>
                          <a:ea typeface="Times New Roman"/>
                          <a:cs typeface="Times New Roman"/>
                        </a:rPr>
                        <a:t>ВАРК</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b="1">
                          <a:latin typeface="Times New Roman"/>
                          <a:ea typeface="Times New Roman"/>
                          <a:cs typeface="Times New Roman"/>
                        </a:rPr>
                        <a:t>10</a:t>
                      </a:r>
                      <a:endParaRPr lang="ru-RU" sz="1200" b="1">
                        <a:latin typeface="Times New Roman"/>
                        <a:ea typeface="Times New Roman"/>
                        <a:cs typeface="Times New Roman"/>
                      </a:endParaRPr>
                    </a:p>
                  </a:txBody>
                  <a:tcPr marL="68580" marR="68580" marT="0" marB="0"/>
                </a:tc>
                <a:tc>
                  <a:txBody>
                    <a:bodyPr/>
                    <a:lstStyle/>
                    <a:p>
                      <a:pPr>
                        <a:spcAft>
                          <a:spcPts val="0"/>
                        </a:spcAft>
                      </a:pPr>
                      <a:r>
                        <a:rPr lang="uk-UA" sz="1100" b="1">
                          <a:latin typeface="Times New Roman"/>
                          <a:ea typeface="Times New Roman"/>
                          <a:cs typeface="Times New Roman"/>
                        </a:rPr>
                        <a:t>Розрахункове значення нормативу адекватності капіталу першого рівня торговця цінними паперами</a:t>
                      </a:r>
                      <a:endParaRPr lang="ru-RU" sz="1200" b="1">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АК1</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11</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lgn="just">
                        <a:spcAft>
                          <a:spcPts val="0"/>
                        </a:spcAft>
                      </a:pPr>
                      <a:r>
                        <a:rPr lang="uk-UA" sz="1100" dirty="0">
                          <a:solidFill>
                            <a:srgbClr val="000000"/>
                          </a:solidFill>
                          <a:latin typeface="Times New Roman"/>
                          <a:ea typeface="Times New Roman"/>
                          <a:cs typeface="Times New Roman"/>
                        </a:rPr>
                        <a:t>ВАК1</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b="1">
                          <a:latin typeface="Times New Roman"/>
                          <a:ea typeface="Times New Roman"/>
                          <a:cs typeface="Times New Roman"/>
                        </a:rPr>
                        <a:t>12</a:t>
                      </a:r>
                      <a:endParaRPr lang="ru-RU" sz="1200" b="1">
                        <a:latin typeface="Times New Roman"/>
                        <a:ea typeface="Times New Roman"/>
                        <a:cs typeface="Times New Roman"/>
                      </a:endParaRPr>
                    </a:p>
                  </a:txBody>
                  <a:tcPr marL="68580" marR="68580" marT="0" marB="0"/>
                </a:tc>
                <a:tc>
                  <a:txBody>
                    <a:bodyPr/>
                    <a:lstStyle/>
                    <a:p>
                      <a:pPr>
                        <a:spcAft>
                          <a:spcPts val="0"/>
                        </a:spcAft>
                      </a:pPr>
                      <a:r>
                        <a:rPr lang="uk-UA" sz="1100" b="1">
                          <a:latin typeface="Times New Roman"/>
                          <a:ea typeface="Times New Roman"/>
                          <a:cs typeface="Times New Roman"/>
                        </a:rPr>
                        <a:t>Розрахункове значення нормативу абсолютної ліквідності торговця цінними паперами</a:t>
                      </a:r>
                      <a:endParaRPr lang="ru-RU" sz="1200" b="1">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КАБЛ</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13</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lgn="just">
                        <a:spcAft>
                          <a:spcPts val="0"/>
                        </a:spcAft>
                      </a:pPr>
                      <a:r>
                        <a:rPr lang="uk-UA" sz="1100" dirty="0">
                          <a:solidFill>
                            <a:srgbClr val="000000"/>
                          </a:solidFill>
                          <a:latin typeface="Times New Roman"/>
                          <a:ea typeface="Times New Roman"/>
                          <a:cs typeface="Times New Roman"/>
                        </a:rPr>
                        <a:t>ВАБЛ</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14</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b="1" dirty="0">
                          <a:latin typeface="Times New Roman"/>
                          <a:ea typeface="Times New Roman"/>
                          <a:cs typeface="Times New Roman"/>
                        </a:rPr>
                        <a:t>Співвідношення </a:t>
                      </a:r>
                      <a:r>
                        <a:rPr lang="uk-UA" sz="1100" b="1" dirty="0">
                          <a:solidFill>
                            <a:srgbClr val="000000"/>
                          </a:solidFill>
                          <a:latin typeface="Times New Roman"/>
                          <a:ea typeface="Times New Roman"/>
                          <a:cs typeface="Times New Roman"/>
                        </a:rPr>
                        <a:t>загальної суми відкритих позицій, укладених торговцем цінними паперами при здійсненні дилерської діяльності,  до розміру </a:t>
                      </a:r>
                      <a:r>
                        <a:rPr lang="uk-UA" sz="1100" b="1" dirty="0">
                          <a:latin typeface="Times New Roman"/>
                          <a:ea typeface="Times New Roman"/>
                          <a:cs typeface="Times New Roman"/>
                        </a:rPr>
                        <a:t>регулятивного капіталу</a:t>
                      </a:r>
                      <a:r>
                        <a:rPr lang="uk-UA" sz="1100" b="1" dirty="0">
                          <a:solidFill>
                            <a:srgbClr val="000000"/>
                          </a:solidFill>
                          <a:latin typeface="Times New Roman"/>
                          <a:ea typeface="Times New Roman"/>
                          <a:cs typeface="Times New Roman"/>
                        </a:rPr>
                        <a:t> торговця цінними паперами</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ПРТД</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15</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ВПТД</a:t>
                      </a:r>
                      <a:endParaRPr lang="ru-RU" sz="120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16</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b="1" dirty="0">
                          <a:latin typeface="Times New Roman"/>
                          <a:ea typeface="Times New Roman"/>
                          <a:cs typeface="Times New Roman"/>
                        </a:rPr>
                        <a:t>Співвідношення </a:t>
                      </a:r>
                      <a:r>
                        <a:rPr lang="uk-UA" sz="1100" b="1" dirty="0">
                          <a:solidFill>
                            <a:srgbClr val="000000"/>
                          </a:solidFill>
                          <a:latin typeface="Times New Roman"/>
                          <a:ea typeface="Times New Roman"/>
                          <a:cs typeface="Times New Roman"/>
                        </a:rPr>
                        <a:t>загальної суми відкритих позицій, укладених торговцем цінними паперами при здійсненні брокерської діяльності,  до розміру </a:t>
                      </a:r>
                      <a:r>
                        <a:rPr lang="uk-UA" sz="1100" b="1" dirty="0">
                          <a:latin typeface="Times New Roman"/>
                          <a:ea typeface="Times New Roman"/>
                          <a:cs typeface="Times New Roman"/>
                        </a:rPr>
                        <a:t>регулятивного капіталу</a:t>
                      </a:r>
                      <a:r>
                        <a:rPr lang="uk-UA" sz="1100" b="1" dirty="0">
                          <a:solidFill>
                            <a:srgbClr val="000000"/>
                          </a:solidFill>
                          <a:latin typeface="Times New Roman"/>
                          <a:ea typeface="Times New Roman"/>
                          <a:cs typeface="Times New Roman"/>
                        </a:rPr>
                        <a:t> торговця цінними паперами</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ПРТБ</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17</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ВПТБ</a:t>
                      </a:r>
                      <a:endParaRPr lang="ru-RU" sz="1200">
                        <a:latin typeface="Times New Roman"/>
                        <a:ea typeface="Times New Roman"/>
                        <a:cs typeface="Times New Roman"/>
                      </a:endParaRPr>
                    </a:p>
                  </a:txBody>
                  <a:tcPr marL="68580" marR="68580" marT="0" marB="0"/>
                </a:tc>
              </a:tr>
              <a:tr h="144000">
                <a:tc>
                  <a:txBody>
                    <a:bodyPr/>
                    <a:lstStyle/>
                    <a:p>
                      <a:pPr>
                        <a:spcAft>
                          <a:spcPts val="0"/>
                        </a:spcAft>
                      </a:pPr>
                      <a:r>
                        <a:rPr lang="uk-UA" sz="1100">
                          <a:latin typeface="Times New Roman"/>
                          <a:ea typeface="Times New Roman"/>
                          <a:cs typeface="Times New Roman"/>
                        </a:rPr>
                        <a:t>18</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b="1" dirty="0">
                          <a:latin typeface="Times New Roman"/>
                          <a:ea typeface="Times New Roman"/>
                          <a:cs typeface="Times New Roman"/>
                        </a:rPr>
                        <a:t>Співвідношення </a:t>
                      </a:r>
                      <a:r>
                        <a:rPr lang="uk-UA" sz="1100" b="1" dirty="0">
                          <a:solidFill>
                            <a:srgbClr val="000000"/>
                          </a:solidFill>
                          <a:latin typeface="Times New Roman"/>
                          <a:ea typeface="Times New Roman"/>
                          <a:cs typeface="Times New Roman"/>
                        </a:rPr>
                        <a:t>загальної суми відкритих позицій, укладених торговцем цінними паперами при здійсненні андеррайтингу,  до розміру </a:t>
                      </a:r>
                      <a:r>
                        <a:rPr lang="uk-UA" sz="1100" b="1" dirty="0">
                          <a:latin typeface="Times New Roman"/>
                          <a:ea typeface="Times New Roman"/>
                          <a:cs typeface="Times New Roman"/>
                        </a:rPr>
                        <a:t>регулятивного капіталу</a:t>
                      </a:r>
                      <a:r>
                        <a:rPr lang="uk-UA" sz="1100" b="1" dirty="0">
                          <a:solidFill>
                            <a:srgbClr val="000000"/>
                          </a:solidFill>
                          <a:latin typeface="Times New Roman"/>
                          <a:ea typeface="Times New Roman"/>
                          <a:cs typeface="Times New Roman"/>
                        </a:rPr>
                        <a:t> торговця цінними паперами</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100" b="1" dirty="0">
                          <a:latin typeface="Times New Roman"/>
                          <a:ea typeface="Times New Roman"/>
                          <a:cs typeface="Times New Roman"/>
                        </a:rPr>
                        <a:t>ПРТА</a:t>
                      </a:r>
                      <a:endParaRPr lang="ru-RU" sz="1200" b="1"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19</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Відхилення від нормативу (+, -)</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dirty="0">
                          <a:solidFill>
                            <a:srgbClr val="000000"/>
                          </a:solidFill>
                          <a:latin typeface="Times New Roman"/>
                          <a:ea typeface="Times New Roman"/>
                          <a:cs typeface="Times New Roman"/>
                        </a:rPr>
                        <a:t>ВПТА</a:t>
                      </a:r>
                      <a:endParaRPr lang="ru-RU" sz="1200" dirty="0">
                        <a:latin typeface="Times New Roman"/>
                        <a:ea typeface="Times New Roman"/>
                        <a:cs typeface="Times New Roman"/>
                      </a:endParaRPr>
                    </a:p>
                  </a:txBody>
                  <a:tcPr marL="68580" marR="68580" marT="0" marB="0"/>
                </a:tc>
              </a:tr>
              <a:tr h="144000">
                <a:tc>
                  <a:txBody>
                    <a:bodyPr/>
                    <a:lstStyle/>
                    <a:p>
                      <a:pPr>
                        <a:spcAft>
                          <a:spcPts val="0"/>
                        </a:spcAft>
                      </a:pPr>
                      <a:r>
                        <a:rPr lang="uk-UA" sz="1100">
                          <a:solidFill>
                            <a:srgbClr val="000000"/>
                          </a:solidFill>
                          <a:latin typeface="Times New Roman"/>
                          <a:ea typeface="Times New Roman"/>
                          <a:cs typeface="Times New Roman"/>
                        </a:rPr>
                        <a:t>20</a:t>
                      </a:r>
                      <a:endParaRPr lang="ru-RU" sz="1200">
                        <a:latin typeface="Times New Roman"/>
                        <a:ea typeface="Times New Roman"/>
                        <a:cs typeface="Times New Roman"/>
                      </a:endParaRPr>
                    </a:p>
                  </a:txBody>
                  <a:tcPr marL="68580" marR="68580" marT="0" marB="0"/>
                </a:tc>
                <a:tc>
                  <a:txBody>
                    <a:bodyPr/>
                    <a:lstStyle/>
                    <a:p>
                      <a:pPr>
                        <a:spcAft>
                          <a:spcPts val="0"/>
                        </a:spcAft>
                      </a:pPr>
                      <a:r>
                        <a:rPr lang="uk-UA" sz="1100">
                          <a:solidFill>
                            <a:srgbClr val="000000"/>
                          </a:solidFill>
                          <a:latin typeface="Times New Roman"/>
                          <a:ea typeface="Times New Roman"/>
                          <a:cs typeface="Times New Roman"/>
                        </a:rPr>
                        <a:t>Примітки</a:t>
                      </a:r>
                      <a:endParaRPr lang="ru-RU" sz="1200">
                        <a:latin typeface="Times New Roman"/>
                        <a:ea typeface="Times New Roman"/>
                        <a:cs typeface="Times New Roman"/>
                      </a:endParaRPr>
                    </a:p>
                  </a:txBody>
                  <a:tcPr marL="68580" marR="68580" marT="0" marB="0"/>
                </a:tc>
                <a:tc>
                  <a:txBody>
                    <a:bodyPr/>
                    <a:lstStyle/>
                    <a:p>
                      <a:pPr>
                        <a:spcAft>
                          <a:spcPts val="0"/>
                        </a:spcAft>
                      </a:pPr>
                      <a:endParaRPr lang="uk-UA" sz="1100" dirty="0">
                        <a:solidFill>
                          <a:srgbClr val="000000"/>
                        </a:solidFill>
                        <a:latin typeface="Times New Roman"/>
                        <a:ea typeface="Times New Roman"/>
                        <a:cs typeface="Times New Roman"/>
                      </a:endParaRPr>
                    </a:p>
                  </a:txBody>
                  <a:tcPr marL="68580" marR="68580" marT="0" marB="0"/>
                </a:tc>
              </a:tr>
            </a:tbl>
          </a:graphicData>
        </a:graphic>
      </p:graphicFrame>
      <p:sp>
        <p:nvSpPr>
          <p:cNvPr id="3" name="Заголовок 2"/>
          <p:cNvSpPr>
            <a:spLocks noGrp="1"/>
          </p:cNvSpPr>
          <p:nvPr>
            <p:ph type="title"/>
          </p:nvPr>
        </p:nvSpPr>
        <p:spPr>
          <a:xfrm>
            <a:off x="457200" y="274638"/>
            <a:ext cx="8229600" cy="868346"/>
          </a:xfrm>
        </p:spPr>
        <p:txBody>
          <a:bodyPr>
            <a:normAutofit fontScale="90000"/>
          </a:bodyPr>
          <a:lstStyle/>
          <a:p>
            <a:r>
              <a:rPr lang="uk-UA" dirty="0" smtClean="0"/>
              <a:t>Вихідна інформація: довідка 12 </a:t>
            </a:r>
            <a:endParaRPr lang="uk-UA"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uk-UA" dirty="0" smtClean="0"/>
              <a:t>	Показник </a:t>
            </a:r>
            <a:r>
              <a:rPr lang="uk-UA" b="1" dirty="0" smtClean="0"/>
              <a:t>А5 «А</a:t>
            </a:r>
            <a:r>
              <a:rPr lang="uk-UA" dirty="0" smtClean="0"/>
              <a:t>ктиви V групи ризику» розраховується відповідно до даних бухгалтерського обліку за формулою:</a:t>
            </a:r>
          </a:p>
          <a:p>
            <a:pPr>
              <a:buNone/>
            </a:pPr>
            <a:r>
              <a:rPr lang="uk-UA" b="1" dirty="0" smtClean="0"/>
              <a:t> 			ПДЗ = 3701 + 3702, </a:t>
            </a:r>
          </a:p>
          <a:p>
            <a:pPr>
              <a:buNone/>
            </a:pPr>
            <a:r>
              <a:rPr lang="uk-UA" dirty="0" smtClean="0"/>
              <a:t>	де </a:t>
            </a:r>
            <a:r>
              <a:rPr lang="uk-UA" b="1" dirty="0" smtClean="0"/>
              <a:t>ПДЗ - </a:t>
            </a:r>
            <a:r>
              <a:rPr lang="uk-UA" dirty="0" smtClean="0"/>
              <a:t>прострочена дебіторська заборгованість;</a:t>
            </a:r>
            <a:endParaRPr lang="ru-RU" dirty="0" smtClean="0"/>
          </a:p>
          <a:p>
            <a:r>
              <a:rPr lang="uk-UA" b="1" dirty="0" smtClean="0"/>
              <a:t>3701 - </a:t>
            </a:r>
            <a:r>
              <a:rPr lang="uk-UA" dirty="0" smtClean="0"/>
              <a:t>прострочена менше 31 дня дебіторська заборгованість;</a:t>
            </a:r>
            <a:endParaRPr lang="uk-UA" b="1" dirty="0" smtClean="0"/>
          </a:p>
          <a:p>
            <a:r>
              <a:rPr lang="uk-UA" b="1" dirty="0" smtClean="0"/>
              <a:t>3702 – </a:t>
            </a:r>
            <a:r>
              <a:rPr lang="uk-UA" dirty="0" smtClean="0"/>
              <a:t>прострочена понад 31 день дебіторська заборгованість. </a:t>
            </a:r>
            <a:endParaRPr lang="uk-UA" dirty="0"/>
          </a:p>
        </p:txBody>
      </p:sp>
      <p:sp>
        <p:nvSpPr>
          <p:cNvPr id="3" name="Заголовок 2"/>
          <p:cNvSpPr>
            <a:spLocks noGrp="1"/>
          </p:cNvSpPr>
          <p:nvPr>
            <p:ph type="title"/>
          </p:nvPr>
        </p:nvSpPr>
        <p:spPr/>
        <p:txBody>
          <a:bodyPr/>
          <a:lstStyle/>
          <a:p>
            <a:r>
              <a:rPr lang="uk-UA" dirty="0" smtClean="0"/>
              <a:t>Показник А5</a:t>
            </a:r>
            <a:endParaRPr lang="uk-UA"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10000"/>
          </a:bodyPr>
          <a:lstStyle/>
          <a:p>
            <a:pPr algn="ctr">
              <a:buNone/>
            </a:pPr>
            <a:r>
              <a:rPr lang="uk-UA" b="1" dirty="0" smtClean="0"/>
              <a:t>КАБЛ = (ПФІР + ГРНВ + ГРІВ) : ПОЗО,</a:t>
            </a:r>
            <a:endParaRPr lang="ru-RU" dirty="0" smtClean="0"/>
          </a:p>
          <a:p>
            <a:pPr>
              <a:buNone/>
            </a:pPr>
            <a:r>
              <a:rPr lang="uk-UA" dirty="0" smtClean="0"/>
              <a:t>де  </a:t>
            </a:r>
            <a:r>
              <a:rPr lang="uk-UA" b="1" dirty="0" smtClean="0"/>
              <a:t>КАБЛ - </a:t>
            </a:r>
            <a:r>
              <a:rPr lang="uk-UA" dirty="0" smtClean="0"/>
              <a:t>коефіцієнт абсолютної ліквідності (розрахункове значення коефіцієнта абсолютної ліквідності; розрахункове значення нормативу абсолютної ліквідності торговця цінними паперами);</a:t>
            </a:r>
            <a:endParaRPr lang="ru-RU" dirty="0" smtClean="0"/>
          </a:p>
          <a:p>
            <a:r>
              <a:rPr lang="uk-UA" b="1" dirty="0" smtClean="0"/>
              <a:t>ПФІР - </a:t>
            </a:r>
            <a:r>
              <a:rPr lang="uk-UA" dirty="0" smtClean="0"/>
              <a:t>поточні фінансові інвестиції, які враховані у розрахунку регулятивного капіталу;</a:t>
            </a:r>
            <a:endParaRPr lang="ru-RU" dirty="0" smtClean="0"/>
          </a:p>
          <a:p>
            <a:r>
              <a:rPr lang="uk-UA" b="1" dirty="0" smtClean="0"/>
              <a:t>ГКНВ - </a:t>
            </a:r>
            <a:r>
              <a:rPr lang="uk-UA" dirty="0" smtClean="0"/>
              <a:t>грошові кошти та їх еквіваленти в національній валюті;</a:t>
            </a:r>
            <a:endParaRPr lang="ru-RU" dirty="0" smtClean="0"/>
          </a:p>
          <a:p>
            <a:r>
              <a:rPr lang="uk-UA" b="1" dirty="0" smtClean="0"/>
              <a:t>ГКІВ - </a:t>
            </a:r>
            <a:r>
              <a:rPr lang="uk-UA" dirty="0" smtClean="0"/>
              <a:t>грошові кошти та їх еквіваленти в іноземній валюті;</a:t>
            </a:r>
            <a:endParaRPr lang="ru-RU" dirty="0" smtClean="0"/>
          </a:p>
          <a:p>
            <a:r>
              <a:rPr lang="uk-UA" b="1" dirty="0" smtClean="0"/>
              <a:t>ПОЗО - </a:t>
            </a:r>
            <a:r>
              <a:rPr lang="uk-UA" dirty="0" smtClean="0"/>
              <a:t>поточні зобов'язання.</a:t>
            </a:r>
            <a:endParaRPr lang="ru-RU" dirty="0" smtClean="0"/>
          </a:p>
          <a:p>
            <a:endParaRPr lang="uk-UA" dirty="0"/>
          </a:p>
        </p:txBody>
      </p:sp>
      <p:sp>
        <p:nvSpPr>
          <p:cNvPr id="3" name="Заголовок 2"/>
          <p:cNvSpPr>
            <a:spLocks noGrp="1"/>
          </p:cNvSpPr>
          <p:nvPr>
            <p:ph type="title"/>
          </p:nvPr>
        </p:nvSpPr>
        <p:spPr/>
        <p:txBody>
          <a:bodyPr/>
          <a:lstStyle/>
          <a:p>
            <a:r>
              <a:rPr lang="uk-UA" dirty="0" smtClean="0"/>
              <a:t>Абсолютна ліквідність</a:t>
            </a:r>
            <a:endParaRPr lang="uk-UA"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pPr>
              <a:buNone/>
            </a:pPr>
            <a:r>
              <a:rPr lang="uk-UA" dirty="0" smtClean="0"/>
              <a:t>	Показник </a:t>
            </a:r>
            <a:r>
              <a:rPr lang="uk-UA" b="1" dirty="0" smtClean="0"/>
              <a:t>ПФІР «</a:t>
            </a:r>
            <a:r>
              <a:rPr lang="uk-UA" dirty="0" smtClean="0"/>
              <a:t>Поточні фінансові інвестиції, які враховані у розрахунку регулятивного капіталу» розраховується відповідно до даних бухгалтерського обліку за формулою:</a:t>
            </a:r>
            <a:endParaRPr lang="ru-RU" dirty="0" smtClean="0"/>
          </a:p>
          <a:p>
            <a:r>
              <a:rPr lang="uk-UA" b="1" dirty="0" smtClean="0"/>
              <a:t>ПФІР = 35125 + 3520 + 35211 + 35212 + 35215 + 35216 + 35218 + 35234 + 35235 + 35241 + 35242 + 35245 + 35246 + 35247 + 35248 + 35249 + 35251 + 35252 + 3526 + 3527 + 35281 + 35282 + 35283 + 35285 + 35288 + 35289 + 35291 + 35292 + 35295 + 35296 + 35297</a:t>
            </a:r>
            <a:endParaRPr lang="uk-UA" dirty="0"/>
          </a:p>
        </p:txBody>
      </p:sp>
      <p:sp>
        <p:nvSpPr>
          <p:cNvPr id="3" name="Заголовок 2"/>
          <p:cNvSpPr>
            <a:spLocks noGrp="1"/>
          </p:cNvSpPr>
          <p:nvPr>
            <p:ph type="title"/>
          </p:nvPr>
        </p:nvSpPr>
        <p:spPr/>
        <p:txBody>
          <a:bodyPr/>
          <a:lstStyle/>
          <a:p>
            <a:r>
              <a:rPr lang="uk-UA" dirty="0" smtClean="0"/>
              <a:t>Розрахунок ПФІР для КАБЛ</a:t>
            </a:r>
            <a:endParaRPr lang="uk-UA"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uk-UA" b="1" dirty="0" smtClean="0"/>
              <a:t>ГКНВ «</a:t>
            </a:r>
            <a:r>
              <a:rPr lang="uk-UA" dirty="0" smtClean="0"/>
              <a:t>Грошові кошти та їх еквіваленти в національній валюті» розраховується відповідно до даних бухгалтерського обліку за формулою:</a:t>
            </a:r>
          </a:p>
          <a:p>
            <a:pPr>
              <a:buNone/>
            </a:pPr>
            <a:endParaRPr lang="ru-RU" dirty="0" smtClean="0"/>
          </a:p>
          <a:p>
            <a:r>
              <a:rPr lang="uk-UA" b="1" dirty="0" smtClean="0"/>
              <a:t>ГКНВ = 301 + 311 + 313 + 331 + 333 + 335 + 3511 + 35121</a:t>
            </a:r>
          </a:p>
          <a:p>
            <a:pPr>
              <a:buNone/>
            </a:pPr>
            <a:endParaRPr lang="uk-UA" b="1" dirty="0" smtClean="0"/>
          </a:p>
          <a:p>
            <a:pPr>
              <a:buNone/>
            </a:pPr>
            <a:r>
              <a:rPr lang="uk-UA" dirty="0" smtClean="0"/>
              <a:t>	335 - «Кошти клієнтів, що заблоковано на рахунку фондової біржі та/або депозитарію та/або розрахункового центру для проведення торгів на фондовій біржі»</a:t>
            </a:r>
            <a:endParaRPr lang="uk-UA" dirty="0"/>
          </a:p>
        </p:txBody>
      </p:sp>
      <p:sp>
        <p:nvSpPr>
          <p:cNvPr id="3" name="Заголовок 2"/>
          <p:cNvSpPr>
            <a:spLocks noGrp="1"/>
          </p:cNvSpPr>
          <p:nvPr>
            <p:ph type="title"/>
          </p:nvPr>
        </p:nvSpPr>
        <p:spPr/>
        <p:txBody>
          <a:bodyPr/>
          <a:lstStyle/>
          <a:p>
            <a:r>
              <a:rPr lang="uk-UA" dirty="0" smtClean="0"/>
              <a:t>Розрахунок ГКНВ для КАБЛ</a:t>
            </a:r>
            <a:endParaRPr lang="uk-UA"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uk-UA" dirty="0" smtClean="0"/>
              <a:t>	Показник</a:t>
            </a:r>
            <a:r>
              <a:rPr lang="uk-UA" b="1" dirty="0" smtClean="0"/>
              <a:t> ГКІВ </a:t>
            </a:r>
            <a:r>
              <a:rPr lang="uk-UA" dirty="0" smtClean="0"/>
              <a:t>«Грошові кошти та їх еквіваленти в іноземній валюті» розраховується відповідно до даних бухгалтерського обліку за формулою:</a:t>
            </a:r>
          </a:p>
          <a:p>
            <a:pPr>
              <a:buNone/>
            </a:pPr>
            <a:endParaRPr lang="ru-RU" dirty="0" smtClean="0"/>
          </a:p>
          <a:p>
            <a:r>
              <a:rPr lang="uk-UA" b="1" dirty="0" smtClean="0"/>
              <a:t>ГКІВ = 302 + 312 + 314 + 332 + 334 + 35122,</a:t>
            </a:r>
            <a:endParaRPr lang="ru-RU" dirty="0" smtClean="0"/>
          </a:p>
          <a:p>
            <a:pPr>
              <a:buNone/>
            </a:pPr>
            <a:endParaRPr lang="uk-UA" dirty="0" smtClean="0"/>
          </a:p>
          <a:p>
            <a:pPr>
              <a:buNone/>
            </a:pPr>
            <a:r>
              <a:rPr lang="uk-UA" dirty="0" smtClean="0"/>
              <a:t>	де </a:t>
            </a:r>
            <a:r>
              <a:rPr lang="uk-UA" b="1" dirty="0" smtClean="0"/>
              <a:t>302, 312, 314, 332, 334, 35122 - </a:t>
            </a:r>
            <a:r>
              <a:rPr lang="uk-UA" dirty="0" smtClean="0"/>
              <a:t>коди субрахунків бухгалтерського обліку </a:t>
            </a:r>
            <a:endParaRPr lang="uk-UA" dirty="0"/>
          </a:p>
        </p:txBody>
      </p:sp>
      <p:sp>
        <p:nvSpPr>
          <p:cNvPr id="3" name="Заголовок 2"/>
          <p:cNvSpPr>
            <a:spLocks noGrp="1"/>
          </p:cNvSpPr>
          <p:nvPr>
            <p:ph type="title"/>
          </p:nvPr>
        </p:nvSpPr>
        <p:spPr/>
        <p:txBody>
          <a:bodyPr/>
          <a:lstStyle/>
          <a:p>
            <a:r>
              <a:rPr lang="uk-UA" dirty="0" smtClean="0"/>
              <a:t>Розрахунок ГКІВ для КАБЛ</a:t>
            </a:r>
            <a:endParaRPr lang="uk-UA"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buNone/>
            </a:pPr>
            <a:r>
              <a:rPr lang="uk-UA" dirty="0" smtClean="0"/>
              <a:t>	Показник</a:t>
            </a:r>
            <a:r>
              <a:rPr lang="uk-UA" b="1" dirty="0" smtClean="0"/>
              <a:t> ПОЗО «</a:t>
            </a:r>
            <a:r>
              <a:rPr lang="uk-UA" dirty="0" smtClean="0"/>
              <a:t>Поточні зобов'язання» дорівнює сумі кредитових сальдо за наступними синтетичними рахунками бухгалтерського обліку:</a:t>
            </a:r>
            <a:endParaRPr lang="ru-RU" dirty="0" smtClean="0"/>
          </a:p>
          <a:p>
            <a:pPr>
              <a:buFont typeface="Wingdings" pitchFamily="2" charset="2"/>
              <a:buChar char="v"/>
            </a:pPr>
            <a:r>
              <a:rPr lang="uk-UA" dirty="0" smtClean="0"/>
              <a:t>	60 «Короткострокові позики»;</a:t>
            </a:r>
            <a:endParaRPr lang="ru-RU" dirty="0" smtClean="0"/>
          </a:p>
          <a:p>
            <a:pPr>
              <a:buFont typeface="Wingdings" pitchFamily="2" charset="2"/>
              <a:buChar char="v"/>
            </a:pPr>
            <a:r>
              <a:rPr lang="uk-UA" dirty="0" smtClean="0"/>
              <a:t>	61 «Поточна заборгованість за довгостроковими зобов'язаннями»;</a:t>
            </a:r>
            <a:endParaRPr lang="ru-RU" dirty="0" smtClean="0"/>
          </a:p>
          <a:p>
            <a:pPr>
              <a:buFont typeface="Wingdings" pitchFamily="2" charset="2"/>
              <a:buChar char="v"/>
            </a:pPr>
            <a:r>
              <a:rPr lang="uk-UA" dirty="0" smtClean="0"/>
              <a:t>	62 «Короткострокові векселі видані»;</a:t>
            </a:r>
            <a:endParaRPr lang="ru-RU" dirty="0" smtClean="0"/>
          </a:p>
          <a:p>
            <a:pPr>
              <a:buFont typeface="Wingdings" pitchFamily="2" charset="2"/>
              <a:buChar char="v"/>
            </a:pPr>
            <a:r>
              <a:rPr lang="uk-UA" dirty="0" smtClean="0"/>
              <a:t>	63 «Розрахунки з постачальниками та підрядниками»;</a:t>
            </a:r>
            <a:endParaRPr lang="ru-RU" dirty="0" smtClean="0"/>
          </a:p>
          <a:p>
            <a:pPr>
              <a:buFont typeface="Wingdings" pitchFamily="2" charset="2"/>
              <a:buChar char="v"/>
            </a:pPr>
            <a:r>
              <a:rPr lang="uk-UA" dirty="0" smtClean="0"/>
              <a:t>	64 «Розрахунки за податками й платежами»</a:t>
            </a:r>
            <a:endParaRPr lang="ru-RU" dirty="0" smtClean="0"/>
          </a:p>
          <a:p>
            <a:pPr>
              <a:buFont typeface="Wingdings" pitchFamily="2" charset="2"/>
              <a:buChar char="v"/>
            </a:pPr>
            <a:r>
              <a:rPr lang="uk-UA" dirty="0" smtClean="0"/>
              <a:t>	65 «Розрахунки за страхування»;</a:t>
            </a:r>
            <a:endParaRPr lang="ru-RU" dirty="0" smtClean="0"/>
          </a:p>
          <a:p>
            <a:pPr>
              <a:buFont typeface="Wingdings" pitchFamily="2" charset="2"/>
              <a:buChar char="v"/>
            </a:pPr>
            <a:r>
              <a:rPr lang="uk-UA" dirty="0" smtClean="0"/>
              <a:t>	66 «Розрахунки за виплатами працівникам»;</a:t>
            </a:r>
            <a:endParaRPr lang="ru-RU" dirty="0" smtClean="0"/>
          </a:p>
          <a:p>
            <a:pPr>
              <a:buFont typeface="Wingdings" pitchFamily="2" charset="2"/>
              <a:buChar char="v"/>
            </a:pPr>
            <a:r>
              <a:rPr lang="uk-UA" dirty="0" smtClean="0"/>
              <a:t>	67 «Розрахунки з учасниками»;</a:t>
            </a:r>
            <a:endParaRPr lang="ru-RU" dirty="0" smtClean="0"/>
          </a:p>
          <a:p>
            <a:pPr>
              <a:buFont typeface="Wingdings" pitchFamily="2" charset="2"/>
              <a:buChar char="v"/>
            </a:pPr>
            <a:r>
              <a:rPr lang="uk-UA" dirty="0" smtClean="0"/>
              <a:t>	68 «Розрахунки за іншими операціями»;</a:t>
            </a:r>
            <a:endParaRPr lang="ru-RU" dirty="0" smtClean="0"/>
          </a:p>
          <a:p>
            <a:pPr>
              <a:buFont typeface="Wingdings" pitchFamily="2" charset="2"/>
              <a:buChar char="v"/>
            </a:pPr>
            <a:r>
              <a:rPr lang="uk-UA" dirty="0" smtClean="0"/>
              <a:t>	69 «Доходи майбутніх періодів».</a:t>
            </a:r>
            <a:endParaRPr lang="ru-RU" dirty="0" smtClean="0"/>
          </a:p>
          <a:p>
            <a:endParaRPr lang="uk-UA" dirty="0"/>
          </a:p>
        </p:txBody>
      </p:sp>
      <p:sp>
        <p:nvSpPr>
          <p:cNvPr id="3" name="Заголовок 2"/>
          <p:cNvSpPr>
            <a:spLocks noGrp="1"/>
          </p:cNvSpPr>
          <p:nvPr>
            <p:ph type="title"/>
          </p:nvPr>
        </p:nvSpPr>
        <p:spPr/>
        <p:txBody>
          <a:bodyPr/>
          <a:lstStyle/>
          <a:p>
            <a:r>
              <a:rPr lang="uk-UA" dirty="0" smtClean="0"/>
              <a:t>Розрахунок ПОЗО для КАБЛ</a:t>
            </a:r>
            <a:endParaRPr lang="uk-UA"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pPr>
              <a:buNone/>
            </a:pPr>
            <a:r>
              <a:rPr lang="uk-UA" dirty="0" smtClean="0"/>
              <a:t>	Показник продуктивності торговця цінними паперами розраховується за формулою:</a:t>
            </a:r>
          </a:p>
          <a:p>
            <a:pPr>
              <a:buNone/>
            </a:pPr>
            <a:endParaRPr lang="ru-RU" dirty="0" smtClean="0"/>
          </a:p>
          <a:p>
            <a:pPr algn="ctr">
              <a:buNone/>
            </a:pPr>
            <a:r>
              <a:rPr lang="uk-UA" b="1" dirty="0" smtClean="0"/>
              <a:t>ПРТ = ВПОЗ : РК</a:t>
            </a:r>
            <a:r>
              <a:rPr lang="uk-UA" dirty="0" smtClean="0"/>
              <a:t>,</a:t>
            </a:r>
          </a:p>
          <a:p>
            <a:pPr>
              <a:buNone/>
            </a:pPr>
            <a:endParaRPr lang="uk-UA" dirty="0" smtClean="0"/>
          </a:p>
          <a:p>
            <a:pPr>
              <a:buNone/>
            </a:pPr>
            <a:r>
              <a:rPr lang="uk-UA" dirty="0" smtClean="0"/>
              <a:t>де </a:t>
            </a:r>
            <a:r>
              <a:rPr lang="uk-UA" b="1" dirty="0" smtClean="0"/>
              <a:t>ПРТ</a:t>
            </a:r>
            <a:r>
              <a:rPr lang="uk-UA" dirty="0" smtClean="0"/>
              <a:t> - показник продуктивності торговця цінними паперами;</a:t>
            </a:r>
            <a:endParaRPr lang="ru-RU" dirty="0" smtClean="0"/>
          </a:p>
          <a:p>
            <a:r>
              <a:rPr lang="uk-UA" b="1" dirty="0" smtClean="0"/>
              <a:t>ВПОЗ</a:t>
            </a:r>
            <a:r>
              <a:rPr lang="uk-UA" dirty="0" smtClean="0"/>
              <a:t> - загальна сума договорів, укладених торговцем цінними паперами з юридичними та фізичними особами, але не виконаних на день розрахунку (відкриті позиції);</a:t>
            </a:r>
            <a:endParaRPr lang="ru-RU" dirty="0" smtClean="0"/>
          </a:p>
          <a:p>
            <a:r>
              <a:rPr lang="uk-UA" b="1" dirty="0" smtClean="0"/>
              <a:t>РК</a:t>
            </a:r>
            <a:r>
              <a:rPr lang="uk-UA" dirty="0" smtClean="0"/>
              <a:t> – регулятивний капітал.</a:t>
            </a:r>
          </a:p>
          <a:p>
            <a:pPr>
              <a:buFont typeface="Wingdings" pitchFamily="2" charset="2"/>
              <a:buChar char="q"/>
            </a:pPr>
            <a:r>
              <a:rPr lang="uk-UA" dirty="0" smtClean="0"/>
              <a:t>Показник продуктивності торговця цінними паперами (</a:t>
            </a:r>
            <a:r>
              <a:rPr lang="uk-UA" b="1" dirty="0" smtClean="0"/>
              <a:t>ПРТ) </a:t>
            </a:r>
            <a:r>
              <a:rPr lang="uk-UA" dirty="0" smtClean="0"/>
              <a:t>приймає значення показника продуктивності торговця цінними паперами, що здійснює дилерську діяльність (</a:t>
            </a:r>
            <a:r>
              <a:rPr lang="uk-UA" b="1" dirty="0" smtClean="0"/>
              <a:t>ПРТД</a:t>
            </a:r>
            <a:r>
              <a:rPr lang="uk-UA" dirty="0" smtClean="0"/>
              <a:t>) або показника продуктивності торговця цінними паперами, що здійснює брокерську діяльність (</a:t>
            </a:r>
            <a:r>
              <a:rPr lang="uk-UA" b="1" dirty="0" smtClean="0"/>
              <a:t>ПРТБ</a:t>
            </a:r>
            <a:r>
              <a:rPr lang="uk-UA" dirty="0" smtClean="0"/>
              <a:t>) або показника продуктивності торговця цінними паперами, що здійснює андерайтинг (</a:t>
            </a:r>
            <a:r>
              <a:rPr lang="uk-UA" b="1" dirty="0" smtClean="0"/>
              <a:t>ПРТА</a:t>
            </a:r>
            <a:r>
              <a:rPr lang="uk-UA" dirty="0" smtClean="0"/>
              <a:t>)</a:t>
            </a:r>
          </a:p>
          <a:p>
            <a:endParaRPr lang="ru-RU" dirty="0" smtClean="0"/>
          </a:p>
          <a:p>
            <a:endParaRPr lang="uk-UA" dirty="0"/>
          </a:p>
        </p:txBody>
      </p:sp>
      <p:sp>
        <p:nvSpPr>
          <p:cNvPr id="3" name="Заголовок 2"/>
          <p:cNvSpPr>
            <a:spLocks noGrp="1"/>
          </p:cNvSpPr>
          <p:nvPr>
            <p:ph type="title"/>
          </p:nvPr>
        </p:nvSpPr>
        <p:spPr/>
        <p:txBody>
          <a:bodyPr>
            <a:normAutofit fontScale="90000"/>
          </a:bodyPr>
          <a:lstStyle/>
          <a:p>
            <a:r>
              <a:rPr lang="uk-UA" dirty="0" smtClean="0"/>
              <a:t>Розрахунок показників продуктивності</a:t>
            </a:r>
            <a:endParaRPr lang="uk-UA"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uk-UA" dirty="0" smtClean="0"/>
              <a:t>При визначенні </a:t>
            </a:r>
            <a:r>
              <a:rPr lang="uk-UA" b="1" dirty="0" smtClean="0"/>
              <a:t>ВПОЗ</a:t>
            </a:r>
            <a:r>
              <a:rPr lang="uk-UA" dirty="0" smtClean="0"/>
              <a:t>: </a:t>
            </a:r>
            <a:endParaRPr lang="ru-RU" dirty="0" smtClean="0"/>
          </a:p>
          <a:p>
            <a:pPr>
              <a:buFont typeface="Wingdings" pitchFamily="2" charset="2"/>
              <a:buChar char="Ø"/>
            </a:pPr>
            <a:r>
              <a:rPr lang="uk-UA" dirty="0" smtClean="0"/>
              <a:t>враховується сума договорів купівлі-продажу цінних паперів, які не виконані на день проведення розрахунку, та сума договорів, які були укладені в день розрахунку; </a:t>
            </a:r>
            <a:endParaRPr lang="ru-RU" dirty="0" smtClean="0"/>
          </a:p>
          <a:p>
            <a:pPr>
              <a:buFont typeface="Wingdings" pitchFamily="2" charset="2"/>
              <a:buChar char="Ø"/>
            </a:pPr>
            <a:r>
              <a:rPr lang="uk-UA" dirty="0" smtClean="0"/>
              <a:t>не враховується сума договорів купівлі-продажу цінних паперів, які були виконані торговцем цінними паперами в день розрахунку; </a:t>
            </a:r>
            <a:endParaRPr lang="ru-RU" dirty="0" smtClean="0"/>
          </a:p>
          <a:p>
            <a:pPr>
              <a:buFont typeface="Wingdings" pitchFamily="2" charset="2"/>
              <a:buChar char="Ø"/>
            </a:pPr>
            <a:r>
              <a:rPr lang="uk-UA" dirty="0" smtClean="0"/>
              <a:t>не враховується сума договорів купівлі-продажу цінних паперів, підписання та виконання яких здійснювалися в один день.</a:t>
            </a:r>
            <a:endParaRPr lang="ru-RU" dirty="0" smtClean="0"/>
          </a:p>
          <a:p>
            <a:endParaRPr lang="uk-UA" dirty="0"/>
          </a:p>
        </p:txBody>
      </p:sp>
      <p:sp>
        <p:nvSpPr>
          <p:cNvPr id="3" name="Заголовок 2"/>
          <p:cNvSpPr>
            <a:spLocks noGrp="1"/>
          </p:cNvSpPr>
          <p:nvPr>
            <p:ph type="title"/>
          </p:nvPr>
        </p:nvSpPr>
        <p:spPr/>
        <p:txBody>
          <a:bodyPr>
            <a:normAutofit fontScale="90000"/>
          </a:bodyPr>
          <a:lstStyle/>
          <a:p>
            <a:r>
              <a:rPr lang="uk-UA" dirty="0" smtClean="0"/>
              <a:t>Показники продуктивності: що включати до розрахунків</a:t>
            </a:r>
            <a:endParaRPr lang="uk-UA"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714488"/>
            <a:ext cx="8229600" cy="4525963"/>
          </a:xfrm>
        </p:spPr>
        <p:txBody>
          <a:bodyPr>
            <a:normAutofit fontScale="77500" lnSpcReduction="20000"/>
          </a:bodyPr>
          <a:lstStyle/>
          <a:p>
            <a:r>
              <a:rPr lang="uk-UA" dirty="0" smtClean="0"/>
              <a:t>При розрахунку </a:t>
            </a:r>
            <a:r>
              <a:rPr lang="uk-UA" b="1" dirty="0" smtClean="0"/>
              <a:t>ПРТБ</a:t>
            </a:r>
            <a:r>
              <a:rPr lang="uk-UA" dirty="0" smtClean="0"/>
              <a:t> враховується загальна сума </a:t>
            </a:r>
            <a:r>
              <a:rPr lang="uk-UA" b="1" dirty="0" smtClean="0"/>
              <a:t>відкритих позицій</a:t>
            </a:r>
            <a:r>
              <a:rPr lang="uk-UA" dirty="0" smtClean="0"/>
              <a:t>, укладених торговцем цінними паперами при здійсненні ним брокерської діяльності</a:t>
            </a:r>
          </a:p>
          <a:p>
            <a:pPr>
              <a:buFont typeface="Wingdings" pitchFamily="2" charset="2"/>
              <a:buChar char="q"/>
            </a:pPr>
            <a:r>
              <a:rPr lang="uk-UA" dirty="0" smtClean="0"/>
              <a:t>«Відкриті позиції - договори купівлі-продажу цінних паперів, договори на виконання (</a:t>
            </a:r>
            <a:r>
              <a:rPr lang="uk-UA" b="1" dirty="0" smtClean="0"/>
              <a:t>крім договорів, відповідно до яких розрахунки за договором щодо цінних паперів здійснюються клієнтом торговця цінними паперами самостійно</a:t>
            </a:r>
            <a:r>
              <a:rPr lang="uk-UA" dirty="0" smtClean="0"/>
              <a:t>), договори на придбання цінних паперів, що укладені торговцем цінними паперами, але не виконані на звітну дату» . - </a:t>
            </a:r>
            <a:r>
              <a:rPr lang="uk-UA" i="1" dirty="0" smtClean="0"/>
              <a:t>Положення про порядок складання та подання адміністративних даних щодо діяльності торговців цінними паперами до Національної комісії з цінних паперів та фондового ринку. Затверджено Рішенням Національної комісії з цінних паперів та фондового ринку 25.09.2012 N 1283</a:t>
            </a:r>
            <a:r>
              <a:rPr lang="uk-UA" dirty="0" smtClean="0"/>
              <a:t>. </a:t>
            </a:r>
            <a:endParaRPr lang="uk-UA" dirty="0"/>
          </a:p>
        </p:txBody>
      </p:sp>
      <p:sp>
        <p:nvSpPr>
          <p:cNvPr id="3" name="Заголовок 2"/>
          <p:cNvSpPr>
            <a:spLocks noGrp="1"/>
          </p:cNvSpPr>
          <p:nvPr>
            <p:ph type="title"/>
          </p:nvPr>
        </p:nvSpPr>
        <p:spPr/>
        <p:txBody>
          <a:bodyPr>
            <a:normAutofit fontScale="90000"/>
          </a:bodyPr>
          <a:lstStyle/>
          <a:p>
            <a:r>
              <a:rPr lang="uk-UA" sz="3200" dirty="0" smtClean="0"/>
              <a:t>Особливості розрахунку продуктивності торговця цінними паперами, що здійснює брокерську діяльність (ПРТБ)</a:t>
            </a:r>
            <a:endParaRPr lang="uk-UA" sz="32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4115520"/>
        </p:xfrm>
        <a:graphic>
          <a:graphicData uri="http://schemas.openxmlformats.org/drawingml/2006/table">
            <a:tbl>
              <a:tblPr firstRow="1" bandRow="1">
                <a:tableStyleId>{5C22544A-7EE6-4342-B048-85BDC9FD1C3A}</a:tableStyleId>
              </a:tblPr>
              <a:tblGrid>
                <a:gridCol w="328586"/>
                <a:gridCol w="6357982"/>
                <a:gridCol w="1543032"/>
              </a:tblGrid>
              <a:tr h="370840">
                <a:tc>
                  <a:txBody>
                    <a:bodyPr/>
                    <a:lstStyle/>
                    <a:p>
                      <a:pPr algn="ctr">
                        <a:spcAft>
                          <a:spcPts val="0"/>
                        </a:spcAft>
                      </a:pPr>
                      <a:r>
                        <a:rPr lang="uk-UA" sz="1200" b="1" dirty="0">
                          <a:latin typeface="Times New Roman"/>
                          <a:ea typeface="Times New Roman"/>
                          <a:cs typeface="Times New Roman"/>
                        </a:rPr>
                        <a:t>№</a:t>
                      </a:r>
                      <a:endParaRPr lang="ru-RU" sz="1200" dirty="0">
                        <a:latin typeface="Times New Roman"/>
                        <a:ea typeface="Times New Roman"/>
                        <a:cs typeface="Times New Roman"/>
                      </a:endParaRPr>
                    </a:p>
                  </a:txBody>
                  <a:tcPr marL="68580" marR="68580" marT="0" marB="0"/>
                </a:tc>
                <a:tc>
                  <a:txBody>
                    <a:bodyPr/>
                    <a:lstStyle/>
                    <a:p>
                      <a:pPr algn="ctr">
                        <a:spcAft>
                          <a:spcPts val="0"/>
                        </a:spcAft>
                      </a:pPr>
                      <a:r>
                        <a:rPr lang="uk-UA" sz="1200" b="1">
                          <a:latin typeface="Times New Roman"/>
                          <a:ea typeface="Times New Roman"/>
                          <a:cs typeface="Times New Roman"/>
                        </a:rPr>
                        <a:t>Найменування рядка відповідно до Положення НКЦПФР про порядок складання та подання адміністративних даних</a:t>
                      </a:r>
                      <a:endParaRPr lang="ru-RU" sz="1200">
                        <a:latin typeface="Times New Roman"/>
                        <a:ea typeface="Times New Roman"/>
                        <a:cs typeface="Times New Roman"/>
                      </a:endParaRPr>
                    </a:p>
                  </a:txBody>
                  <a:tcPr marL="68580" marR="68580" marT="0" marB="0"/>
                </a:tc>
                <a:tc>
                  <a:txBody>
                    <a:bodyPr/>
                    <a:lstStyle/>
                    <a:p>
                      <a:pPr algn="ctr">
                        <a:spcAft>
                          <a:spcPts val="0"/>
                        </a:spcAft>
                      </a:pPr>
                      <a:r>
                        <a:rPr lang="uk-UA" sz="1200" b="1" dirty="0">
                          <a:latin typeface="Times New Roman"/>
                          <a:ea typeface="Times New Roman"/>
                          <a:cs typeface="Times New Roman"/>
                        </a:rPr>
                        <a:t>Найменування показника відповідно до </a:t>
                      </a:r>
                      <a:r>
                        <a:rPr lang="uk-UA" sz="1200" b="1" dirty="0" smtClean="0">
                          <a:latin typeface="Times New Roman"/>
                          <a:ea typeface="Times New Roman"/>
                          <a:cs typeface="Times New Roman"/>
                        </a:rPr>
                        <a:t>Методики</a:t>
                      </a:r>
                      <a:endParaRPr lang="ru-RU" sz="1200" dirty="0">
                        <a:latin typeface="Times New Roman"/>
                        <a:ea typeface="Times New Roman"/>
                        <a:cs typeface="Times New Roman"/>
                      </a:endParaRPr>
                    </a:p>
                  </a:txBody>
                  <a:tcPr marL="68580" marR="68580" marT="0" marB="0"/>
                </a:tc>
              </a:tr>
              <a:tr h="288000">
                <a:tc>
                  <a:txBody>
                    <a:bodyPr/>
                    <a:lstStyle/>
                    <a:p>
                      <a:pPr>
                        <a:spcAft>
                          <a:spcPts val="0"/>
                        </a:spcAft>
                      </a:pPr>
                      <a:r>
                        <a:rPr lang="uk-UA" sz="1200">
                          <a:latin typeface="Times New Roman"/>
                          <a:ea typeface="Times New Roman"/>
                          <a:cs typeface="Times New Roman"/>
                        </a:rPr>
                        <a:t>1</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dirty="0">
                          <a:latin typeface="Times New Roman"/>
                          <a:ea typeface="Times New Roman"/>
                          <a:cs typeface="Times New Roman"/>
                        </a:rPr>
                        <a:t>Код за ЄДРПОУ торговця цінними паперами</a:t>
                      </a:r>
                      <a:endParaRPr lang="ru-RU" sz="1200" dirty="0">
                        <a:latin typeface="Times New Roman"/>
                        <a:ea typeface="Times New Roman"/>
                        <a:cs typeface="Times New Roman"/>
                      </a:endParaRPr>
                    </a:p>
                  </a:txBody>
                  <a:tcPr marL="68580" marR="68580" marT="0" marB="0"/>
                </a:tc>
                <a:tc>
                  <a:txBody>
                    <a:bodyPr/>
                    <a:lstStyle/>
                    <a:p>
                      <a:pPr algn="just">
                        <a:spcAft>
                          <a:spcPts val="0"/>
                        </a:spcAft>
                      </a:pPr>
                      <a:r>
                        <a:rPr lang="uk-UA" sz="1200">
                          <a:latin typeface="Times New Roman"/>
                          <a:ea typeface="Times New Roman"/>
                          <a:cs typeface="Times New Roman"/>
                        </a:rPr>
                        <a:t>ХХХХХХХХ</a:t>
                      </a:r>
                      <a:endParaRPr lang="ru-RU" sz="1200">
                        <a:latin typeface="Times New Roman"/>
                        <a:ea typeface="Times New Roman"/>
                        <a:cs typeface="Times New Roman"/>
                      </a:endParaRPr>
                    </a:p>
                  </a:txBody>
                  <a:tcPr marL="68580" marR="68580" marT="0" marB="0"/>
                </a:tc>
              </a:tr>
              <a:tr h="324000">
                <a:tc>
                  <a:txBody>
                    <a:bodyPr/>
                    <a:lstStyle/>
                    <a:p>
                      <a:pPr>
                        <a:spcAft>
                          <a:spcPts val="0"/>
                        </a:spcAft>
                      </a:pPr>
                      <a:r>
                        <a:rPr lang="uk-UA" sz="1200">
                          <a:latin typeface="Times New Roman"/>
                          <a:ea typeface="Times New Roman"/>
                          <a:cs typeface="Times New Roman"/>
                        </a:rPr>
                        <a:t>2</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dirty="0">
                          <a:latin typeface="Times New Roman"/>
                          <a:ea typeface="Times New Roman"/>
                          <a:cs typeface="Times New Roman"/>
                        </a:rPr>
                        <a:t>Найменування торговця цінними паперами </a:t>
                      </a:r>
                      <a:endParaRPr lang="ru-RU" sz="1200" dirty="0">
                        <a:latin typeface="Times New Roman"/>
                        <a:ea typeface="Times New Roman"/>
                        <a:cs typeface="Times New Roman"/>
                      </a:endParaRPr>
                    </a:p>
                  </a:txBody>
                  <a:tcPr marL="68580" marR="68580" marT="0" marB="0"/>
                </a:tc>
                <a:tc>
                  <a:txBody>
                    <a:bodyPr/>
                    <a:lstStyle/>
                    <a:p>
                      <a:pPr>
                        <a:spcAft>
                          <a:spcPts val="0"/>
                        </a:spcAft>
                      </a:pPr>
                      <a:r>
                        <a:rPr lang="uk-UA" sz="1200" dirty="0" smtClean="0">
                          <a:latin typeface="Times New Roman"/>
                          <a:ea typeface="Times New Roman"/>
                          <a:cs typeface="Times New Roman"/>
                        </a:rPr>
                        <a:t>________________</a:t>
                      </a:r>
                      <a:endParaRPr lang="ru-RU" sz="1200" dirty="0">
                        <a:latin typeface="Times New Roman"/>
                        <a:ea typeface="Times New Roman"/>
                        <a:cs typeface="Times New Roman"/>
                      </a:endParaRPr>
                    </a:p>
                  </a:txBody>
                  <a:tcPr marL="68580" marR="68580" marT="0" marB="0"/>
                </a:tc>
              </a:tr>
              <a:tr h="252000">
                <a:tc>
                  <a:txBody>
                    <a:bodyPr/>
                    <a:lstStyle/>
                    <a:p>
                      <a:pPr>
                        <a:spcAft>
                          <a:spcPts val="0"/>
                        </a:spcAft>
                      </a:pPr>
                      <a:r>
                        <a:rPr lang="uk-UA" sz="1200">
                          <a:latin typeface="Times New Roman"/>
                          <a:ea typeface="Times New Roman"/>
                          <a:cs typeface="Times New Roman"/>
                        </a:rPr>
                        <a:t>3</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dirty="0">
                          <a:latin typeface="Times New Roman"/>
                          <a:ea typeface="Times New Roman"/>
                          <a:cs typeface="Times New Roman"/>
                        </a:rPr>
                        <a:t>Дата розрахунку складових пруденційних нормативів</a:t>
                      </a:r>
                      <a:endParaRPr lang="ru-RU" sz="1200" dirty="0">
                        <a:latin typeface="Times New Roman"/>
                        <a:ea typeface="Times New Roman"/>
                        <a:cs typeface="Times New Roman"/>
                      </a:endParaRPr>
                    </a:p>
                  </a:txBody>
                  <a:tcPr marL="68580" marR="68580" marT="0" marB="0"/>
                </a:tc>
                <a:tc>
                  <a:txBody>
                    <a:bodyPr/>
                    <a:lstStyle/>
                    <a:p>
                      <a:pPr>
                        <a:spcAft>
                          <a:spcPts val="0"/>
                        </a:spcAft>
                      </a:pPr>
                      <a:r>
                        <a:rPr lang="uk-UA" sz="1200">
                          <a:latin typeface="Times New Roman"/>
                          <a:ea typeface="Times New Roman"/>
                          <a:cs typeface="Times New Roman"/>
                        </a:rPr>
                        <a:t>YY.MM.DD</a:t>
                      </a:r>
                      <a:endParaRPr lang="ru-RU" sz="1200">
                        <a:latin typeface="Times New Roman"/>
                        <a:ea typeface="Times New Roman"/>
                        <a:cs typeface="Times New Roman"/>
                      </a:endParaRPr>
                    </a:p>
                  </a:txBody>
                  <a:tcPr marL="68580" marR="68580" marT="0" marB="0"/>
                </a:tc>
              </a:tr>
              <a:tr h="252000">
                <a:tc>
                  <a:txBody>
                    <a:bodyPr/>
                    <a:lstStyle/>
                    <a:p>
                      <a:pPr>
                        <a:spcAft>
                          <a:spcPts val="0"/>
                        </a:spcAft>
                      </a:pPr>
                      <a:r>
                        <a:rPr lang="uk-UA" sz="1200">
                          <a:latin typeface="Times New Roman"/>
                          <a:ea typeface="Times New Roman"/>
                          <a:cs typeface="Times New Roman"/>
                        </a:rPr>
                        <a:t>4</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dirty="0">
                          <a:latin typeface="Times New Roman"/>
                          <a:ea typeface="Times New Roman"/>
                          <a:cs typeface="Times New Roman"/>
                        </a:rPr>
                        <a:t>Звітний місяць</a:t>
                      </a:r>
                      <a:endParaRPr lang="ru-RU" sz="1200" dirty="0">
                        <a:latin typeface="Times New Roman"/>
                        <a:ea typeface="Times New Roman"/>
                        <a:cs typeface="Times New Roman"/>
                      </a:endParaRPr>
                    </a:p>
                  </a:txBody>
                  <a:tcPr marL="68580" marR="68580" marT="0" marB="0"/>
                </a:tc>
                <a:tc>
                  <a:txBody>
                    <a:bodyPr/>
                    <a:lstStyle/>
                    <a:p>
                      <a:pPr algn="just">
                        <a:spcAft>
                          <a:spcPts val="0"/>
                        </a:spcAft>
                      </a:pPr>
                      <a:r>
                        <a:rPr lang="uk-UA" sz="1200">
                          <a:latin typeface="Times New Roman"/>
                          <a:ea typeface="Times New Roman"/>
                          <a:cs typeface="Times New Roman"/>
                        </a:rPr>
                        <a:t>M (01, 02, 03,…, 12)</a:t>
                      </a:r>
                      <a:endParaRPr lang="ru-RU" sz="1200">
                        <a:latin typeface="Times New Roman"/>
                        <a:ea typeface="Times New Roman"/>
                        <a:cs typeface="Times New Roman"/>
                      </a:endParaRPr>
                    </a:p>
                  </a:txBody>
                  <a:tcPr marL="68580" marR="68580" marT="0" marB="0"/>
                </a:tc>
              </a:tr>
              <a:tr h="252000">
                <a:tc>
                  <a:txBody>
                    <a:bodyPr/>
                    <a:lstStyle/>
                    <a:p>
                      <a:pPr>
                        <a:spcAft>
                          <a:spcPts val="0"/>
                        </a:spcAft>
                      </a:pPr>
                      <a:r>
                        <a:rPr lang="uk-UA" sz="1200">
                          <a:latin typeface="Times New Roman"/>
                          <a:ea typeface="Times New Roman"/>
                          <a:cs typeface="Times New Roman"/>
                        </a:rPr>
                        <a:t>5</a:t>
                      </a:r>
                      <a:endParaRPr lang="ru-RU" sz="1200">
                        <a:latin typeface="Times New Roman"/>
                        <a:ea typeface="Times New Roman"/>
                        <a:cs typeface="Times New Roman"/>
                      </a:endParaRPr>
                    </a:p>
                  </a:txBody>
                  <a:tcPr marL="68580" marR="68580" marT="0" marB="0"/>
                </a:tc>
                <a:tc>
                  <a:txBody>
                    <a:bodyPr/>
                    <a:lstStyle/>
                    <a:p>
                      <a:pPr algn="just">
                        <a:spcAft>
                          <a:spcPts val="0"/>
                        </a:spcAft>
                      </a:pPr>
                      <a:r>
                        <a:rPr lang="uk-UA" sz="1200" dirty="0">
                          <a:latin typeface="Times New Roman"/>
                          <a:ea typeface="Times New Roman"/>
                          <a:cs typeface="Times New Roman"/>
                        </a:rPr>
                        <a:t>Звітний рік</a:t>
                      </a:r>
                      <a:endParaRPr lang="ru-RU" sz="1200" dirty="0">
                        <a:latin typeface="Times New Roman"/>
                        <a:ea typeface="Times New Roman"/>
                        <a:cs typeface="Times New Roman"/>
                      </a:endParaRPr>
                    </a:p>
                  </a:txBody>
                  <a:tcPr marL="68580" marR="68580" marT="0" marB="0"/>
                </a:tc>
                <a:tc>
                  <a:txBody>
                    <a:bodyPr/>
                    <a:lstStyle/>
                    <a:p>
                      <a:pPr algn="just">
                        <a:spcAft>
                          <a:spcPts val="0"/>
                        </a:spcAft>
                      </a:pPr>
                      <a:r>
                        <a:rPr lang="uk-UA" sz="1200">
                          <a:latin typeface="Times New Roman"/>
                          <a:ea typeface="Times New Roman"/>
                          <a:cs typeface="Times New Roman"/>
                        </a:rPr>
                        <a:t>Y (00)</a:t>
                      </a:r>
                      <a:endParaRPr lang="ru-RU" sz="1200">
                        <a:latin typeface="Times New Roman"/>
                        <a:ea typeface="Times New Roman"/>
                        <a:cs typeface="Times New Roman"/>
                      </a:endParaRPr>
                    </a:p>
                  </a:txBody>
                  <a:tcPr marL="68580" marR="68580" marT="0" marB="0"/>
                </a:tc>
              </a:tr>
              <a:tr h="252000">
                <a:tc>
                  <a:txBody>
                    <a:bodyPr/>
                    <a:lstStyle/>
                    <a:p>
                      <a:pPr>
                        <a:spcAft>
                          <a:spcPts val="0"/>
                        </a:spcAft>
                      </a:pPr>
                      <a:r>
                        <a:rPr lang="uk-UA" sz="1200">
                          <a:latin typeface="Times New Roman"/>
                          <a:ea typeface="Times New Roman"/>
                          <a:cs typeface="Times New Roman"/>
                        </a:rPr>
                        <a:t>6</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b="1" dirty="0">
                          <a:latin typeface="Times New Roman"/>
                          <a:ea typeface="Times New Roman"/>
                          <a:cs typeface="Times New Roman"/>
                        </a:rPr>
                        <a:t>Регулятивний капітал першого рівня торговця цінними паперами  </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200" b="1">
                          <a:latin typeface="Times New Roman"/>
                          <a:ea typeface="Times New Roman"/>
                          <a:cs typeface="Times New Roman"/>
                        </a:rPr>
                        <a:t>К1</a:t>
                      </a:r>
                      <a:endParaRPr lang="ru-RU" sz="1200" b="1">
                        <a:latin typeface="Times New Roman"/>
                        <a:ea typeface="Times New Roman"/>
                        <a:cs typeface="Times New Roman"/>
                      </a:endParaRPr>
                    </a:p>
                  </a:txBody>
                  <a:tcPr marL="68580" marR="68580" marT="0" marB="0"/>
                </a:tc>
              </a:tr>
              <a:tr h="252000">
                <a:tc>
                  <a:txBody>
                    <a:bodyPr/>
                    <a:lstStyle/>
                    <a:p>
                      <a:pPr>
                        <a:spcAft>
                          <a:spcPts val="0"/>
                        </a:spcAft>
                      </a:pPr>
                      <a:r>
                        <a:rPr lang="uk-UA" sz="1200">
                          <a:solidFill>
                            <a:srgbClr val="000000"/>
                          </a:solidFill>
                          <a:latin typeface="Times New Roman"/>
                          <a:ea typeface="Times New Roman"/>
                          <a:cs typeface="Times New Roman"/>
                        </a:rPr>
                        <a:t>7</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b="1" dirty="0">
                          <a:latin typeface="Times New Roman"/>
                          <a:ea typeface="Times New Roman"/>
                          <a:cs typeface="Times New Roman"/>
                        </a:rPr>
                        <a:t>Регулятивний капітал другого рівня торговця цінними паперами  </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200" b="1">
                          <a:solidFill>
                            <a:srgbClr val="000000"/>
                          </a:solidFill>
                          <a:latin typeface="Times New Roman"/>
                          <a:ea typeface="Times New Roman"/>
                          <a:cs typeface="Times New Roman"/>
                        </a:rPr>
                        <a:t>К2</a:t>
                      </a:r>
                      <a:endParaRPr lang="ru-RU" sz="1200" b="1">
                        <a:latin typeface="Times New Roman"/>
                        <a:ea typeface="Times New Roman"/>
                        <a:cs typeface="Times New Roman"/>
                      </a:endParaRPr>
                    </a:p>
                  </a:txBody>
                  <a:tcPr marL="68580" marR="68580" marT="0" marB="0"/>
                </a:tc>
              </a:tr>
              <a:tr h="252000">
                <a:tc>
                  <a:txBody>
                    <a:bodyPr/>
                    <a:lstStyle/>
                    <a:p>
                      <a:pPr>
                        <a:spcAft>
                          <a:spcPts val="0"/>
                        </a:spcAft>
                      </a:pPr>
                      <a:r>
                        <a:rPr lang="uk-UA" sz="1200">
                          <a:latin typeface="Times New Roman"/>
                          <a:ea typeface="Times New Roman"/>
                          <a:cs typeface="Times New Roman"/>
                        </a:rPr>
                        <a:t>8</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b="1" dirty="0">
                          <a:latin typeface="Times New Roman"/>
                          <a:ea typeface="Times New Roman"/>
                          <a:cs typeface="Times New Roman"/>
                        </a:rPr>
                        <a:t>Сума активів, зважених на ризик</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en-US" sz="1200" b="1">
                          <a:latin typeface="Times New Roman"/>
                          <a:ea typeface="Times New Roman"/>
                          <a:cs typeface="Times New Roman"/>
                        </a:rPr>
                        <a:t>RWA</a:t>
                      </a:r>
                      <a:endParaRPr lang="ru-RU" sz="1200" b="1">
                        <a:latin typeface="Times New Roman"/>
                        <a:ea typeface="Times New Roman"/>
                        <a:cs typeface="Times New Roman"/>
                      </a:endParaRPr>
                    </a:p>
                  </a:txBody>
                  <a:tcPr marL="68580" marR="68580" marT="0" marB="0"/>
                </a:tc>
              </a:tr>
              <a:tr h="252000">
                <a:tc>
                  <a:txBody>
                    <a:bodyPr/>
                    <a:lstStyle/>
                    <a:p>
                      <a:pPr>
                        <a:spcAft>
                          <a:spcPts val="0"/>
                        </a:spcAft>
                      </a:pPr>
                      <a:r>
                        <a:rPr lang="uk-UA" sz="1200">
                          <a:solidFill>
                            <a:srgbClr val="000000"/>
                          </a:solidFill>
                          <a:latin typeface="Times New Roman"/>
                          <a:ea typeface="Times New Roman"/>
                          <a:cs typeface="Times New Roman"/>
                        </a:rPr>
                        <a:t>9</a:t>
                      </a:r>
                      <a:endParaRPr lang="ru-RU" sz="1200">
                        <a:latin typeface="Times New Roman"/>
                        <a:ea typeface="Times New Roman"/>
                        <a:cs typeface="Times New Roman"/>
                      </a:endParaRPr>
                    </a:p>
                  </a:txBody>
                  <a:tcPr marL="68580" marR="68580" marT="0" marB="0"/>
                </a:tc>
                <a:tc>
                  <a:txBody>
                    <a:bodyPr/>
                    <a:lstStyle/>
                    <a:p>
                      <a:pPr algn="just">
                        <a:spcAft>
                          <a:spcPts val="0"/>
                        </a:spcAft>
                      </a:pPr>
                      <a:r>
                        <a:rPr lang="uk-UA" sz="1200" b="1" dirty="0">
                          <a:latin typeface="Times New Roman"/>
                          <a:ea typeface="Times New Roman"/>
                          <a:cs typeface="Times New Roman"/>
                        </a:rPr>
                        <a:t>Поточні фінансові інвестиції, які враховані у розрахунку регулятивного капіталу</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200" b="1">
                          <a:solidFill>
                            <a:srgbClr val="000000"/>
                          </a:solidFill>
                          <a:latin typeface="Times New Roman"/>
                          <a:ea typeface="Times New Roman"/>
                          <a:cs typeface="Times New Roman"/>
                        </a:rPr>
                        <a:t>ПФІР</a:t>
                      </a:r>
                      <a:endParaRPr lang="ru-RU" sz="1200" b="1">
                        <a:latin typeface="Times New Roman"/>
                        <a:ea typeface="Times New Roman"/>
                        <a:cs typeface="Times New Roman"/>
                      </a:endParaRPr>
                    </a:p>
                  </a:txBody>
                  <a:tcPr marL="68580" marR="68580" marT="0" marB="0"/>
                </a:tc>
              </a:tr>
              <a:tr h="252000">
                <a:tc>
                  <a:txBody>
                    <a:bodyPr/>
                    <a:lstStyle/>
                    <a:p>
                      <a:pPr>
                        <a:spcAft>
                          <a:spcPts val="0"/>
                        </a:spcAft>
                      </a:pPr>
                      <a:r>
                        <a:rPr lang="uk-UA" sz="1200">
                          <a:latin typeface="Times New Roman"/>
                          <a:ea typeface="Times New Roman"/>
                          <a:cs typeface="Times New Roman"/>
                        </a:rPr>
                        <a:t>10</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b="1" dirty="0">
                          <a:latin typeface="Times New Roman"/>
                          <a:ea typeface="Times New Roman"/>
                          <a:cs typeface="Times New Roman"/>
                        </a:rPr>
                        <a:t>Грошові кошти та їх еквіваленти в національній валюті</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ru-RU" sz="1200" b="1">
                          <a:latin typeface="Times New Roman"/>
                          <a:ea typeface="Times New Roman"/>
                          <a:cs typeface="Times New Roman"/>
                        </a:rPr>
                        <a:t>ГКНВ</a:t>
                      </a:r>
                    </a:p>
                  </a:txBody>
                  <a:tcPr marL="68580" marR="68580" marT="0" marB="0"/>
                </a:tc>
              </a:tr>
              <a:tr h="252000">
                <a:tc>
                  <a:txBody>
                    <a:bodyPr/>
                    <a:lstStyle/>
                    <a:p>
                      <a:pPr>
                        <a:spcAft>
                          <a:spcPts val="0"/>
                        </a:spcAft>
                      </a:pPr>
                      <a:r>
                        <a:rPr lang="uk-UA" sz="1200">
                          <a:solidFill>
                            <a:srgbClr val="000000"/>
                          </a:solidFill>
                          <a:latin typeface="Times New Roman"/>
                          <a:ea typeface="Times New Roman"/>
                          <a:cs typeface="Times New Roman"/>
                        </a:rPr>
                        <a:t>11</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b="1" dirty="0">
                          <a:latin typeface="Times New Roman"/>
                          <a:ea typeface="Times New Roman"/>
                          <a:cs typeface="Times New Roman"/>
                        </a:rPr>
                        <a:t>Грошові кошти та їх еквіваленти в іноземній валюті</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ru-RU" sz="1200" b="1">
                          <a:latin typeface="Times New Roman"/>
                          <a:ea typeface="Times New Roman"/>
                          <a:cs typeface="Times New Roman"/>
                        </a:rPr>
                        <a:t>ГКІВ</a:t>
                      </a:r>
                    </a:p>
                  </a:txBody>
                  <a:tcPr marL="68580" marR="68580" marT="0" marB="0"/>
                </a:tc>
              </a:tr>
              <a:tr h="252000">
                <a:tc>
                  <a:txBody>
                    <a:bodyPr/>
                    <a:lstStyle/>
                    <a:p>
                      <a:pPr>
                        <a:spcAft>
                          <a:spcPts val="0"/>
                        </a:spcAft>
                      </a:pPr>
                      <a:r>
                        <a:rPr lang="uk-UA" sz="1200">
                          <a:latin typeface="Times New Roman"/>
                          <a:ea typeface="Times New Roman"/>
                          <a:cs typeface="Times New Roman"/>
                        </a:rPr>
                        <a:t>12</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b="1" dirty="0">
                          <a:latin typeface="Times New Roman"/>
                          <a:ea typeface="Times New Roman"/>
                          <a:cs typeface="Times New Roman"/>
                        </a:rPr>
                        <a:t>Поточні зобов'язання</a:t>
                      </a:r>
                      <a:endParaRPr lang="ru-RU" sz="1200" b="1" dirty="0">
                        <a:latin typeface="Times New Roman"/>
                        <a:ea typeface="Times New Roman"/>
                        <a:cs typeface="Times New Roman"/>
                      </a:endParaRPr>
                    </a:p>
                  </a:txBody>
                  <a:tcPr marL="68580" marR="68580" marT="0" marB="0"/>
                </a:tc>
                <a:tc>
                  <a:txBody>
                    <a:bodyPr/>
                    <a:lstStyle/>
                    <a:p>
                      <a:pPr algn="just">
                        <a:spcAft>
                          <a:spcPts val="0"/>
                        </a:spcAft>
                      </a:pPr>
                      <a:r>
                        <a:rPr lang="uk-UA" sz="1200" b="1" dirty="0">
                          <a:latin typeface="Times New Roman"/>
                          <a:ea typeface="Times New Roman"/>
                          <a:cs typeface="Times New Roman"/>
                        </a:rPr>
                        <a:t>ПОЗО</a:t>
                      </a:r>
                      <a:endParaRPr lang="ru-RU" sz="1200" b="1" dirty="0">
                        <a:latin typeface="Times New Roman"/>
                        <a:ea typeface="Times New Roman"/>
                        <a:cs typeface="Times New Roman"/>
                      </a:endParaRPr>
                    </a:p>
                  </a:txBody>
                  <a:tcPr marL="68580" marR="68580" marT="0" marB="0"/>
                </a:tc>
              </a:tr>
              <a:tr h="252000">
                <a:tc>
                  <a:txBody>
                    <a:bodyPr/>
                    <a:lstStyle/>
                    <a:p>
                      <a:pPr>
                        <a:spcAft>
                          <a:spcPts val="0"/>
                        </a:spcAft>
                      </a:pPr>
                      <a:r>
                        <a:rPr lang="uk-UA" sz="1200">
                          <a:solidFill>
                            <a:srgbClr val="000000"/>
                          </a:solidFill>
                          <a:latin typeface="Times New Roman"/>
                          <a:ea typeface="Times New Roman"/>
                          <a:cs typeface="Times New Roman"/>
                        </a:rPr>
                        <a:t>13</a:t>
                      </a:r>
                      <a:endParaRPr lang="ru-RU" sz="1200">
                        <a:latin typeface="Times New Roman"/>
                        <a:ea typeface="Times New Roman"/>
                        <a:cs typeface="Times New Roman"/>
                      </a:endParaRPr>
                    </a:p>
                  </a:txBody>
                  <a:tcPr marL="68580" marR="68580" marT="0" marB="0"/>
                </a:tc>
                <a:tc>
                  <a:txBody>
                    <a:bodyPr/>
                    <a:lstStyle/>
                    <a:p>
                      <a:pPr>
                        <a:spcAft>
                          <a:spcPts val="0"/>
                        </a:spcAft>
                      </a:pPr>
                      <a:r>
                        <a:rPr lang="uk-UA" sz="1200" dirty="0">
                          <a:solidFill>
                            <a:srgbClr val="000000"/>
                          </a:solidFill>
                          <a:latin typeface="Times New Roman"/>
                          <a:ea typeface="Times New Roman"/>
                          <a:cs typeface="Times New Roman"/>
                        </a:rPr>
                        <a:t>Примітки</a:t>
                      </a:r>
                      <a:endParaRPr lang="ru-RU" sz="1200" dirty="0">
                        <a:latin typeface="Times New Roman"/>
                        <a:ea typeface="Times New Roman"/>
                        <a:cs typeface="Times New Roman"/>
                      </a:endParaRPr>
                    </a:p>
                  </a:txBody>
                  <a:tcPr marL="68580" marR="68580" marT="0" marB="0"/>
                </a:tc>
                <a:tc>
                  <a:txBody>
                    <a:bodyPr/>
                    <a:lstStyle/>
                    <a:p>
                      <a:pPr algn="just">
                        <a:spcAft>
                          <a:spcPts val="0"/>
                        </a:spcAft>
                      </a:pPr>
                      <a:endParaRPr lang="uk-UA" sz="1200" dirty="0">
                        <a:solidFill>
                          <a:srgbClr val="000000"/>
                        </a:solidFill>
                        <a:latin typeface="Times New Roman"/>
                        <a:ea typeface="Times New Roman"/>
                        <a:cs typeface="Times New Roman"/>
                      </a:endParaRPr>
                    </a:p>
                  </a:txBody>
                  <a:tcPr marL="68580" marR="68580" marT="0" marB="0"/>
                </a:tc>
              </a:tr>
            </a:tbl>
          </a:graphicData>
        </a:graphic>
      </p:graphicFrame>
      <p:sp>
        <p:nvSpPr>
          <p:cNvPr id="3" name="Заголовок 2"/>
          <p:cNvSpPr>
            <a:spLocks noGrp="1"/>
          </p:cNvSpPr>
          <p:nvPr>
            <p:ph type="title"/>
          </p:nvPr>
        </p:nvSpPr>
        <p:spPr/>
        <p:txBody>
          <a:bodyPr>
            <a:normAutofit fontScale="90000"/>
          </a:bodyPr>
          <a:lstStyle/>
          <a:p>
            <a:r>
              <a:rPr lang="uk-UA" dirty="0" smtClean="0"/>
              <a:t>Вихідна інформація: довідка 13 </a:t>
            </a:r>
            <a:endParaRPr lang="uk-UA"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buNone/>
            </a:pPr>
            <a:r>
              <a:rPr lang="uk-UA" b="1" dirty="0" smtClean="0"/>
              <a:t>РК = К1 + К2 – НДІФ,</a:t>
            </a:r>
            <a:endParaRPr lang="en-US" b="1" dirty="0" smtClean="0"/>
          </a:p>
          <a:p>
            <a:pPr>
              <a:buNone/>
            </a:pPr>
            <a:endParaRPr lang="ru-RU" dirty="0" smtClean="0"/>
          </a:p>
          <a:p>
            <a:pPr>
              <a:buNone/>
            </a:pPr>
            <a:r>
              <a:rPr lang="uk-UA" dirty="0" smtClean="0"/>
              <a:t>де </a:t>
            </a:r>
            <a:r>
              <a:rPr lang="uk-UA" b="1" dirty="0" smtClean="0"/>
              <a:t>РК</a:t>
            </a:r>
            <a:r>
              <a:rPr lang="uk-UA" dirty="0" smtClean="0"/>
              <a:t> - регулятивний капітал (розрахункове значення нормативу регулятивного капіталу торговця цінними паперами); </a:t>
            </a:r>
            <a:endParaRPr lang="ru-RU" dirty="0" smtClean="0"/>
          </a:p>
          <a:p>
            <a:r>
              <a:rPr lang="uk-UA" b="1" dirty="0" smtClean="0"/>
              <a:t>К1</a:t>
            </a:r>
            <a:r>
              <a:rPr lang="uk-UA" dirty="0" smtClean="0"/>
              <a:t> - капітал першого рівня;</a:t>
            </a:r>
            <a:endParaRPr lang="ru-RU" dirty="0" smtClean="0"/>
          </a:p>
          <a:p>
            <a:r>
              <a:rPr lang="uk-UA" b="1" dirty="0" smtClean="0"/>
              <a:t>К2</a:t>
            </a:r>
            <a:r>
              <a:rPr lang="uk-UA" dirty="0" smtClean="0"/>
              <a:t> - капітал другого рівня; </a:t>
            </a:r>
            <a:endParaRPr lang="ru-RU" dirty="0" smtClean="0"/>
          </a:p>
          <a:p>
            <a:r>
              <a:rPr lang="uk-UA" b="1" dirty="0" smtClean="0"/>
              <a:t>НДІФ - </a:t>
            </a:r>
            <a:r>
              <a:rPr lang="uk-UA" dirty="0" smtClean="0"/>
              <a:t>балансова вартість цінних паперів недиверсифікованих інвестиційних фондів.</a:t>
            </a:r>
            <a:endParaRPr lang="uk-UA" dirty="0"/>
          </a:p>
        </p:txBody>
      </p:sp>
      <p:sp>
        <p:nvSpPr>
          <p:cNvPr id="3" name="Заголовок 2"/>
          <p:cNvSpPr>
            <a:spLocks noGrp="1"/>
          </p:cNvSpPr>
          <p:nvPr>
            <p:ph type="title"/>
          </p:nvPr>
        </p:nvSpPr>
        <p:spPr/>
        <p:txBody>
          <a:bodyPr>
            <a:normAutofit/>
          </a:bodyPr>
          <a:lstStyle/>
          <a:p>
            <a:r>
              <a:rPr lang="uk-UA" dirty="0" smtClean="0"/>
              <a:t>Регулятивний капітал</a:t>
            </a:r>
            <a:endParaRPr lang="uk-UA"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a:buNone/>
            </a:pPr>
            <a:r>
              <a:rPr lang="uk-UA" dirty="0" smtClean="0"/>
              <a:t>	Показник </a:t>
            </a:r>
            <a:r>
              <a:rPr lang="uk-UA" b="1" dirty="0" smtClean="0"/>
              <a:t>НДІФ</a:t>
            </a:r>
            <a:r>
              <a:rPr lang="uk-UA" dirty="0" smtClean="0"/>
              <a:t> </a:t>
            </a:r>
            <a:r>
              <a:rPr lang="uk-UA" dirty="0" err="1" smtClean="0"/>
              <a:t>“Балансова</a:t>
            </a:r>
            <a:r>
              <a:rPr lang="uk-UA" dirty="0" smtClean="0"/>
              <a:t> вартість цінних паперів недиверсифікованих інвестиційних </a:t>
            </a:r>
            <a:r>
              <a:rPr lang="uk-UA" dirty="0" err="1" smtClean="0"/>
              <a:t>фондів”</a:t>
            </a:r>
            <a:r>
              <a:rPr lang="uk-UA" dirty="0" smtClean="0"/>
              <a:t> розраховується за формулою:</a:t>
            </a:r>
          </a:p>
          <a:p>
            <a:pPr>
              <a:buNone/>
            </a:pPr>
            <a:endParaRPr lang="ru-RU" dirty="0" smtClean="0"/>
          </a:p>
          <a:p>
            <a:r>
              <a:rPr lang="uk-UA" b="1" dirty="0" smtClean="0"/>
              <a:t>НДІФ = 1423 + 14335 + 14336 + 14337 + 1436 + 35201 + 35202 + 35203 + 35231 + 35232 + 35233,</a:t>
            </a:r>
            <a:endParaRPr lang="ru-RU" dirty="0" smtClean="0"/>
          </a:p>
          <a:p>
            <a:pPr>
              <a:buNone/>
            </a:pPr>
            <a:r>
              <a:rPr lang="uk-UA" dirty="0" smtClean="0"/>
              <a:t>	</a:t>
            </a:r>
          </a:p>
          <a:p>
            <a:pPr>
              <a:buNone/>
            </a:pPr>
            <a:r>
              <a:rPr lang="uk-UA" dirty="0" smtClean="0"/>
              <a:t>		де</a:t>
            </a:r>
            <a:r>
              <a:rPr lang="uk-UA" b="1" dirty="0" smtClean="0"/>
              <a:t> 1423, 14335, 14336, 14337, 1436, 35201, 35202, 35203, 35231, 35232, 35233 - </a:t>
            </a:r>
            <a:r>
              <a:rPr lang="uk-UA" dirty="0" smtClean="0"/>
              <a:t>коди субрахунків бухгалтерського обліку</a:t>
            </a:r>
            <a:endParaRPr lang="uk-UA" dirty="0"/>
          </a:p>
        </p:txBody>
      </p:sp>
      <p:sp>
        <p:nvSpPr>
          <p:cNvPr id="3" name="Заголовок 2"/>
          <p:cNvSpPr>
            <a:spLocks noGrp="1"/>
          </p:cNvSpPr>
          <p:nvPr>
            <p:ph type="title"/>
          </p:nvPr>
        </p:nvSpPr>
        <p:spPr/>
        <p:txBody>
          <a:bodyPr>
            <a:normAutofit/>
          </a:bodyPr>
          <a:lstStyle/>
          <a:p>
            <a:r>
              <a:rPr lang="uk-UA" dirty="0" smtClean="0"/>
              <a:t>Розрахунок НДІФ</a:t>
            </a:r>
            <a:endParaRPr lang="uk-UA"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pPr>
              <a:buNone/>
            </a:pPr>
            <a:r>
              <a:rPr lang="uk-UA" dirty="0" smtClean="0"/>
              <a:t>	Регулятивний капітал першого рівня розраховується за формулою:</a:t>
            </a:r>
          </a:p>
          <a:p>
            <a:pPr>
              <a:buNone/>
            </a:pPr>
            <a:endParaRPr lang="ru-RU" dirty="0" smtClean="0"/>
          </a:p>
          <a:p>
            <a:pPr algn="ctr">
              <a:buNone/>
            </a:pPr>
            <a:r>
              <a:rPr lang="uk-UA" b="1" dirty="0" smtClean="0"/>
              <a:t>К1 = ФСЗК + РЕЗК + </a:t>
            </a:r>
            <a:r>
              <a:rPr lang="uk-UA" b="1" dirty="0" err="1" smtClean="0"/>
              <a:t>ЕД</a:t>
            </a:r>
            <a:r>
              <a:rPr lang="uk-UA" b="1" dirty="0" smtClean="0"/>
              <a:t> + НП - В</a:t>
            </a:r>
            <a:r>
              <a:rPr lang="uk-UA" dirty="0" smtClean="0"/>
              <a:t>,</a:t>
            </a:r>
          </a:p>
          <a:p>
            <a:pPr algn="ctr">
              <a:buNone/>
            </a:pPr>
            <a:endParaRPr lang="ru-RU" dirty="0" smtClean="0"/>
          </a:p>
          <a:p>
            <a:pPr>
              <a:buNone/>
            </a:pPr>
            <a:r>
              <a:rPr lang="uk-UA" dirty="0" smtClean="0"/>
              <a:t>де  </a:t>
            </a:r>
            <a:r>
              <a:rPr lang="uk-UA" b="1" dirty="0" smtClean="0"/>
              <a:t>ФСЗК -</a:t>
            </a:r>
            <a:r>
              <a:rPr lang="uk-UA" dirty="0" smtClean="0"/>
              <a:t> фактично сплачений зареєстрований статутний капітал; </a:t>
            </a:r>
            <a:endParaRPr lang="ru-RU" dirty="0" smtClean="0"/>
          </a:p>
          <a:p>
            <a:r>
              <a:rPr lang="uk-UA" b="1" dirty="0" smtClean="0"/>
              <a:t>РЕЗК -</a:t>
            </a:r>
            <a:r>
              <a:rPr lang="uk-UA" dirty="0" smtClean="0"/>
              <a:t> резервний капітал;</a:t>
            </a:r>
            <a:endParaRPr lang="ru-RU" dirty="0" smtClean="0"/>
          </a:p>
          <a:p>
            <a:r>
              <a:rPr lang="uk-UA" b="1" dirty="0" err="1" smtClean="0"/>
              <a:t>ЕД</a:t>
            </a:r>
            <a:r>
              <a:rPr lang="uk-UA" b="1" dirty="0" smtClean="0"/>
              <a:t> -</a:t>
            </a:r>
            <a:r>
              <a:rPr lang="uk-UA" dirty="0" smtClean="0"/>
              <a:t> емісійний дохід;</a:t>
            </a:r>
            <a:endParaRPr lang="ru-RU" dirty="0" smtClean="0"/>
          </a:p>
          <a:p>
            <a:r>
              <a:rPr lang="uk-UA" b="1" dirty="0" smtClean="0"/>
              <a:t>НП -</a:t>
            </a:r>
            <a:r>
              <a:rPr lang="uk-UA" dirty="0" smtClean="0"/>
              <a:t> нерозподілений прибуток;</a:t>
            </a:r>
            <a:endParaRPr lang="ru-RU" dirty="0" smtClean="0"/>
          </a:p>
          <a:p>
            <a:r>
              <a:rPr lang="uk-UA" b="1" dirty="0" smtClean="0"/>
              <a:t>В</a:t>
            </a:r>
            <a:r>
              <a:rPr lang="uk-UA" dirty="0" smtClean="0"/>
              <a:t> – </a:t>
            </a:r>
            <a:r>
              <a:rPr lang="uk-UA" i="1" dirty="0" smtClean="0"/>
              <a:t>відвернення</a:t>
            </a:r>
            <a:endParaRPr lang="uk-UA" i="1" dirty="0"/>
          </a:p>
        </p:txBody>
      </p:sp>
      <p:sp>
        <p:nvSpPr>
          <p:cNvPr id="3" name="Заголовок 2"/>
          <p:cNvSpPr>
            <a:spLocks noGrp="1"/>
          </p:cNvSpPr>
          <p:nvPr>
            <p:ph type="title"/>
          </p:nvPr>
        </p:nvSpPr>
        <p:spPr/>
        <p:txBody>
          <a:bodyPr>
            <a:normAutofit/>
          </a:bodyPr>
          <a:lstStyle/>
          <a:p>
            <a:r>
              <a:rPr lang="uk-UA" sz="3200" dirty="0" smtClean="0"/>
              <a:t>Розрахунок </a:t>
            </a:r>
            <a:r>
              <a:rPr lang="uk-UA" sz="3200" dirty="0" smtClean="0"/>
              <a:t>регулятивного </a:t>
            </a:r>
            <a:r>
              <a:rPr lang="uk-UA" sz="3200" dirty="0" smtClean="0"/>
              <a:t>капіталу першого рівня</a:t>
            </a:r>
            <a:endParaRPr lang="uk-UA" sz="3200"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55000" lnSpcReduction="20000"/>
          </a:bodyPr>
          <a:lstStyle/>
          <a:p>
            <a:pPr>
              <a:buNone/>
            </a:pPr>
            <a:r>
              <a:rPr lang="uk-UA" b="1" dirty="0" smtClean="0"/>
              <a:t>	В = ПД31 + НМАЗ + КВНА + НЗ + ІАД + ІАТ + ЦПНО + ВДА + </a:t>
            </a:r>
            <a:r>
              <a:rPr lang="uk-UA" b="1" dirty="0" err="1" smtClean="0"/>
              <a:t>ГУД</a:t>
            </a:r>
            <a:r>
              <a:rPr lang="uk-UA" b="1" dirty="0" smtClean="0"/>
              <a:t> + ВО,</a:t>
            </a:r>
          </a:p>
          <a:p>
            <a:pPr>
              <a:buNone/>
            </a:pPr>
            <a:endParaRPr lang="ru-RU" dirty="0" smtClean="0"/>
          </a:p>
          <a:p>
            <a:pPr>
              <a:buNone/>
            </a:pPr>
            <a:r>
              <a:rPr lang="uk-UA" dirty="0" smtClean="0"/>
              <a:t>де </a:t>
            </a:r>
            <a:r>
              <a:rPr lang="uk-UA" b="1" dirty="0" smtClean="0"/>
              <a:t>ПД31 - </a:t>
            </a:r>
            <a:r>
              <a:rPr lang="uk-UA" dirty="0" smtClean="0"/>
              <a:t>прострочена понад 31 день дебіторська заборгованість; </a:t>
            </a:r>
            <a:endParaRPr lang="ru-RU" dirty="0" smtClean="0"/>
          </a:p>
          <a:p>
            <a:r>
              <a:rPr lang="uk-UA" b="1" dirty="0" smtClean="0"/>
              <a:t>НМАЗ</a:t>
            </a:r>
            <a:r>
              <a:rPr lang="uk-UA" dirty="0" smtClean="0"/>
              <a:t> - нематеріальні активи за залишковою вартістю;</a:t>
            </a:r>
            <a:endParaRPr lang="ru-RU" dirty="0" smtClean="0"/>
          </a:p>
          <a:p>
            <a:r>
              <a:rPr lang="uk-UA" b="1" dirty="0" smtClean="0"/>
              <a:t>КВНА</a:t>
            </a:r>
            <a:r>
              <a:rPr lang="uk-UA" dirty="0" smtClean="0"/>
              <a:t> - капітальні вкладення у нематеріальні активи; </a:t>
            </a:r>
            <a:endParaRPr lang="ru-RU" dirty="0" smtClean="0"/>
          </a:p>
          <a:p>
            <a:r>
              <a:rPr lang="uk-UA" b="1" dirty="0" smtClean="0"/>
              <a:t>НЗ</a:t>
            </a:r>
            <a:r>
              <a:rPr lang="uk-UA" dirty="0" smtClean="0"/>
              <a:t> - непокриті збитки;</a:t>
            </a:r>
            <a:endParaRPr lang="ru-RU" dirty="0" smtClean="0"/>
          </a:p>
          <a:p>
            <a:r>
              <a:rPr lang="uk-UA" b="1" dirty="0" smtClean="0"/>
              <a:t>ІАД</a:t>
            </a:r>
            <a:r>
              <a:rPr lang="uk-UA" dirty="0" smtClean="0"/>
              <a:t> - інвестиції в асоційовані та дочірні компанії (крім акціонерних товариств), у випадку, якщо ці фінансові інвестиції обліковуються торговцем цінними паперами за методом участі в капіталі; </a:t>
            </a:r>
            <a:endParaRPr lang="ru-RU" dirty="0" smtClean="0"/>
          </a:p>
          <a:p>
            <a:r>
              <a:rPr lang="uk-UA" b="1" dirty="0" smtClean="0"/>
              <a:t>ІАТ -</a:t>
            </a:r>
            <a:r>
              <a:rPr lang="uk-UA" dirty="0" smtClean="0"/>
              <a:t> інвестиції у капітал акціонерних товариств у розмірі 25 і більше відсотків їх статутного капіталу, окрім цінних паперів, що перебувають у біржовому реєстрі хоча б однієї з фондових бірж; </a:t>
            </a:r>
            <a:endParaRPr lang="ru-RU" dirty="0" smtClean="0"/>
          </a:p>
          <a:p>
            <a:r>
              <a:rPr lang="uk-UA" b="1" dirty="0" smtClean="0"/>
              <a:t>ЦПНО</a:t>
            </a:r>
            <a:r>
              <a:rPr lang="uk-UA" dirty="0" smtClean="0"/>
              <a:t> - балансова вартість цінних паперів, що не перебувають в обігу хоча б на одній з фондових біржах (у тому числі торгівля яких на фондових біржах заборонена законодавством України), крім цінних паперів, емітованих центральними органами виконавчої влади, Національним банком та Державною іпотечною установою, та цінних паперів інших фінансових установ;</a:t>
            </a:r>
            <a:endParaRPr lang="ru-RU" dirty="0" smtClean="0"/>
          </a:p>
          <a:p>
            <a:r>
              <a:rPr lang="uk-UA" b="1" dirty="0" smtClean="0"/>
              <a:t>ВДА -</a:t>
            </a:r>
            <a:r>
              <a:rPr lang="uk-UA" dirty="0" smtClean="0"/>
              <a:t> відстрочені податкові активи; </a:t>
            </a:r>
            <a:endParaRPr lang="ru-RU" dirty="0" smtClean="0"/>
          </a:p>
          <a:p>
            <a:r>
              <a:rPr lang="uk-UA" b="1" dirty="0" err="1" smtClean="0"/>
              <a:t>ГУД</a:t>
            </a:r>
            <a:r>
              <a:rPr lang="uk-UA" dirty="0" smtClean="0"/>
              <a:t> - гудвіл;</a:t>
            </a:r>
            <a:endParaRPr lang="ru-RU" dirty="0" smtClean="0"/>
          </a:p>
          <a:p>
            <a:r>
              <a:rPr lang="uk-UA" b="1" dirty="0" smtClean="0"/>
              <a:t>ВО</a:t>
            </a:r>
            <a:r>
              <a:rPr lang="uk-UA" dirty="0" smtClean="0"/>
              <a:t> - векселі одержані.</a:t>
            </a:r>
            <a:endParaRPr lang="ru-RU" dirty="0" smtClean="0"/>
          </a:p>
          <a:p>
            <a:endParaRPr lang="uk-UA" dirty="0"/>
          </a:p>
        </p:txBody>
      </p:sp>
      <p:sp>
        <p:nvSpPr>
          <p:cNvPr id="3" name="Заголовок 2"/>
          <p:cNvSpPr>
            <a:spLocks noGrp="1"/>
          </p:cNvSpPr>
          <p:nvPr>
            <p:ph type="title"/>
          </p:nvPr>
        </p:nvSpPr>
        <p:spPr/>
        <p:txBody>
          <a:bodyPr>
            <a:normAutofit/>
          </a:bodyPr>
          <a:lstStyle/>
          <a:p>
            <a:r>
              <a:rPr lang="uk-UA" sz="4400" dirty="0" smtClean="0"/>
              <a:t>Розрахунок відвернення (В)</a:t>
            </a:r>
            <a:endParaRPr lang="uk-UA"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85000" lnSpcReduction="20000"/>
          </a:bodyPr>
          <a:lstStyle/>
          <a:p>
            <a:r>
              <a:rPr lang="uk-UA" dirty="0" smtClean="0"/>
              <a:t>Показник </a:t>
            </a:r>
            <a:r>
              <a:rPr lang="uk-UA" b="1" dirty="0" smtClean="0"/>
              <a:t>ПД31</a:t>
            </a:r>
            <a:r>
              <a:rPr lang="uk-UA" dirty="0" smtClean="0"/>
              <a:t> «Прострочена понад 31 день дебіторська заборгованість» дорівнює дебетовому сальдо субрахунку другого рівня 3702 «Прострочена понад 31 день дебіторська заборгованість» синтетичного рахунку бухгалтерського обліку 37 «Розрахунки з різними дебіторами» (субрахунок першого рівня 370 «Прострочена понад 31 день дебіторська заборгованість»).</a:t>
            </a:r>
          </a:p>
          <a:p>
            <a:r>
              <a:rPr lang="uk-UA" dirty="0" err="1" smtClean="0"/>
              <a:t>“</a:t>
            </a:r>
            <a:r>
              <a:rPr lang="uk-UA" b="1" dirty="0" err="1" smtClean="0"/>
              <a:t>Облік</a:t>
            </a:r>
            <a:r>
              <a:rPr lang="uk-UA" b="1" dirty="0" smtClean="0"/>
              <a:t> простроченої дебіторської </a:t>
            </a:r>
            <a:r>
              <a:rPr lang="uk-UA" b="1" dirty="0" err="1" smtClean="0"/>
              <a:t>заборгованості</a:t>
            </a:r>
            <a:r>
              <a:rPr lang="uk-UA" dirty="0" err="1" smtClean="0"/>
              <a:t>”</a:t>
            </a:r>
            <a:r>
              <a:rPr lang="uk-UA" dirty="0" smtClean="0"/>
              <a:t> – окрема задача з обліку виконання зобов'язань всіма контрагентами у часі (непрострочена заборгованість, прострочена до 31 дня, прострочена понад 31 день)</a:t>
            </a:r>
            <a:endParaRPr lang="uk-UA" dirty="0"/>
          </a:p>
        </p:txBody>
      </p:sp>
      <p:sp>
        <p:nvSpPr>
          <p:cNvPr id="3" name="Заголовок 2"/>
          <p:cNvSpPr>
            <a:spLocks noGrp="1"/>
          </p:cNvSpPr>
          <p:nvPr>
            <p:ph type="title"/>
          </p:nvPr>
        </p:nvSpPr>
        <p:spPr/>
        <p:txBody>
          <a:bodyPr>
            <a:normAutofit fontScale="90000"/>
          </a:bodyPr>
          <a:lstStyle/>
          <a:p>
            <a:r>
              <a:rPr lang="uk-UA" dirty="0" smtClean="0"/>
              <a:t>ПД31 - прострочена понад 31 день дебіторська заборгованість</a:t>
            </a:r>
            <a:endParaRPr lang="uk-UA" dirty="0"/>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299</TotalTime>
  <Words>2046</Words>
  <Application>Microsoft Office PowerPoint</Application>
  <PresentationFormat>Экран (4:3)</PresentationFormat>
  <Paragraphs>373</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Открытая</vt:lpstr>
      <vt:lpstr>Алгоритм розрахунку пруденційних показників діяльності з торгівлі цінними паперами</vt:lpstr>
      <vt:lpstr>Підстави розробки</vt:lpstr>
      <vt:lpstr>Вихідна інформація: довідка 12 </vt:lpstr>
      <vt:lpstr>Вихідна інформація: довідка 13 </vt:lpstr>
      <vt:lpstr>Регулятивний капітал</vt:lpstr>
      <vt:lpstr>Розрахунок НДІФ</vt:lpstr>
      <vt:lpstr>Розрахунок регулятивного капіталу першого рівня</vt:lpstr>
      <vt:lpstr>Розрахунок відвернення (В)</vt:lpstr>
      <vt:lpstr>ПД31 - прострочена понад 31 день дебіторська заборгованість</vt:lpstr>
      <vt:lpstr>Розрахунок показника ІАТ</vt:lpstr>
      <vt:lpstr>Приклад класифікації субрахунків 2 і 3 порядку</vt:lpstr>
      <vt:lpstr>Розрахунок показника ЦПНО</vt:lpstr>
      <vt:lpstr>Задача “Наявність ЦП у біржових реєстрах і списках” </vt:lpstr>
      <vt:lpstr>Адекватність регулятивного капіталу</vt:lpstr>
      <vt:lpstr>Адекватність капіталу першого рівня</vt:lpstr>
      <vt:lpstr>Розрахунок RWA</vt:lpstr>
      <vt:lpstr>Розрахунок показника А1</vt:lpstr>
      <vt:lpstr>А1 :  гроші та їх еквіваленти</vt:lpstr>
      <vt:lpstr>Задача “Наявність у банків інвестиційного рейтингу та невиконаних зобов”язань”</vt:lpstr>
      <vt:lpstr>А1 : розрахунок показника ЦПЛ </vt:lpstr>
      <vt:lpstr>Розрахунок показника А2</vt:lpstr>
      <vt:lpstr>А2 : розрахунок показника ОМП</vt:lpstr>
      <vt:lpstr>А2 : розрахунок показника ЦПОБ</vt:lpstr>
      <vt:lpstr>Розрахунок показника А3</vt:lpstr>
      <vt:lpstr>Розрахунок показника А4</vt:lpstr>
      <vt:lpstr>А4 : основні засоби</vt:lpstr>
      <vt:lpstr>А4 : Розрахунок ДФІН</vt:lpstr>
      <vt:lpstr>А4 : Розрахунок ДДЗН</vt:lpstr>
      <vt:lpstr>А4 : Розрахунок ПФІН</vt:lpstr>
      <vt:lpstr>Показник А5</vt:lpstr>
      <vt:lpstr>Абсолютна ліквідність</vt:lpstr>
      <vt:lpstr>Розрахунок ПФІР для КАБЛ</vt:lpstr>
      <vt:lpstr>Розрахунок ГКНВ для КАБЛ</vt:lpstr>
      <vt:lpstr>Розрахунок ГКІВ для КАБЛ</vt:lpstr>
      <vt:lpstr>Розрахунок ПОЗО для КАБЛ</vt:lpstr>
      <vt:lpstr>Розрахунок показників продуктивності</vt:lpstr>
      <vt:lpstr>Показники продуктивності: що включати до розрахунків</vt:lpstr>
      <vt:lpstr>Особливості розрахунку продуктивності торговця цінними паперами, що здійснює брокерську діяльність (ПРТБ)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Методика розрахунку пруденційних показників діяльності з торгівлі цінними паперами</dc:title>
  <dc:creator>admin</dc:creator>
  <cp:lastModifiedBy>admin</cp:lastModifiedBy>
  <cp:revision>38</cp:revision>
  <dcterms:created xsi:type="dcterms:W3CDTF">2013-03-19T11:44:28Z</dcterms:created>
  <dcterms:modified xsi:type="dcterms:W3CDTF">2013-04-16T08:10:39Z</dcterms:modified>
</cp:coreProperties>
</file>